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74" r:id="rId3"/>
    <p:sldId id="258" r:id="rId4"/>
    <p:sldId id="271" r:id="rId5"/>
    <p:sldId id="259" r:id="rId6"/>
    <p:sldId id="270" r:id="rId7"/>
    <p:sldId id="261" r:id="rId8"/>
    <p:sldId id="260" r:id="rId9"/>
    <p:sldId id="262" r:id="rId10"/>
    <p:sldId id="273" r:id="rId11"/>
    <p:sldId id="272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007E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90"/>
      <c:perspective val="30"/>
    </c:view3D>
    <c:plotArea>
      <c:layout>
        <c:manualLayout>
          <c:layoutTarget val="inner"/>
          <c:xMode val="edge"/>
          <c:yMode val="edge"/>
          <c:x val="3.8580246913580249E-3"/>
          <c:y val="2.5404096321600511E-2"/>
          <c:w val="0.99459876543209869"/>
          <c:h val="0.66151512948735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агс</c:v>
                </c:pt>
              </c:strCache>
            </c:strRef>
          </c:tx>
          <c:dLbls>
            <c:dLbl>
              <c:idx val="0"/>
              <c:layout>
                <c:manualLayout>
                  <c:x val="0.18165585204627199"/>
                  <c:y val="-0.18032096152796656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2.6809322445804831E-3"/>
                  <c:y val="0.1059277329487669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0.14280961407601828"/>
                  <c:y val="-0.11734983251078278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0.10404734130455916"/>
                  <c:y val="-0.20259820948602547"/>
                </c:manualLayout>
              </c:layout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1.280208029551862E-2"/>
                  <c:y val="-0.1991998167019925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15</a:t>
                    </a:r>
                    <a:endParaRPr lang="en-US" dirty="0">
                      <a:solidFill>
                        <a:schemeClr val="bg1">
                          <a:lumMod val="95000"/>
                        </a:schemeClr>
                      </a:solidFill>
                    </a:endParaRPr>
                  </a:p>
                </c:rich>
              </c:tx>
              <c:spPr/>
              <c:showVal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рождения</c:v>
                </c:pt>
                <c:pt idx="1">
                  <c:v>смерти</c:v>
                </c:pt>
                <c:pt idx="2">
                  <c:v>заключение брака</c:v>
                </c:pt>
                <c:pt idx="3">
                  <c:v>расторжение брака</c:v>
                </c:pt>
                <c:pt idx="4">
                  <c:v>перемена имени</c:v>
                </c:pt>
                <c:pt idx="5">
                  <c:v>установление отцовства</c:v>
                </c:pt>
                <c:pt idx="6">
                  <c:v>усыновление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126</c:v>
                </c:pt>
                <c:pt idx="1">
                  <c:v>238</c:v>
                </c:pt>
                <c:pt idx="2">
                  <c:v>68</c:v>
                </c:pt>
                <c:pt idx="3">
                  <c:v>67</c:v>
                </c:pt>
                <c:pt idx="4">
                  <c:v>3</c:v>
                </c:pt>
                <c:pt idx="5">
                  <c:v>15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1334049792276253"/>
          <c:w val="0.99067123554000203"/>
          <c:h val="0.16982330611187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</c:v>
                </c:pt>
                <c:pt idx="1">
                  <c:v>96</c:v>
                </c:pt>
                <c:pt idx="2">
                  <c:v>62</c:v>
                </c:pt>
                <c:pt idx="3">
                  <c:v>69</c:v>
                </c:pt>
                <c:pt idx="4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несовершеннолетними</c:v>
                </c:pt>
              </c:strCache>
            </c:strRef>
          </c:tx>
          <c:dLbls>
            <c:dLbl>
              <c:idx val="0"/>
              <c:layout>
                <c:manualLayout>
                  <c:x val="1.543209876543218E-3"/>
                  <c:y val="-3.3672391930733854E-2"/>
                </c:manualLayout>
              </c:layout>
              <c:showVal val="1"/>
            </c:dLbl>
            <c:dLbl>
              <c:idx val="1"/>
              <c:layout>
                <c:manualLayout>
                  <c:x val="1.8518518518518573E-2"/>
                  <c:y val="-6.4538751200573313E-2"/>
                </c:manualLayout>
              </c:layout>
              <c:showVal val="1"/>
            </c:dLbl>
            <c:dLbl>
              <c:idx val="2"/>
              <c:layout>
                <c:manualLayout>
                  <c:x val="1.6975187129386605E-2"/>
                  <c:y val="-5.8926685878784323E-2"/>
                </c:manualLayout>
              </c:layout>
              <c:showVal val="1"/>
            </c:dLbl>
            <c:dLbl>
              <c:idx val="3"/>
              <c:layout>
                <c:manualLayout>
                  <c:x val="1.3888888888888951E-2"/>
                  <c:y val="-6.4538751200573313E-2"/>
                </c:manualLayout>
              </c:layout>
              <c:showVal val="1"/>
            </c:dLbl>
            <c:dLbl>
              <c:idx val="4"/>
              <c:layout>
                <c:manualLayout>
                  <c:x val="1.2345557499757158E-2"/>
                  <c:y val="-5.6120653217889761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3.6478424591628346E-2"/>
                </c:manualLayout>
              </c:layout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box"/>
        <c:axId val="117870592"/>
        <c:axId val="117872128"/>
        <c:axId val="0"/>
      </c:bar3DChart>
      <c:catAx>
        <c:axId val="11787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72128"/>
        <c:crosses val="autoZero"/>
        <c:auto val="1"/>
        <c:lblAlgn val="ctr"/>
        <c:lblOffset val="100"/>
      </c:catAx>
      <c:valAx>
        <c:axId val="117872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705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0"/>
      <c:perspective val="1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6.1728395061728392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0864197530864421E-3"/>
                  <c:y val="-1.6836195965366903E-2"/>
                </c:manualLayout>
              </c:layout>
              <c:showVal val="1"/>
            </c:dLbl>
            <c:dLbl>
              <c:idx val="4"/>
              <c:layout>
                <c:manualLayout>
                  <c:x val="4.6296296296296641E-3"/>
                  <c:y val="-5.612065321788976E-3"/>
                </c:manualLayout>
              </c:layout>
              <c:showVal val="1"/>
            </c:dLbl>
            <c:dLbl>
              <c:idx val="5"/>
              <c:layout>
                <c:manualLayout>
                  <c:x val="3.0864197530864421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63</c:v>
                </c:pt>
                <c:pt idx="2">
                  <c:v>52</c:v>
                </c:pt>
                <c:pt idx="3">
                  <c:v>59</c:v>
                </c:pt>
                <c:pt idx="4">
                  <c:v>67</c:v>
                </c:pt>
              </c:numCache>
            </c:numRef>
          </c:val>
        </c:ser>
        <c:shape val="box"/>
        <c:axId val="125041664"/>
        <c:axId val="126096128"/>
        <c:axId val="0"/>
      </c:bar3DChart>
      <c:catAx>
        <c:axId val="12504166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096128"/>
        <c:crosses val="autoZero"/>
        <c:auto val="1"/>
        <c:lblAlgn val="ctr"/>
        <c:lblOffset val="100"/>
      </c:catAx>
      <c:valAx>
        <c:axId val="126096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041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1534096432390952E-2"/>
          <c:y val="5.4296731988308936E-2"/>
          <c:w val="0.90074985418490006"/>
          <c:h val="0.654004020801760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родилось</c:v>
                </c:pt>
              </c:strCache>
            </c:strRef>
          </c:tx>
          <c:dLbls>
            <c:dLbl>
              <c:idx val="0"/>
              <c:layout>
                <c:manualLayout>
                  <c:x val="-3.0864197530864296E-2"/>
                  <c:y val="-3.0866359269839341E-2"/>
                </c:manualLayout>
              </c:layout>
              <c:showVal val="1"/>
            </c:dLbl>
            <c:dLbl>
              <c:idx val="1"/>
              <c:layout>
                <c:manualLayout>
                  <c:x val="-3.2407407407407628E-2"/>
                  <c:y val="2.8060326608944881E-2"/>
                </c:manualLayout>
              </c:layout>
              <c:showVal val="1"/>
            </c:dLbl>
            <c:dLbl>
              <c:idx val="2"/>
              <c:layout>
                <c:manualLayout>
                  <c:x val="-3.3950617283950615E-2"/>
                  <c:y val="-2.5254293948050444E-2"/>
                </c:manualLayout>
              </c:layout>
              <c:showVal val="1"/>
            </c:dLbl>
            <c:dLbl>
              <c:idx val="3"/>
              <c:layout>
                <c:manualLayout>
                  <c:x val="-3.5493948673082656E-2"/>
                  <c:y val="-2.5254514895504003E-2"/>
                </c:manualLayout>
              </c:layout>
              <c:showVal val="1"/>
            </c:dLbl>
            <c:dLbl>
              <c:idx val="4"/>
              <c:layout>
                <c:manualLayout>
                  <c:x val="-3.0864197530864248E-2"/>
                  <c:y val="-2.5254293948050392E-2"/>
                </c:manualLayout>
              </c:layout>
              <c:showVal val="1"/>
            </c:dLbl>
            <c:dLbl>
              <c:idx val="5"/>
              <c:layout>
                <c:manualLayout>
                  <c:x val="-5.7098765432098832E-2"/>
                  <c:y val="1.6836195965366927E-2"/>
                </c:manualLayout>
              </c:layout>
              <c:showVal val="1"/>
            </c:dLbl>
            <c:dLbl>
              <c:idx val="6"/>
              <c:layout>
                <c:manualLayout>
                  <c:x val="-3.0864197530864296E-2"/>
                  <c:y val="2.8060326608944881E-2"/>
                </c:manualLayout>
              </c:layout>
              <c:showVal val="1"/>
            </c:dLbl>
            <c:dLbl>
              <c:idx val="7"/>
              <c:layout>
                <c:manualLayout>
                  <c:x val="-3.3950617283950615E-2"/>
                  <c:y val="-3.9284457252522831E-2"/>
                </c:manualLayout>
              </c:layout>
              <c:showVal val="1"/>
            </c:dLbl>
            <c:dLbl>
              <c:idx val="8"/>
              <c:layout>
                <c:manualLayout>
                  <c:x val="-3.5493827160493999E-2"/>
                  <c:y val="-2.8060326608944881E-2"/>
                </c:manualLayout>
              </c:layout>
              <c:showVal val="1"/>
            </c:dLbl>
            <c:dLbl>
              <c:idx val="9"/>
              <c:layout>
                <c:manualLayout>
                  <c:x val="-4.4753086419753133E-2"/>
                  <c:y val="3.6478424591628346E-2"/>
                </c:manualLayout>
              </c:layout>
              <c:showVal val="1"/>
            </c:dLbl>
            <c:dLbl>
              <c:idx val="10"/>
              <c:layout>
                <c:manualLayout>
                  <c:x val="-5.5555555555555455E-2"/>
                  <c:y val="2.8060326608944881E-2"/>
                </c:manualLayout>
              </c:layout>
              <c:showVal val="1"/>
            </c:dLbl>
            <c:dLbl>
              <c:idx val="11"/>
              <c:layout>
                <c:manualLayout>
                  <c:x val="-4.9382716049382887E-2"/>
                  <c:y val="3.367217098328025E-2"/>
                </c:manualLayout>
              </c:layout>
              <c:showVal val="1"/>
            </c:dLbl>
            <c:dLbl>
              <c:idx val="12"/>
              <c:layout>
                <c:manualLayout>
                  <c:x val="-4.1666666666666664E-2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3"/>
              <c:layout>
                <c:manualLayout>
                  <c:x val="-4.320987654320977E-2"/>
                  <c:y val="1.6836195965366927E-2"/>
                </c:manualLayout>
              </c:layout>
              <c:showVal val="1"/>
            </c:dLbl>
            <c:dLbl>
              <c:idx val="14"/>
              <c:layout>
                <c:manualLayout>
                  <c:x val="-4.4753086419753133E-2"/>
                  <c:y val="2.8060326608944881E-2"/>
                </c:manualLayout>
              </c:layout>
              <c:showVal val="1"/>
            </c:dLbl>
            <c:dLbl>
              <c:idx val="15"/>
              <c:layout>
                <c:manualLayout>
                  <c:x val="-3.0864197530864248E-2"/>
                  <c:y val="0"/>
                </c:manualLayout>
              </c:layout>
              <c:showVal val="1"/>
            </c:dLbl>
            <c:dLbl>
              <c:idx val="16"/>
              <c:layout>
                <c:manualLayout>
                  <c:x val="-4.0123456790123462E-2"/>
                  <c:y val="3.9284457252522831E-2"/>
                </c:manualLayout>
              </c:layout>
              <c:showVal val="1"/>
            </c:dLbl>
            <c:dLbl>
              <c:idx val="17"/>
              <c:layout>
                <c:manualLayout>
                  <c:x val="-4.320987654320977E-2"/>
                  <c:y val="4.4896522574311939E-2"/>
                </c:manualLayout>
              </c:layout>
              <c:showVal val="1"/>
            </c:dLbl>
            <c:dLbl>
              <c:idx val="18"/>
              <c:layout>
                <c:manualLayout>
                  <c:x val="-4.475320793234238E-2"/>
                  <c:y val="3.3672391930733854E-2"/>
                </c:manualLayout>
              </c:layout>
              <c:showVal val="1"/>
            </c:dLbl>
            <c:dLbl>
              <c:idx val="19"/>
              <c:layout>
                <c:manualLayout>
                  <c:x val="-3.0200466968615471E-2"/>
                  <c:y val="4.1543727108440572E-2"/>
                </c:manualLayout>
              </c:layout>
              <c:showVal val="1"/>
            </c:dLbl>
            <c:dLbl>
              <c:idx val="20"/>
              <c:layout>
                <c:manualLayout>
                  <c:x val="-2.9143694015996341E-2"/>
                  <c:y val="-2.7931403963767691E-2"/>
                </c:manualLayout>
              </c:layout>
              <c:showVal val="1"/>
            </c:dLbl>
            <c:dLbl>
              <c:idx val="21"/>
              <c:layout>
                <c:manualLayout>
                  <c:x val="-2.4777417905426546E-2"/>
                  <c:y val="-3.9391648787208577E-2"/>
                </c:manualLayout>
              </c:layout>
              <c:showVal val="1"/>
            </c:dLbl>
            <c:dLbl>
              <c:idx val="22"/>
              <c:layout>
                <c:manualLayout>
                  <c:x val="0"/>
                  <c:y val="-2.8730147014533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Лист1!$A$2:$A$24</c:f>
              <c:strCache>
                <c:ptCount val="23"/>
                <c:pt idx="0">
                  <c:v>2000 г</c:v>
                </c:pt>
                <c:pt idx="1">
                  <c:v>2001 г</c:v>
                </c:pt>
                <c:pt idx="2">
                  <c:v>2002 г</c:v>
                </c:pt>
                <c:pt idx="3">
                  <c:v>2003 г</c:v>
                </c:pt>
                <c:pt idx="4">
                  <c:v>2004 г</c:v>
                </c:pt>
                <c:pt idx="5">
                  <c:v>2005 г</c:v>
                </c:pt>
                <c:pt idx="6">
                  <c:v>2006 г</c:v>
                </c:pt>
                <c:pt idx="7">
                  <c:v>2007 г</c:v>
                </c:pt>
                <c:pt idx="8">
                  <c:v>2008 г</c:v>
                </c:pt>
                <c:pt idx="9">
                  <c:v>2009 г</c:v>
                </c:pt>
                <c:pt idx="10">
                  <c:v>2010 г</c:v>
                </c:pt>
                <c:pt idx="11">
                  <c:v>2011 г</c:v>
                </c:pt>
                <c:pt idx="12">
                  <c:v>2012 г</c:v>
                </c:pt>
                <c:pt idx="13">
                  <c:v>2013 г</c:v>
                </c:pt>
                <c:pt idx="14">
                  <c:v>2014 г</c:v>
                </c:pt>
                <c:pt idx="15">
                  <c:v>2015 г</c:v>
                </c:pt>
                <c:pt idx="16">
                  <c:v>2016 г</c:v>
                </c:pt>
                <c:pt idx="17">
                  <c:v>2017 г</c:v>
                </c:pt>
                <c:pt idx="18">
                  <c:v>2018 г</c:v>
                </c:pt>
                <c:pt idx="19">
                  <c:v>2019 г</c:v>
                </c:pt>
                <c:pt idx="20">
                  <c:v>2020 г.</c:v>
                </c:pt>
                <c:pt idx="21">
                  <c:v>2021 г.</c:v>
                </c:pt>
                <c:pt idx="22">
                  <c:v>2022 г. 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249</c:v>
                </c:pt>
                <c:pt idx="1">
                  <c:v>245</c:v>
                </c:pt>
                <c:pt idx="2">
                  <c:v>238</c:v>
                </c:pt>
                <c:pt idx="3">
                  <c:v>277</c:v>
                </c:pt>
                <c:pt idx="4">
                  <c:v>272</c:v>
                </c:pt>
                <c:pt idx="5">
                  <c:v>237</c:v>
                </c:pt>
                <c:pt idx="6">
                  <c:v>238</c:v>
                </c:pt>
                <c:pt idx="7">
                  <c:v>275</c:v>
                </c:pt>
                <c:pt idx="8">
                  <c:v>308</c:v>
                </c:pt>
                <c:pt idx="9">
                  <c:v>311</c:v>
                </c:pt>
                <c:pt idx="10">
                  <c:v>268</c:v>
                </c:pt>
                <c:pt idx="11">
                  <c:v>297</c:v>
                </c:pt>
                <c:pt idx="12">
                  <c:v>309</c:v>
                </c:pt>
                <c:pt idx="13">
                  <c:v>278</c:v>
                </c:pt>
                <c:pt idx="14">
                  <c:v>262</c:v>
                </c:pt>
                <c:pt idx="15">
                  <c:v>278</c:v>
                </c:pt>
                <c:pt idx="16">
                  <c:v>246</c:v>
                </c:pt>
                <c:pt idx="17">
                  <c:v>219</c:v>
                </c:pt>
                <c:pt idx="18">
                  <c:v>176</c:v>
                </c:pt>
                <c:pt idx="19">
                  <c:v>176</c:v>
                </c:pt>
                <c:pt idx="20">
                  <c:v>191</c:v>
                </c:pt>
                <c:pt idx="21">
                  <c:v>146</c:v>
                </c:pt>
                <c:pt idx="22">
                  <c:v>126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умерло</c:v>
                </c:pt>
              </c:strCache>
            </c:strRef>
          </c:tx>
          <c:dLbls>
            <c:dLbl>
              <c:idx val="0"/>
              <c:layout>
                <c:manualLayout>
                  <c:x val="-3.0864197530864296E-2"/>
                  <c:y val="-5.0508587896100833E-2"/>
                </c:manualLayout>
              </c:layout>
              <c:showVal val="1"/>
            </c:dLbl>
            <c:dLbl>
              <c:idx val="1"/>
              <c:layout>
                <c:manualLayout>
                  <c:x val="-3.2407407407407489E-2"/>
                  <c:y val="3.367217098328025E-2"/>
                </c:manualLayout>
              </c:layout>
              <c:showVal val="1"/>
            </c:dLbl>
            <c:dLbl>
              <c:idx val="2"/>
              <c:layout>
                <c:manualLayout>
                  <c:x val="-5.2469135802469126E-2"/>
                  <c:y val="2.806032660894501E-3"/>
                </c:manualLayout>
              </c:layout>
              <c:showVal val="1"/>
            </c:dLbl>
            <c:dLbl>
              <c:idx val="3"/>
              <c:layout>
                <c:manualLayout>
                  <c:x val="-2.0061849907650441E-2"/>
                  <c:y val="-2.5254514895504003E-2"/>
                </c:manualLayout>
              </c:layout>
              <c:showVal val="1"/>
            </c:dLbl>
            <c:dLbl>
              <c:idx val="4"/>
              <c:layout>
                <c:manualLayout>
                  <c:x val="-3.8580246913580245E-2"/>
                  <c:y val="1.403016330447244E-2"/>
                </c:manualLayout>
              </c:layout>
              <c:showVal val="1"/>
            </c:dLbl>
            <c:dLbl>
              <c:idx val="5"/>
              <c:layout>
                <c:manualLayout>
                  <c:x val="-4.0123456790123462E-2"/>
                  <c:y val="-3.6478424591628346E-2"/>
                </c:manualLayout>
              </c:layout>
              <c:showVal val="1"/>
            </c:dLbl>
            <c:dLbl>
              <c:idx val="6"/>
              <c:layout>
                <c:manualLayout>
                  <c:x val="-5.8641975308641965E-2"/>
                  <c:y val="-3.0866359269839376E-2"/>
                </c:manualLayout>
              </c:layout>
              <c:showVal val="1"/>
            </c:dLbl>
            <c:dLbl>
              <c:idx val="7"/>
              <c:layout>
                <c:manualLayout>
                  <c:x val="-5.0925925925925923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5493827160493846E-2"/>
                  <c:y val="-3.0866359269839376E-2"/>
                </c:manualLayout>
              </c:layout>
              <c:showVal val="1"/>
            </c:dLbl>
            <c:dLbl>
              <c:idx val="9"/>
              <c:layout>
                <c:manualLayout>
                  <c:x val="-3.3950617283950671E-2"/>
                  <c:y val="-3.08663592698394E-2"/>
                </c:manualLayout>
              </c:layout>
              <c:showVal val="1"/>
            </c:dLbl>
            <c:dLbl>
              <c:idx val="10"/>
              <c:layout>
                <c:manualLayout>
                  <c:x val="-2.9321109166909689E-2"/>
                  <c:y val="-2.2448261287156011E-2"/>
                </c:manualLayout>
              </c:layout>
              <c:showVal val="1"/>
            </c:dLbl>
            <c:dLbl>
              <c:idx val="11"/>
              <c:layout>
                <c:manualLayout>
                  <c:x val="-4.0123456790123462E-2"/>
                  <c:y val="1.1224130643578061E-2"/>
                </c:manualLayout>
              </c:layout>
              <c:showVal val="1"/>
            </c:dLbl>
            <c:dLbl>
              <c:idx val="12"/>
              <c:layout>
                <c:manualLayout>
                  <c:x val="-4.1666666666666664E-2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3"/>
              <c:layout>
                <c:manualLayout>
                  <c:x val="-2.7777777777778099E-2"/>
                  <c:y val="-3.6478424591628346E-2"/>
                </c:manualLayout>
              </c:layout>
              <c:showVal val="1"/>
            </c:dLbl>
            <c:dLbl>
              <c:idx val="14"/>
              <c:layout>
                <c:manualLayout>
                  <c:x val="-4.4753086419753133E-2"/>
                  <c:y val="-2.8060326608944411E-3"/>
                </c:manualLayout>
              </c:layout>
              <c:showVal val="1"/>
            </c:dLbl>
            <c:dLbl>
              <c:idx val="15"/>
              <c:layout>
                <c:manualLayout>
                  <c:x val="-3.8580246913580245E-2"/>
                  <c:y val="-2.2448261287156011E-2"/>
                </c:manualLayout>
              </c:layout>
              <c:showVal val="1"/>
            </c:dLbl>
            <c:dLbl>
              <c:idx val="16"/>
              <c:layout>
                <c:manualLayout>
                  <c:x val="-3.2407407407407628E-2"/>
                  <c:y val="-3.3672391930733854E-2"/>
                </c:manualLayout>
              </c:layout>
              <c:showVal val="1"/>
            </c:dLbl>
            <c:dLbl>
              <c:idx val="17"/>
              <c:layout>
                <c:manualLayout>
                  <c:x val="-2.1958879284765202E-2"/>
                  <c:y val="-2.9837583164171042E-2"/>
                </c:manualLayout>
              </c:layout>
              <c:showVal val="1"/>
            </c:dLbl>
            <c:dLbl>
              <c:idx val="18"/>
              <c:layout>
                <c:manualLayout>
                  <c:x val="-3.8712930441693848E-2"/>
                  <c:y val="2.7585261797678656E-2"/>
                </c:manualLayout>
              </c:layout>
              <c:showVal val="1"/>
            </c:dLbl>
            <c:dLbl>
              <c:idx val="19"/>
              <c:layout>
                <c:manualLayout>
                  <c:x val="-1.2212898219868089E-2"/>
                  <c:y val="8.8999902895439791E-3"/>
                </c:manualLayout>
              </c:layout>
              <c:showVal val="1"/>
            </c:dLbl>
            <c:dLbl>
              <c:idx val="20"/>
              <c:layout>
                <c:manualLayout>
                  <c:x val="-2.1993506693181966E-2"/>
                  <c:y val="-2.7176140022244395E-2"/>
                </c:manualLayout>
              </c:layout>
              <c:showVal val="1"/>
            </c:dLbl>
            <c:dLbl>
              <c:idx val="21"/>
              <c:layout>
                <c:manualLayout>
                  <c:x val="-1.89250428779456E-3"/>
                  <c:y val="1.4812166006208393E-2"/>
                </c:manualLayout>
              </c:layout>
              <c:showVal val="1"/>
            </c:dLbl>
            <c:dLbl>
              <c:idx val="22"/>
              <c:layout>
                <c:manualLayout>
                  <c:x val="0"/>
                  <c:y val="1.728071894509924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Лист1!$A$2:$A$24</c:f>
              <c:strCache>
                <c:ptCount val="23"/>
                <c:pt idx="0">
                  <c:v>2000 г</c:v>
                </c:pt>
                <c:pt idx="1">
                  <c:v>2001 г</c:v>
                </c:pt>
                <c:pt idx="2">
                  <c:v>2002 г</c:v>
                </c:pt>
                <c:pt idx="3">
                  <c:v>2003 г</c:v>
                </c:pt>
                <c:pt idx="4">
                  <c:v>2004 г</c:v>
                </c:pt>
                <c:pt idx="5">
                  <c:v>2005 г</c:v>
                </c:pt>
                <c:pt idx="6">
                  <c:v>2006 г</c:v>
                </c:pt>
                <c:pt idx="7">
                  <c:v>2007 г</c:v>
                </c:pt>
                <c:pt idx="8">
                  <c:v>2008 г</c:v>
                </c:pt>
                <c:pt idx="9">
                  <c:v>2009 г</c:v>
                </c:pt>
                <c:pt idx="10">
                  <c:v>2010 г</c:v>
                </c:pt>
                <c:pt idx="11">
                  <c:v>2011 г</c:v>
                </c:pt>
                <c:pt idx="12">
                  <c:v>2012 г</c:v>
                </c:pt>
                <c:pt idx="13">
                  <c:v>2013 г</c:v>
                </c:pt>
                <c:pt idx="14">
                  <c:v>2014 г</c:v>
                </c:pt>
                <c:pt idx="15">
                  <c:v>2015 г</c:v>
                </c:pt>
                <c:pt idx="16">
                  <c:v>2016 г</c:v>
                </c:pt>
                <c:pt idx="17">
                  <c:v>2017 г</c:v>
                </c:pt>
                <c:pt idx="18">
                  <c:v>2018 г</c:v>
                </c:pt>
                <c:pt idx="19">
                  <c:v>2019 г</c:v>
                </c:pt>
                <c:pt idx="20">
                  <c:v>2020 г.</c:v>
                </c:pt>
                <c:pt idx="21">
                  <c:v>2021 г.</c:v>
                </c:pt>
                <c:pt idx="22">
                  <c:v>2022 г. 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391</c:v>
                </c:pt>
                <c:pt idx="1">
                  <c:v>382</c:v>
                </c:pt>
                <c:pt idx="2">
                  <c:v>457</c:v>
                </c:pt>
                <c:pt idx="3">
                  <c:v>460</c:v>
                </c:pt>
                <c:pt idx="4">
                  <c:v>421</c:v>
                </c:pt>
                <c:pt idx="5">
                  <c:v>460</c:v>
                </c:pt>
                <c:pt idx="6">
                  <c:v>418</c:v>
                </c:pt>
                <c:pt idx="7">
                  <c:v>354</c:v>
                </c:pt>
                <c:pt idx="8">
                  <c:v>396</c:v>
                </c:pt>
                <c:pt idx="9">
                  <c:v>355</c:v>
                </c:pt>
                <c:pt idx="10">
                  <c:v>344</c:v>
                </c:pt>
                <c:pt idx="11">
                  <c:v>323</c:v>
                </c:pt>
                <c:pt idx="12">
                  <c:v>310</c:v>
                </c:pt>
                <c:pt idx="13">
                  <c:v>329</c:v>
                </c:pt>
                <c:pt idx="14">
                  <c:v>295</c:v>
                </c:pt>
                <c:pt idx="15">
                  <c:v>303</c:v>
                </c:pt>
                <c:pt idx="16">
                  <c:v>328</c:v>
                </c:pt>
                <c:pt idx="17">
                  <c:v>291</c:v>
                </c:pt>
                <c:pt idx="18">
                  <c:v>265</c:v>
                </c:pt>
                <c:pt idx="19">
                  <c:v>263</c:v>
                </c:pt>
                <c:pt idx="20">
                  <c:v>319</c:v>
                </c:pt>
                <c:pt idx="21">
                  <c:v>302</c:v>
                </c:pt>
                <c:pt idx="22">
                  <c:v>238</c:v>
                </c:pt>
              </c:numCache>
            </c:numRef>
          </c:val>
        </c:ser>
        <c:marker val="1"/>
        <c:axId val="126524416"/>
        <c:axId val="126542592"/>
      </c:lineChart>
      <c:catAx>
        <c:axId val="126524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542592"/>
        <c:crosses val="autoZero"/>
        <c:auto val="1"/>
        <c:lblAlgn val="ctr"/>
        <c:lblOffset val="100"/>
      </c:catAx>
      <c:valAx>
        <c:axId val="126542592"/>
        <c:scaling>
          <c:orientation val="minMax"/>
          <c:min val="1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52441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Рождение детей 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признаку</a:t>
            </a:r>
          </a:p>
        </c:rich>
      </c:tx>
      <c:layout>
        <c:manualLayout>
          <c:xMode val="edge"/>
          <c:yMode val="edge"/>
          <c:x val="0.25999038715125106"/>
          <c:y val="1.2851315674523734E-2"/>
        </c:manualLayout>
      </c:layout>
    </c:title>
    <c:view3D>
      <c:rotX val="30"/>
      <c:rotY val="10"/>
      <c:perspective val="30"/>
    </c:view3D>
    <c:plotArea>
      <c:layout>
        <c:manualLayout>
          <c:layoutTarget val="inner"/>
          <c:xMode val="edge"/>
          <c:yMode val="edge"/>
          <c:x val="7.5945269342093905E-2"/>
          <c:y val="0.25193823812847066"/>
          <c:w val="0.84213377951757462"/>
          <c:h val="0.61361541240411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рождение детейпо половому признаку</c:v>
                </c:pt>
              </c:strCache>
            </c:strRef>
          </c:tx>
          <c:explosion val="25"/>
          <c:dPt>
            <c:idx val="0"/>
            <c:explosion val="12"/>
          </c:dPt>
          <c:dPt>
            <c:idx val="1"/>
            <c:explosion val="0"/>
          </c:dPt>
          <c:dLbls>
            <c:dLbl>
              <c:idx val="0"/>
              <c:layout>
                <c:manualLayout>
                  <c:x val="-0.21657076560011718"/>
                  <c:y val="-5.6117749083626989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Percent val="1"/>
            </c:dLbl>
            <c:dLbl>
              <c:idx val="1"/>
              <c:layout>
                <c:manualLayout>
                  <c:x val="0.2242215204063652"/>
                  <c:y val="-5.1174208859852185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</c:v>
                </c:pt>
                <c:pt idx="1">
                  <c:v>65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3437015725688915"/>
          <c:y val="0.89343004313791485"/>
          <c:w val="0.31857253666045887"/>
          <c:h val="5.9448466055492734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7.7160493827161027E-3"/>
                  <c:y val="-8.4180979826834704E-3"/>
                </c:manualLayout>
              </c:layout>
              <c:showVal val="1"/>
            </c:dLbl>
            <c:dLbl>
              <c:idx val="1"/>
              <c:layout>
                <c:manualLayout>
                  <c:x val="1.6975308641975311E-2"/>
                  <c:y val="-2.2448261287155911E-2"/>
                </c:manualLayout>
              </c:layout>
              <c:showVal val="1"/>
            </c:dLbl>
            <c:dLbl>
              <c:idx val="2"/>
              <c:layout>
                <c:manualLayout>
                  <c:x val="2.0061728395061783E-2"/>
                  <c:y val="-1.6836195965366927E-2"/>
                </c:manualLayout>
              </c:layout>
              <c:showVal val="1"/>
            </c:dLbl>
            <c:dLbl>
              <c:idx val="3"/>
              <c:layout>
                <c:manualLayout>
                  <c:x val="1.2345679012345723E-2"/>
                  <c:y val="-1.9642228626261516E-2"/>
                </c:manualLayout>
              </c:layout>
              <c:showVal val="1"/>
            </c:dLbl>
            <c:dLbl>
              <c:idx val="4"/>
              <c:layout>
                <c:manualLayout>
                  <c:x val="1.3888888888888975E-2"/>
                  <c:y val="-1.1224130643578056E-2"/>
                </c:manualLayout>
              </c:layout>
              <c:showVal val="1"/>
            </c:dLbl>
            <c:dLbl>
              <c:idx val="5"/>
              <c:layout>
                <c:manualLayout>
                  <c:x val="1.5432098765432275E-2"/>
                  <c:y val="-1.683619596536692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10</c:v>
                </c:pt>
                <c:pt idx="2">
                  <c:v>12</c:v>
                </c:pt>
                <c:pt idx="3">
                  <c:v>15</c:v>
                </c:pt>
                <c:pt idx="4">
                  <c:v>13</c:v>
                </c:pt>
              </c:numCache>
            </c:numRef>
          </c:val>
        </c:ser>
        <c:shape val="box"/>
        <c:axId val="82339712"/>
        <c:axId val="82341248"/>
        <c:axId val="0"/>
      </c:bar3DChart>
      <c:catAx>
        <c:axId val="823397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41248"/>
        <c:crosses val="autoZero"/>
        <c:auto val="1"/>
        <c:lblAlgn val="ctr"/>
        <c:lblOffset val="100"/>
      </c:catAx>
      <c:valAx>
        <c:axId val="82341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39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5140778808501419E-2"/>
          <c:y val="3.4335875984252216E-2"/>
          <c:w val="0.8978545092917295"/>
          <c:h val="0.689317175196845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1-й</c:v>
                </c:pt>
              </c:strCache>
            </c:strRef>
          </c:tx>
          <c:dLbls>
            <c:dLbl>
              <c:idx val="0"/>
              <c:layout>
                <c:manualLayout>
                  <c:x val="-3.091765799957884E-3"/>
                  <c:y val="9.0563639146958464E-3"/>
                </c:manualLayout>
              </c:layout>
              <c:showVal val="1"/>
            </c:dLbl>
            <c:dLbl>
              <c:idx val="1"/>
              <c:layout>
                <c:manualLayout>
                  <c:x val="-1.2367063199831564E-2"/>
                  <c:y val="1.175694268145769E-2"/>
                </c:manualLayout>
              </c:layout>
              <c:showVal val="1"/>
            </c:dLbl>
            <c:dLbl>
              <c:idx val="2"/>
              <c:layout>
                <c:manualLayout>
                  <c:x val="-3.091887523020874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3.091765799957884E-3"/>
                  <c:y val="3.01886720692505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50</c:v>
                </c:pt>
                <c:pt idx="2">
                  <c:v>42</c:v>
                </c:pt>
                <c:pt idx="3">
                  <c:v>34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2-й</c:v>
                </c:pt>
              </c:strCache>
            </c:strRef>
          </c:tx>
          <c:dLbls>
            <c:dLbl>
              <c:idx val="0"/>
              <c:layout>
                <c:manualLayout>
                  <c:x val="1.5458828999789441E-2"/>
                  <c:y val="9.0566016207751527E-3"/>
                </c:manualLayout>
              </c:layout>
              <c:showVal val="1"/>
            </c:dLbl>
            <c:dLbl>
              <c:idx val="1"/>
              <c:layout>
                <c:manualLayout>
                  <c:x val="3.091765799957884E-3"/>
                  <c:y val="9.0566016207751388E-3"/>
                </c:manualLayout>
              </c:layout>
              <c:showVal val="1"/>
            </c:dLbl>
            <c:dLbl>
              <c:idx val="2"/>
              <c:layout>
                <c:manualLayout>
                  <c:x val="3.091765799957884E-3"/>
                  <c:y val="6.0377344138500934E-3"/>
                </c:manualLayout>
              </c:layout>
              <c:showVal val="1"/>
            </c:dLbl>
            <c:dLbl>
              <c:idx val="3"/>
              <c:layout>
                <c:manualLayout>
                  <c:x val="1.545882899978944E-3"/>
                  <c:y val="2.9128502955637387E-3"/>
                </c:manualLayout>
              </c:layout>
              <c:showVal val="1"/>
            </c:dLbl>
            <c:dLbl>
              <c:idx val="4"/>
              <c:layout>
                <c:manualLayout>
                  <c:x val="1.5458828999789435E-3"/>
                  <c:y val="3.2311387357269448E-3"/>
                </c:manualLayout>
              </c:layout>
              <c:showVal val="1"/>
            </c:dLbl>
            <c:dLbl>
              <c:idx val="5"/>
              <c:layout>
                <c:manualLayout>
                  <c:x val="3.0917657999578841E-2"/>
                  <c:y val="1.207546882770015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73</c:v>
                </c:pt>
                <c:pt idx="1">
                  <c:v>54</c:v>
                </c:pt>
                <c:pt idx="2">
                  <c:v>71</c:v>
                </c:pt>
                <c:pt idx="3">
                  <c:v>43</c:v>
                </c:pt>
                <c:pt idx="4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3-й</c:v>
                </c:pt>
              </c:strCache>
            </c:strRef>
          </c:tx>
          <c:dLbls>
            <c:dLbl>
              <c:idx val="0"/>
              <c:layout>
                <c:manualLayout>
                  <c:x val="9.2752973998736568E-3"/>
                  <c:y val="9.0566016207751527E-3"/>
                </c:manualLayout>
              </c:layout>
              <c:showVal val="1"/>
            </c:dLbl>
            <c:dLbl>
              <c:idx val="1"/>
              <c:layout>
                <c:manualLayout>
                  <c:x val="9.2752973998736568E-3"/>
                  <c:y val="6.0377344138500934E-3"/>
                </c:manualLayout>
              </c:layout>
              <c:showVal val="1"/>
            </c:dLbl>
            <c:dLbl>
              <c:idx val="2"/>
              <c:layout>
                <c:manualLayout>
                  <c:x val="1.391294609981048E-2"/>
                  <c:y val="9.0566016207751527E-3"/>
                </c:manualLayout>
              </c:layout>
              <c:showVal val="1"/>
            </c:dLbl>
            <c:dLbl>
              <c:idx val="3"/>
              <c:layout>
                <c:manualLayout>
                  <c:x val="1.391294609981048E-2"/>
                  <c:y val="-1.4988319123263913E-2"/>
                </c:manualLayout>
              </c:layout>
              <c:showVal val="1"/>
            </c:dLbl>
            <c:dLbl>
              <c:idx val="4"/>
              <c:layout>
                <c:manualLayout>
                  <c:x val="1.3912946099810591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54588289997895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34</c:v>
                </c:pt>
                <c:pt idx="1">
                  <c:v>55</c:v>
                </c:pt>
                <c:pt idx="2">
                  <c:v>55</c:v>
                </c:pt>
                <c:pt idx="3">
                  <c:v>49</c:v>
                </c:pt>
                <c:pt idx="4">
                  <c:v>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4-й и более</c:v>
                </c:pt>
              </c:strCache>
            </c:strRef>
          </c:tx>
          <c:dLbls>
            <c:dLbl>
              <c:idx val="0"/>
              <c:layout>
                <c:manualLayout>
                  <c:x val="9.2751756768106666E-3"/>
                  <c:y val="6.0377344138500934E-3"/>
                </c:manualLayout>
              </c:layout>
              <c:showVal val="1"/>
            </c:dLbl>
            <c:dLbl>
              <c:idx val="1"/>
              <c:layout>
                <c:manualLayout>
                  <c:x val="1.0821180299852809E-2"/>
                  <c:y val="9.0566016207751527E-3"/>
                </c:manualLayout>
              </c:layout>
              <c:showVal val="1"/>
            </c:dLbl>
            <c:dLbl>
              <c:idx val="2"/>
              <c:layout>
                <c:manualLayout>
                  <c:x val="1.082118029985280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9.2752973998736568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9.2752973998736568E-3"/>
                  <c:y val="-6.0377344138500934E-3"/>
                </c:manualLayout>
              </c:layout>
              <c:showVal val="1"/>
            </c:dLbl>
            <c:dLbl>
              <c:idx val="5"/>
              <c:layout>
                <c:manualLayout>
                  <c:x val="1.5458828999789545E-2"/>
                  <c:y val="-6.037734413850093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shape val="box"/>
        <c:axId val="84074496"/>
        <c:axId val="84076032"/>
        <c:axId val="0"/>
      </c:bar3DChart>
      <c:catAx>
        <c:axId val="840744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76032"/>
        <c:crosses val="autoZero"/>
        <c:auto val="1"/>
        <c:lblAlgn val="ctr"/>
        <c:lblOffset val="100"/>
      </c:catAx>
      <c:valAx>
        <c:axId val="8407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74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94957378669532"/>
          <c:y val="0.89809754316504709"/>
          <c:w val="0.44573378922677859"/>
          <c:h val="8.3789253593403043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7.7037037037037279E-2"/>
                  <c:y val="-4.0404660842344618E-3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8.487654320987662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-9.2592592592592851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11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-0.21453205502090045"/>
                  <c:y val="-0.14714813178985359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</c:dLbls>
          <c:cat>
            <c:strRef>
              <c:f>Лист1!$A$2:$A$5</c:f>
              <c:strCache>
                <c:ptCount val="4"/>
                <c:pt idx="1">
                  <c:v>по решению суда</c:v>
                </c:pt>
                <c:pt idx="2">
                  <c:v>по ранее произведенной регистрации рождения</c:v>
                </c:pt>
                <c:pt idx="3">
                  <c:v>одновременная регистрация рождения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8.1548868576871106E-3"/>
                  <c:y val="-2.4525816940755509E-17"/>
                </c:manualLayout>
              </c:layout>
              <c:showVal val="1"/>
            </c:dLbl>
            <c:dLbl>
              <c:idx val="2"/>
              <c:layout>
                <c:manualLayout>
                  <c:x val="9.7858642292245109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416841600761923E-2"/>
                  <c:y val="-1.0702298297491846E-2"/>
                </c:manualLayout>
              </c:layout>
              <c:showVal val="1"/>
            </c:dLbl>
            <c:dLbl>
              <c:idx val="4"/>
              <c:layout>
                <c:manualLayout>
                  <c:x val="1.3047818972299325E-2"/>
                  <c:y val="-2.6755745743729685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  <c:pt idx="4">
                  <c:v>2022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80</c:v>
                </c:pt>
                <c:pt idx="2">
                  <c:v>61</c:v>
                </c:pt>
                <c:pt idx="3">
                  <c:v>76</c:v>
                </c:pt>
                <c:pt idx="4">
                  <c:v>57</c:v>
                </c:pt>
              </c:numCache>
            </c:numRef>
          </c:val>
        </c:ser>
        <c:shape val="cone"/>
        <c:axId val="99873920"/>
        <c:axId val="99875456"/>
        <c:axId val="0"/>
      </c:bar3DChart>
      <c:catAx>
        <c:axId val="998739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875456"/>
        <c:crosses val="autoZero"/>
        <c:auto val="1"/>
        <c:lblAlgn val="ctr"/>
        <c:lblOffset val="100"/>
      </c:catAx>
      <c:valAx>
        <c:axId val="99875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873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994750210213657"/>
          <c:y val="0.10754005086713182"/>
          <c:w val="0.74254405315050276"/>
          <c:h val="0.662577770503525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LegendKey val="1"/>
              <c:showVal val="1"/>
            </c:dLbl>
            <c:dLbl>
              <c:idx val="1"/>
              <c:layout>
                <c:manualLayout>
                  <c:x val="-0.16231231615357808"/>
                  <c:y val="0.10201228822410827"/>
                </c:manualLayout>
              </c:layout>
              <c:showLegendKey val="1"/>
              <c:showPercent val="1"/>
            </c:dLbl>
            <c:dLbl>
              <c:idx val="2"/>
              <c:layout>
                <c:manualLayout>
                  <c:x val="-0.16716207253745954"/>
                  <c:y val="-6.7817817278888429E-2"/>
                </c:manualLayout>
              </c:layout>
              <c:showLegendKey val="1"/>
              <c:showPercent val="1"/>
            </c:dLbl>
            <c:dLbl>
              <c:idx val="3"/>
              <c:layout>
                <c:manualLayout>
                  <c:x val="1.5334493088291656E-2"/>
                  <c:y val="-0.17300230215765391"/>
                </c:manualLayout>
              </c:layout>
              <c:showLegendKey val="1"/>
              <c:showPercent val="1"/>
            </c:dLbl>
            <c:dLbl>
              <c:idx val="4"/>
              <c:layout>
                <c:manualLayout>
                  <c:x val="0.21294423618840999"/>
                  <c:y val="9.4029465033692944E-2"/>
                </c:manualLayout>
              </c:layout>
              <c:showLegendKey val="1"/>
              <c:showPercent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18 лет</c:v>
                </c:pt>
                <c:pt idx="1">
                  <c:v>18 - 54 лет</c:v>
                </c:pt>
                <c:pt idx="2">
                  <c:v>55 - 60 лет</c:v>
                </c:pt>
                <c:pt idx="3">
                  <c:v>61 - 69 лет</c:v>
                </c:pt>
                <c:pt idx="4">
                  <c:v>свыше 70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41</c:v>
                </c:pt>
                <c:pt idx="2">
                  <c:v>10</c:v>
                </c:pt>
                <c:pt idx="3">
                  <c:v>41</c:v>
                </c:pt>
                <c:pt idx="4">
                  <c:v>43</c:v>
                </c:pt>
              </c:numCache>
            </c:numRef>
          </c:val>
        </c:ser>
        <c:firstSliceAng val="0"/>
      </c:pieChart>
    </c:plotArea>
    <c:legend>
      <c:legendPos val="b"/>
      <c:legendEntry>
        <c:idx val="0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delete val="1"/>
            </c:dLbl>
            <c:dLbl>
              <c:idx val="4"/>
              <c:layout>
                <c:manualLayout>
                  <c:x val="0.15998391795683853"/>
                  <c:y val="-0.21950117901908145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18 лет</c:v>
                </c:pt>
                <c:pt idx="1">
                  <c:v>18 - 54 лет</c:v>
                </c:pt>
                <c:pt idx="2">
                  <c:v>55 - 60 лет</c:v>
                </c:pt>
                <c:pt idx="3">
                  <c:v>61 - 69 лет</c:v>
                </c:pt>
                <c:pt idx="4">
                  <c:v>свыше 70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8</c:v>
                </c:pt>
                <c:pt idx="3">
                  <c:v>13</c:v>
                </c:pt>
                <c:pt idx="4">
                  <c:v>74</c:v>
                </c:pt>
              </c:numCache>
            </c:numRef>
          </c:val>
        </c:ser>
        <c:firstSliceAng val="0"/>
      </c:pieChart>
    </c:plotArea>
    <c:legend>
      <c:legendPos val="b"/>
      <c:legendEntry>
        <c:idx val="0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рождения</c:v>
                </c:pt>
              </c:strCache>
            </c:strRef>
          </c:tx>
          <c:dLbls>
            <c:dLbl>
              <c:idx val="0"/>
              <c:layout>
                <c:manualLayout>
                  <c:x val="-4.9382716049383213E-2"/>
                  <c:y val="3.3672391930733854E-2"/>
                </c:manualLayout>
              </c:layout>
              <c:showVal val="1"/>
            </c:dLbl>
            <c:dLbl>
              <c:idx val="1"/>
              <c:layout>
                <c:manualLayout>
                  <c:x val="-3.7037037037037056E-2"/>
                  <c:y val="3.367217098328025E-2"/>
                </c:manualLayout>
              </c:layout>
              <c:showVal val="1"/>
            </c:dLbl>
            <c:dLbl>
              <c:idx val="2"/>
              <c:layout>
                <c:manualLayout>
                  <c:x val="-4.0123456790123399E-2"/>
                  <c:y val="4.2090489913417864E-2"/>
                </c:manualLayout>
              </c:layout>
              <c:showVal val="1"/>
            </c:dLbl>
            <c:dLbl>
              <c:idx val="3"/>
              <c:layout>
                <c:manualLayout>
                  <c:x val="-4.1666666666666664E-2"/>
                  <c:y val="4.4896522574312023E-2"/>
                </c:manualLayout>
              </c:layout>
              <c:showVal val="1"/>
            </c:dLbl>
            <c:dLbl>
              <c:idx val="4"/>
              <c:layout>
                <c:manualLayout>
                  <c:x val="-4.3209876543209756E-2"/>
                  <c:y val="4.2090489913417864E-2"/>
                </c:manualLayout>
              </c:layout>
              <c:spPr>
                <a:ln>
                  <a:solidFill>
                    <a:srgbClr val="FFC000"/>
                  </a:solidFill>
                </a:ln>
              </c:spPr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-3.7037158549625998E-2"/>
                  <c:y val="3.6478424591628346E-2"/>
                </c:manualLayout>
              </c:layout>
              <c:showVal val="1"/>
            </c:dLbl>
            <c:dLbl>
              <c:idx val="6"/>
              <c:layout>
                <c:manualLayout>
                  <c:x val="-1.2345679012345569E-2"/>
                  <c:y val="-3.9284457252522831E-2"/>
                </c:manualLayout>
              </c:layout>
              <c:showVal val="1"/>
            </c:dLbl>
            <c:dLbl>
              <c:idx val="7"/>
              <c:layout>
                <c:manualLayout>
                  <c:x val="-2.9320987654320989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 г.</c:v>
                </c:pt>
                <c:pt idx="6">
                  <c:v>2021 г.</c:v>
                </c:pt>
                <c:pt idx="7">
                  <c:v>2022 г.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278</c:v>
                </c:pt>
                <c:pt idx="1">
                  <c:v>246</c:v>
                </c:pt>
                <c:pt idx="2">
                  <c:v>218</c:v>
                </c:pt>
                <c:pt idx="3">
                  <c:v>176</c:v>
                </c:pt>
                <c:pt idx="4">
                  <c:v>176</c:v>
                </c:pt>
                <c:pt idx="5">
                  <c:v>191</c:v>
                </c:pt>
                <c:pt idx="6">
                  <c:v>146</c:v>
                </c:pt>
                <c:pt idx="7">
                  <c:v>126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смерти</c:v>
                </c:pt>
              </c:strCache>
            </c:strRef>
          </c:tx>
          <c:dLbls>
            <c:dLbl>
              <c:idx val="0"/>
              <c:layout>
                <c:manualLayout>
                  <c:x val="-4.1666666666666664E-2"/>
                  <c:y val="-5.0508587896100833E-2"/>
                </c:manualLayout>
              </c:layout>
              <c:showVal val="1"/>
            </c:dLbl>
            <c:dLbl>
              <c:idx val="1"/>
              <c:layout>
                <c:manualLayout>
                  <c:x val="-4.3209876543209756E-2"/>
                  <c:y val="-3.3672391930733854E-2"/>
                </c:manualLayout>
              </c:layout>
              <c:showVal val="1"/>
            </c:dLbl>
            <c:dLbl>
              <c:idx val="2"/>
              <c:layout>
                <c:manualLayout>
                  <c:x val="-3.8580246913580189E-2"/>
                  <c:y val="-3.9284457252522831E-2"/>
                </c:manualLayout>
              </c:layout>
              <c:showVal val="1"/>
            </c:dLbl>
            <c:dLbl>
              <c:idx val="3"/>
              <c:layout>
                <c:manualLayout>
                  <c:x val="-4.0123456790123462E-2"/>
                  <c:y val="-2.8060326608944881E-2"/>
                </c:manualLayout>
              </c:layout>
              <c:showVal val="1"/>
            </c:dLbl>
            <c:dLbl>
              <c:idx val="4"/>
              <c:layout>
                <c:manualLayout>
                  <c:x val="-4.3209876543209756E-2"/>
                  <c:y val="-4.7702555235206667E-2"/>
                </c:manualLayout>
              </c:layout>
              <c:showVal val="1"/>
            </c:dLbl>
            <c:dLbl>
              <c:idx val="5"/>
              <c:layout>
                <c:manualLayout>
                  <c:x val="-3.7037158549625998E-2"/>
                  <c:y val="-4.7702555235206709E-2"/>
                </c:manualLayout>
              </c:layout>
              <c:showVal val="1"/>
            </c:dLbl>
            <c:dLbl>
              <c:idx val="7"/>
              <c:layout>
                <c:manualLayout>
                  <c:x val="-2.9320987654320989E-2"/>
                  <c:y val="-5.331462055699534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 г.</c:v>
                </c:pt>
                <c:pt idx="6">
                  <c:v>2021 г.</c:v>
                </c:pt>
                <c:pt idx="7">
                  <c:v>2022 г.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303</c:v>
                </c:pt>
                <c:pt idx="1">
                  <c:v>328</c:v>
                </c:pt>
                <c:pt idx="2">
                  <c:v>291</c:v>
                </c:pt>
                <c:pt idx="3">
                  <c:v>265</c:v>
                </c:pt>
                <c:pt idx="4">
                  <c:v>263</c:v>
                </c:pt>
                <c:pt idx="5">
                  <c:v>319</c:v>
                </c:pt>
                <c:pt idx="6">
                  <c:v>302</c:v>
                </c:pt>
                <c:pt idx="7">
                  <c:v>238</c:v>
                </c:pt>
              </c:numCache>
            </c:numRef>
          </c:val>
        </c:ser>
        <c:marker val="1"/>
        <c:axId val="101697408"/>
        <c:axId val="101698944"/>
      </c:lineChart>
      <c:catAx>
        <c:axId val="1016974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698944"/>
        <c:crosses val="autoZero"/>
        <c:auto val="1"/>
        <c:lblAlgn val="ctr"/>
        <c:lblOffset val="100"/>
      </c:catAx>
      <c:valAx>
        <c:axId val="101698944"/>
        <c:scaling>
          <c:orientation val="minMax"/>
          <c:min val="1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6974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0.56897</cdr:x>
      <cdr:y>0.03077</cdr:y>
    </cdr:from>
    <cdr:to>
      <cdr:x>0.78965</cdr:x>
      <cdr:y>0.22769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57454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до 18 лет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B3FE7-1E3D-4D7E-9EAF-732495972C38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A04AA-CA3E-43F8-8714-4E582F162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A04AA-CA3E-43F8-8714-4E582F1628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Демографическая ситуация </a:t>
            </a:r>
            <a:b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Кизнерском районе  по итогам 2022 года</a:t>
            </a:r>
            <a:endParaRPr lang="ru-RU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00042"/>
          <a:ext cx="8643998" cy="6036384"/>
        </p:xfrm>
        <a:graphic>
          <a:graphicData uri="http://schemas.openxmlformats.org/drawingml/2006/table">
            <a:tbl>
              <a:tblPr/>
              <a:tblGrid>
                <a:gridCol w="1928826"/>
                <a:gridCol w="906471"/>
                <a:gridCol w="1195048"/>
                <a:gridCol w="1195048"/>
                <a:gridCol w="991133"/>
                <a:gridCol w="1213736"/>
                <a:gridCol w="1213736"/>
              </a:tblGrid>
              <a:tr h="2443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Территориаль-ный отдел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родилось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родившихся к умершим 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родилось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родившихся к умершим 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Безменшурский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Балдеевский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Бемыжский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Верхнебемыжский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Короленковский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Кр-Слудский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Липовский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0,94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М-Омгинский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Саркузский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Старободьинский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Старокармыжский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Старокопкинский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Ягульский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Кизнерский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 Т О Г О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Иногородних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БОМЖ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восстановленных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мертворожденных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С Е Г О </a:t>
                      </a: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302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973" marR="51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Динамика регистрации заключения брака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4391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регистрации расторжения браков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255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Отношение числа зарегистрированных актов о рождении к числу зарегистрированных актов о смерти за 2000 – 2022 г.г.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1543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Регистрация актов гражданского состояния по видам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428604"/>
          <a:ext cx="850112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Рождение детей в неполных семьях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Какой по счету ребёнок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500174"/>
          <a:ext cx="8215370" cy="42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Регистрация установления отцовства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Смертность в трудоспособном возрасте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97000"/>
          <a:ext cx="778674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Смертность по возрастам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500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мужчины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8596" y="1785926"/>
          <a:ext cx="41434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28737"/>
            <a:ext cx="4041775" cy="500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женщины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1857374"/>
          <a:ext cx="4041775" cy="457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Соотношение смертности и рождаемости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365</Words>
  <PresentationFormat>Экран (4:3)</PresentationFormat>
  <Paragraphs>270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Демографическая ситуация  в Кизнерском районе  по итогам 2022 года</vt:lpstr>
      <vt:lpstr>Регистрация актов гражданского состояния по видам </vt:lpstr>
      <vt:lpstr>Слайд 3</vt:lpstr>
      <vt:lpstr>Рождение детей в неполных семьях</vt:lpstr>
      <vt:lpstr>Какой по счету ребёнок </vt:lpstr>
      <vt:lpstr>Регистрация установления отцовства</vt:lpstr>
      <vt:lpstr>Смертность в трудоспособном возрасте</vt:lpstr>
      <vt:lpstr>Смертность по возрастам</vt:lpstr>
      <vt:lpstr>Соотношение смертности и рождаемости </vt:lpstr>
      <vt:lpstr>Слайд 10</vt:lpstr>
      <vt:lpstr>Динамика регистрации заключения брака</vt:lpstr>
      <vt:lpstr>Динамика регистрации расторжения браков</vt:lpstr>
      <vt:lpstr>Отношение числа зарегистрированных актов о рождении к числу зарегистрированных актов о смерти за 2000 – 2022 г.г.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197</cp:revision>
  <dcterms:modified xsi:type="dcterms:W3CDTF">2023-01-18T08:18:42Z</dcterms:modified>
</cp:coreProperties>
</file>