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86" r:id="rId2"/>
    <p:sldId id="287" r:id="rId3"/>
    <p:sldId id="291" r:id="rId4"/>
    <p:sldId id="292" r:id="rId5"/>
    <p:sldId id="293" r:id="rId6"/>
    <p:sldId id="294" r:id="rId7"/>
    <p:sldId id="295" r:id="rId8"/>
    <p:sldId id="296" r:id="rId9"/>
    <p:sldId id="29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8D4"/>
    <a:srgbClr val="FA9CB2"/>
    <a:srgbClr val="FBABBE"/>
    <a:srgbClr val="E3B4A7"/>
    <a:srgbClr val="D7D2BB"/>
    <a:srgbClr val="8EC060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2622" autoAdjust="0"/>
    <p:restoredTop sz="95423" autoAdjust="0"/>
  </p:normalViewPr>
  <p:slideViewPr>
    <p:cSldViewPr>
      <p:cViewPr>
        <p:scale>
          <a:sx n="60" d="100"/>
          <a:sy n="60" d="100"/>
        </p:scale>
        <p:origin x="-132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430D1-7037-4828-88E7-5BFBD4C7CE03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5DB99-55BE-4017-AA40-247234217B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21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5DB99-55BE-4017-AA40-247234217B5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0D1A62-C4EB-4967-A3CB-F1A0F4DA3B0A}" type="datetimeFigureOut">
              <a:rPr lang="ru-RU" smtClean="0"/>
              <a:pPr/>
              <a:t>19.01.2019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0F1730-8D14-4D6C-A83A-754324412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428604"/>
            <a:ext cx="8286808" cy="107157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ctr">
              <a:spcAft>
                <a:spcPts val="0"/>
              </a:spcAft>
            </a:pPr>
            <a:endParaRPr lang="ru-RU" altLang="ru-RU" sz="20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indent="450215" algn="ctr">
              <a:spcAft>
                <a:spcPts val="0"/>
              </a:spcAft>
            </a:pP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Региональный проект </a:t>
            </a: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ea typeface="Times New Roman"/>
                <a:cs typeface="Calibri"/>
              </a:rPr>
              <a:t>«Создание системы поддержки фермеров и развитие сельской кооперации</a:t>
            </a:r>
          </a:p>
          <a:p>
            <a:pPr indent="450215" algn="ctr"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Constantia" pitchFamily="18" charset="0"/>
                <a:ea typeface="Times New Roman"/>
                <a:cs typeface="Calibri"/>
              </a:rPr>
              <a:t>в Удмуртской Республике»</a:t>
            </a:r>
            <a:endParaRPr lang="ru-RU" sz="1600" b="1" dirty="0" smtClean="0">
              <a:solidFill>
                <a:schemeClr val="tx1"/>
              </a:solidFill>
              <a:latin typeface="Constantia" pitchFamily="18" charset="0"/>
              <a:ea typeface="Times New Roman"/>
              <a:cs typeface="Calibri"/>
            </a:endParaRPr>
          </a:p>
          <a:p>
            <a:pPr algn="ctr"/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1785926"/>
            <a:ext cx="8286808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Оказание государственной поддержки малым формам хозяйствования в Удмуртской Республике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0"/>
                <a:solidFill>
                  <a:schemeClr val="tx1"/>
                </a:solidFill>
                <a:latin typeface="Constantia" pitchFamily="18" charset="0"/>
                <a:cs typeface="Times New Roman" panose="02020603050405020304" pitchFamily="18" charset="0"/>
              </a:rPr>
              <a:t> рамках реализации регионального проекта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050" name="AutoShape 2" descr="https://finobzor.ru/uploads/posts/2018-02/1519312561_ovoshi_produkti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finobzor.ru/uploads/posts/2018-02/1519312561_ovoshi_produkti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1519312561_ovoshi_produkti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876"/>
            <a:ext cx="3989717" cy="2857520"/>
          </a:xfrm>
          <a:prstGeom prst="rect">
            <a:avLst/>
          </a:prstGeom>
        </p:spPr>
      </p:pic>
      <p:pic>
        <p:nvPicPr>
          <p:cNvPr id="10" name="Рисунок 9" descr="990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571876"/>
            <a:ext cx="4321852" cy="2877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571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Виды поддержки фермеров и 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сельхозпотребкооперативов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: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071546"/>
            <a:ext cx="3643338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Гранты «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Агростартап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» фермерам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6248" y="1071546"/>
            <a:ext cx="4500594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Субсидии 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сельхозпотребкооперативам</a:t>
            </a:r>
            <a:endParaRPr lang="ru-RU" altLang="ru-RU" sz="20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5643578"/>
            <a:ext cx="8358246" cy="9286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Субсидия Центру компетенций в сфере развития сельскохозяйственной кооперации и поддержки фермеров</a:t>
            </a:r>
            <a:endParaRPr lang="ru-RU" altLang="ru-RU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596" y="2000240"/>
            <a:ext cx="364333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err="1" smtClean="0">
                <a:solidFill>
                  <a:schemeClr val="tx1"/>
                </a:solidFill>
                <a:latin typeface="Constantia" pitchFamily="18" charset="0"/>
              </a:rPr>
              <a:t>Агростартап</a:t>
            </a: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размер гранта </a:t>
            </a:r>
            <a:r>
              <a:rPr lang="ru-RU" altLang="ru-RU" b="1" dirty="0" smtClean="0">
                <a:solidFill>
                  <a:srgbClr val="FF0000"/>
                </a:solidFill>
                <a:latin typeface="Constantia" pitchFamily="18" charset="0"/>
              </a:rPr>
              <a:t>3 млн. рублей</a:t>
            </a:r>
            <a:endParaRPr lang="ru-RU" altLang="ru-RU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857496"/>
            <a:ext cx="3643338" cy="17145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err="1" smtClean="0">
                <a:solidFill>
                  <a:schemeClr val="tx1"/>
                </a:solidFill>
                <a:latin typeface="Constantia" pitchFamily="18" charset="0"/>
              </a:rPr>
              <a:t>Агростартап</a:t>
            </a:r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 + формирование неделимого фонда </a:t>
            </a:r>
            <a:r>
              <a:rPr lang="ru-RU" altLang="ru-RU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(</a:t>
            </a: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ea typeface="Calibri"/>
                <a:cs typeface="Times New Roman"/>
              </a:rPr>
              <a:t>25- 50% от гранта) </a:t>
            </a:r>
            <a:endParaRPr lang="ru-RU" altLang="ru-RU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размер гранта </a:t>
            </a:r>
            <a:r>
              <a:rPr lang="ru-RU" altLang="ru-RU" b="1" dirty="0" smtClean="0">
                <a:solidFill>
                  <a:srgbClr val="FF0000"/>
                </a:solidFill>
                <a:latin typeface="Constantia" pitchFamily="18" charset="0"/>
              </a:rPr>
              <a:t>4 млн. рублей</a:t>
            </a:r>
            <a:endParaRPr lang="ru-RU" altLang="ru-RU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14810" y="2000240"/>
            <a:ext cx="4572032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Возмещение части затрат (</a:t>
            </a:r>
            <a:r>
              <a:rPr lang="ru-RU" altLang="ru-RU" sz="1600" b="1" dirty="0" smtClean="0">
                <a:solidFill>
                  <a:srgbClr val="FF0000"/>
                </a:solidFill>
                <a:latin typeface="Constantia" pitchFamily="18" charset="0"/>
              </a:rPr>
              <a:t>не более 50%</a:t>
            </a:r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) на приобретение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сельхозживотных</a:t>
            </a:r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, оборудования, мини-теплиц, посадочного материала, передаваемых членам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4810" y="3429000"/>
            <a:ext cx="4572032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Возмещение части затрат (</a:t>
            </a:r>
            <a:r>
              <a:rPr lang="ru-RU" altLang="ru-RU" sz="1600" b="1" dirty="0" smtClean="0">
                <a:solidFill>
                  <a:srgbClr val="FF0000"/>
                </a:solidFill>
                <a:latin typeface="Constantia" pitchFamily="18" charset="0"/>
              </a:rPr>
              <a:t>не более 50%</a:t>
            </a:r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) на приобретение сельхозтехники , оборудования для переработки сельхозпродукции </a:t>
            </a:r>
            <a:endParaRPr lang="ru-RU" altLang="ru-RU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0" y="4572008"/>
            <a:ext cx="4572032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Возмещение части затрат на реализацию сельхозпродукции, закупленной у членов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 (</a:t>
            </a:r>
            <a:r>
              <a:rPr lang="ru-RU" altLang="ru-RU" sz="1600" b="1" dirty="0" smtClean="0">
                <a:solidFill>
                  <a:srgbClr val="FF0000"/>
                </a:solidFill>
                <a:latin typeface="Constantia" pitchFamily="18" charset="0"/>
              </a:rPr>
              <a:t>от 10 %  до 15 %</a:t>
            </a:r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)</a:t>
            </a:r>
            <a:endParaRPr lang="ru-RU" altLang="ru-RU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8858312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Отличия грантов: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14282" y="857233"/>
          <a:ext cx="8715435" cy="5715039"/>
        </p:xfrm>
        <a:graphic>
          <a:graphicData uri="http://schemas.openxmlformats.org/drawingml/2006/table">
            <a:tbl>
              <a:tblPr/>
              <a:tblGrid>
                <a:gridCol w="2809107"/>
                <a:gridCol w="1368540"/>
                <a:gridCol w="2520994"/>
                <a:gridCol w="2016794"/>
              </a:tblGrid>
              <a:tr h="792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Агростартап</a:t>
                      </a:r>
                      <a:endParaRPr lang="ru-RU" sz="15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Агростартап</a:t>
                      </a:r>
                      <a:endParaRPr lang="ru-RU" sz="15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+неделимый фонд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Поддержка начинающего фермера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Доля собственного участия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не менее 10 процентов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7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Размер гранта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млн.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5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4 млн.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рублей,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этом часть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гранта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(не 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менее 25, но не более 50%) передается </a:t>
                      </a:r>
                      <a:r>
                        <a:rPr lang="ru-RU" sz="1500" b="1" dirty="0" err="1">
                          <a:latin typeface="Constantia" pitchFamily="18" charset="0"/>
                          <a:ea typeface="Calibri"/>
                          <a:cs typeface="Times New Roman"/>
                        </a:rPr>
                        <a:t>СПоК</a:t>
                      </a:r>
                      <a:endParaRPr lang="ru-RU" sz="15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1,5 и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млн.рублей</a:t>
                      </a:r>
                      <a:endParaRPr lang="ru-RU" sz="15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Срок расходования гранта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18 месяцев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0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Регистрация К(Ф)Х на момент подачи заявки для участия в конкурсе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Регистрация К(Ф)Х после объявления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заявителя </a:t>
                      </a:r>
                      <a:r>
                        <a:rPr lang="ru-RU" sz="1500" b="1" dirty="0" err="1">
                          <a:latin typeface="Constantia" pitchFamily="18" charset="0"/>
                          <a:ea typeface="Calibri"/>
                          <a:cs typeface="Times New Roman"/>
                        </a:rPr>
                        <a:t>грантополучателем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, </a:t>
                      </a:r>
                      <a:endParaRPr lang="ru-RU" sz="1500" b="1" dirty="0" smtClean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или 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регистрация в году участия в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конкурсе,</a:t>
                      </a:r>
                      <a:r>
                        <a:rPr lang="ru-RU" sz="1500" b="1" baseline="0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момент подачи заявки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Регистрация К(Ф)Х на момент подачи заявки, но не более 2-х лет с даты регистрации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1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Направления деятельности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Все направления деятельности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4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Показатели результативности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Создание не менее 2 новых постоянных рабочих мест, если сумма гранта превышает 2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млн.рублей, увеличение 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объема производства продукции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1 новое постоянное рабочее место на </a:t>
                      </a:r>
                      <a:r>
                        <a:rPr lang="ru-RU" sz="1500" b="1" dirty="0" smtClean="0">
                          <a:latin typeface="Constantia" pitchFamily="18" charset="0"/>
                          <a:ea typeface="Calibri"/>
                          <a:cs typeface="Times New Roman"/>
                        </a:rPr>
                        <a:t>1 млн</a:t>
                      </a:r>
                      <a:r>
                        <a:rPr lang="ru-RU" sz="1500" b="1" dirty="0">
                          <a:latin typeface="Constantia" pitchFamily="18" charset="0"/>
                          <a:ea typeface="Calibri"/>
                          <a:cs typeface="Times New Roman"/>
                        </a:rPr>
                        <a:t>. рублей гранта, 10% прирост производства продукции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Требования к 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сельхозпотребкооперативам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: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857232"/>
            <a:ext cx="8429684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Является субъектом малого и среднего предпринимательства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в соответствии с Федеральным законом «О развитии малого и среднего предпринимательства в Российской Федерации»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Зарегистрирован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в соответствии с Федеральным законом от 8 декабря 1995 года №193-ФЗ «О сельскохозяйственной кооперации» 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2285992"/>
            <a:ext cx="8429684" cy="15716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Объединяет не менее 5 личных подсобных хозяйств и (или)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3 сельскохозяйственных товаропроизводителей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,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либо представляет план увеличения членов кооператива не менее чем на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8 дополнительных членов (5 ЛПХ и (или) 3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сельхозтоваропроизводителей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) в период 3 месяцев с момента подачи документов для получения мер государственной поддержки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7158" y="3929066"/>
            <a:ext cx="8429684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Члены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сельхозпотребкооператива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из числа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сельхозтоваропроизводителей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, </a:t>
            </a: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должны отвечать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установленным федеральным законом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«О развитии малого и среднего предпринимательства в Российской Федерации» </a:t>
            </a: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критериям </a:t>
            </a:r>
            <a:r>
              <a:rPr lang="ru-RU" sz="1600" b="1" dirty="0" err="1" smtClean="0">
                <a:solidFill>
                  <a:srgbClr val="FF0000"/>
                </a:solidFill>
                <a:latin typeface="Constantia" pitchFamily="18" charset="0"/>
              </a:rPr>
              <a:t>микропредприятия</a:t>
            </a:r>
            <a:endParaRPr lang="ru-RU" altLang="ru-RU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7158" y="5143512"/>
            <a:ext cx="8429684" cy="15716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Доля доходов </a:t>
            </a:r>
            <a:r>
              <a:rPr lang="ru-RU" sz="1600" b="1" dirty="0" err="1" smtClean="0">
                <a:solidFill>
                  <a:srgbClr val="FF0000"/>
                </a:solidFill>
                <a:latin typeface="Constantia" pitchFamily="18" charset="0"/>
              </a:rPr>
              <a:t>сельхозпотребкооператива</a:t>
            </a: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 от реализации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сельхозпродукции собственного производства членов данного кооператива, включая продукцию первичной переработки, произведенную данным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из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сельхозсырья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собственного производства членов этого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СПоКа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, а также от выполненных работ (услуг) для членов данного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Constantia" pitchFamily="18" charset="0"/>
              </a:rPr>
              <a:t>составляет в общем доходе от реализации товаров (работ, услуг) не менее 70 процентов</a:t>
            </a:r>
            <a:endParaRPr lang="ru-RU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8786874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Субсидии 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 на возмещение части затрат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928670"/>
            <a:ext cx="8501122" cy="17145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Возмещение части затрат (</a:t>
            </a:r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не более 50%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) на приобретение </a:t>
            </a:r>
            <a:r>
              <a:rPr lang="ru-RU" altLang="ru-RU" sz="17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сельхозживотных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altLang="ru-RU" sz="1700" b="1" i="1" dirty="0" smtClean="0">
                <a:solidFill>
                  <a:schemeClr val="tx1"/>
                </a:solidFill>
                <a:latin typeface="Constantia" pitchFamily="18" charset="0"/>
              </a:rPr>
              <a:t>(</a:t>
            </a:r>
            <a:r>
              <a:rPr lang="ru-RU" altLang="ru-RU" sz="1700" i="1" dirty="0" smtClean="0">
                <a:solidFill>
                  <a:schemeClr val="tx1"/>
                </a:solidFill>
                <a:latin typeface="Constantia" pitchFamily="18" charset="0"/>
              </a:rPr>
              <a:t>за исключением свиней</a:t>
            </a:r>
            <a:r>
              <a:rPr lang="ru-RU" altLang="ru-RU" sz="1700" b="1" i="1" dirty="0" smtClean="0">
                <a:solidFill>
                  <a:schemeClr val="tx1"/>
                </a:solidFill>
                <a:latin typeface="Constantia" pitchFamily="18" charset="0"/>
              </a:rPr>
              <a:t>)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, оборудования для производства сельхозпродукции </a:t>
            </a:r>
            <a:r>
              <a:rPr lang="ru-RU" altLang="ru-RU" sz="1700" b="1" i="1" dirty="0" smtClean="0">
                <a:solidFill>
                  <a:schemeClr val="tx1"/>
                </a:solidFill>
                <a:latin typeface="Constantia" pitchFamily="18" charset="0"/>
              </a:rPr>
              <a:t>(</a:t>
            </a:r>
            <a:r>
              <a:rPr lang="ru-RU" altLang="ru-RU" sz="1700" i="1" dirty="0" smtClean="0">
                <a:solidFill>
                  <a:schemeClr val="tx1"/>
                </a:solidFill>
                <a:latin typeface="Constantia" pitchFamily="18" charset="0"/>
              </a:rPr>
              <a:t>за исключением продукции свиноводства</a:t>
            </a:r>
            <a:r>
              <a:rPr lang="ru-RU" altLang="ru-RU" sz="1700" b="1" i="1" dirty="0" smtClean="0">
                <a:solidFill>
                  <a:schemeClr val="tx1"/>
                </a:solidFill>
                <a:latin typeface="Constantia" pitchFamily="18" charset="0"/>
              </a:rPr>
              <a:t>)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, мини-теплиц, посадочного материала многолетних насаждений, рыбопосадочного материала, племенного материала, передаваемых  в собственность (реализацию) членам </a:t>
            </a:r>
            <a:r>
              <a:rPr lang="ru-RU" altLang="ru-RU" sz="17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sz="17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2714620"/>
            <a:ext cx="8501122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Возмещение части затрат (</a:t>
            </a:r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не более 50%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) на приобретение сельхозтехники , оборудования для переработки сельхозпродукции </a:t>
            </a:r>
            <a:r>
              <a:rPr lang="ru-RU" altLang="ru-RU" sz="1700" b="1" i="1" dirty="0" smtClean="0">
                <a:solidFill>
                  <a:schemeClr val="tx1"/>
                </a:solidFill>
                <a:latin typeface="Constantia" pitchFamily="18" charset="0"/>
              </a:rPr>
              <a:t>(</a:t>
            </a:r>
            <a:r>
              <a:rPr lang="ru-RU" altLang="ru-RU" sz="1700" i="1" dirty="0" smtClean="0">
                <a:solidFill>
                  <a:schemeClr val="tx1"/>
                </a:solidFill>
                <a:latin typeface="Constantia" pitchFamily="18" charset="0"/>
              </a:rPr>
              <a:t>за исключением продукции свиноводства</a:t>
            </a:r>
            <a:r>
              <a:rPr lang="ru-RU" altLang="ru-RU" sz="1700" b="1" i="1" dirty="0" smtClean="0">
                <a:solidFill>
                  <a:schemeClr val="tx1"/>
                </a:solidFill>
                <a:latin typeface="Constantia" pitchFamily="18" charset="0"/>
              </a:rPr>
              <a:t>), 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мобильных торговых объектов для оказания услуг членам</a:t>
            </a:r>
            <a:endParaRPr lang="ru-RU" altLang="ru-RU" sz="17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3786190"/>
            <a:ext cx="8572560" cy="28575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ru-RU" altLang="ru-RU" sz="16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Возмещение части затрат на закупку сельхозпродукции</a:t>
            </a:r>
          </a:p>
          <a:p>
            <a:pPr algn="ctr"/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у членов </a:t>
            </a:r>
            <a:r>
              <a:rPr lang="ru-RU" altLang="ru-RU" sz="17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 в размере не превышающем:</a:t>
            </a:r>
          </a:p>
          <a:p>
            <a:pPr algn="ctr"/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10 %  затрат, 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если </a:t>
            </a:r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выручка </a:t>
            </a:r>
            <a:r>
              <a:rPr lang="ru-RU" altLang="ru-RU" sz="17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 от реализации продукции, закупленной у  членов кооператива составляет </a:t>
            </a:r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от 100 тысяч рублей до 2500 тысяч рублей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,</a:t>
            </a:r>
          </a:p>
          <a:p>
            <a:pPr algn="ctr"/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12 % затрат 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– если выручка составляет </a:t>
            </a:r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от 2501 тысяч рублей</a:t>
            </a:r>
          </a:p>
          <a:p>
            <a:pPr algn="ctr"/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до 5000 тысяч рублей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,</a:t>
            </a:r>
          </a:p>
          <a:p>
            <a:pPr algn="ctr"/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15 % затрат 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– если выручка составляет </a:t>
            </a:r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5001 тысяч рублей,</a:t>
            </a:r>
          </a:p>
          <a:p>
            <a:pPr algn="ctr"/>
            <a:r>
              <a:rPr lang="ru-RU" altLang="ru-RU" sz="1700" b="1" dirty="0" smtClean="0">
                <a:solidFill>
                  <a:srgbClr val="FF0000"/>
                </a:solidFill>
                <a:latin typeface="Constantia" pitchFamily="18" charset="0"/>
              </a:rPr>
              <a:t>но не более 10000 тысяч рублей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.</a:t>
            </a:r>
          </a:p>
          <a:p>
            <a:pPr algn="ctr"/>
            <a:r>
              <a:rPr lang="ru-RU" altLang="ru-RU" sz="1700" i="1" dirty="0" smtClean="0">
                <a:solidFill>
                  <a:schemeClr val="tx1"/>
                </a:solidFill>
                <a:latin typeface="Constantia" pitchFamily="18" charset="0"/>
              </a:rPr>
              <a:t>При этом объем продукции, закупленного у одного члена </a:t>
            </a:r>
            <a:r>
              <a:rPr lang="ru-RU" altLang="ru-RU" sz="1700" i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1700" i="1" dirty="0" smtClean="0">
                <a:solidFill>
                  <a:schemeClr val="tx1"/>
                </a:solidFill>
                <a:latin typeface="Constantia" pitchFamily="18" charset="0"/>
              </a:rPr>
              <a:t> не должен превышать 15% всего объема закупленной </a:t>
            </a:r>
            <a:r>
              <a:rPr lang="ru-RU" altLang="ru-RU" sz="1700" i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1700" i="1" dirty="0" smtClean="0">
                <a:solidFill>
                  <a:schemeClr val="tx1"/>
                </a:solidFill>
                <a:latin typeface="Constantia" pitchFamily="18" charset="0"/>
              </a:rPr>
              <a:t> продукции членов </a:t>
            </a:r>
          </a:p>
          <a:p>
            <a:pPr algn="ctr"/>
            <a:endParaRPr lang="ru-RU" altLang="ru-RU" sz="16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  </a:t>
            </a:r>
            <a:endParaRPr lang="ru-RU" altLang="ru-RU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8786874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785794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Показатели результативности предоставления субсидий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071942"/>
            <a:ext cx="7215238" cy="15001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Constantia" pitchFamily="18" charset="0"/>
              </a:rPr>
              <a:t>Увеличение</a:t>
            </a:r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  объема сельскохозяйственной продукции, реализованной сельскохозяйственными потребительскими кооперативами</a:t>
            </a:r>
            <a:endParaRPr lang="ru-RU" altLang="ru-RU" sz="17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00100" y="1714488"/>
            <a:ext cx="7143800" cy="17859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700" b="1" dirty="0" smtClean="0">
                <a:solidFill>
                  <a:schemeClr val="tx1"/>
                </a:solidFill>
                <a:latin typeface="Constantia" pitchFamily="18" charset="0"/>
              </a:rPr>
              <a:t>Увеличение количества принятых членов сельскохозяйственных потребительских кооперативов из числа субъектов малого и среднего предпринимательства и личных подсобных хозяйств граждан, в году предоставления поддержки</a:t>
            </a:r>
            <a:endParaRPr lang="ru-RU" altLang="ru-RU" sz="1700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142852"/>
            <a:ext cx="8786874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Пути увеличения членской базы 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сельхозпотребкооператива</a:t>
            </a:r>
            <a:endParaRPr lang="ru-RU" altLang="ru-RU" sz="20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928670"/>
            <a:ext cx="5000660" cy="4286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Агростартап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 + неделимый фонд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1571612"/>
            <a:ext cx="2000264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Гражданин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2928934"/>
            <a:ext cx="2428892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 Регистрация К(Ф)Х в течение не менее 15 календарных дней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00430" y="2500306"/>
            <a:ext cx="1857388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Конкурс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5008" y="1571612"/>
            <a:ext cx="2714644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К(Ф)Х </a:t>
            </a:r>
            <a:r>
              <a:rPr lang="ru-RU" altLang="ru-RU" sz="1600" i="1" dirty="0" smtClean="0">
                <a:solidFill>
                  <a:schemeClr val="tx1"/>
                </a:solidFill>
                <a:latin typeface="Constantia" pitchFamily="18" charset="0"/>
              </a:rPr>
              <a:t>(регистрация в году участия в конкурсе)</a:t>
            </a:r>
            <a:endParaRPr lang="ru-RU" altLang="ru-RU" sz="1600" i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14942" y="5643578"/>
            <a:ext cx="3071834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25-50 % гранта на формирование неделимого фонда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28662" y="5715016"/>
            <a:ext cx="2286016" cy="642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50-75 % гранта</a:t>
            </a:r>
          </a:p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на развитие К(Ф)Х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8" name="Стрелка углом вверх 27"/>
          <p:cNvSpPr/>
          <p:nvPr/>
        </p:nvSpPr>
        <p:spPr>
          <a:xfrm rot="5400000">
            <a:off x="2786050" y="2357430"/>
            <a:ext cx="500066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углом вверх 28"/>
          <p:cNvSpPr/>
          <p:nvPr/>
        </p:nvSpPr>
        <p:spPr>
          <a:xfrm rot="5400000">
            <a:off x="5572132" y="2357430"/>
            <a:ext cx="500066" cy="500066"/>
          </a:xfrm>
          <a:prstGeom prst="bentUpArrow">
            <a:avLst/>
          </a:prstGeom>
          <a:scene3d>
            <a:camera prst="orthographicFront">
              <a:rot lat="299969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углом вверх 29"/>
          <p:cNvSpPr/>
          <p:nvPr/>
        </p:nvSpPr>
        <p:spPr>
          <a:xfrm rot="5400000">
            <a:off x="3214678" y="3214686"/>
            <a:ext cx="500066" cy="500066"/>
          </a:xfrm>
          <a:prstGeom prst="bentUpArrow">
            <a:avLst/>
          </a:prstGeom>
          <a:scene3d>
            <a:camera prst="orthographicFront">
              <a:rot lat="299969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углом вверх 30"/>
          <p:cNvSpPr/>
          <p:nvPr/>
        </p:nvSpPr>
        <p:spPr>
          <a:xfrm rot="5400000">
            <a:off x="2357422" y="4143380"/>
            <a:ext cx="500066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5000628" y="3286124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000364" y="4214818"/>
            <a:ext cx="278608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К(Ф)Х - член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,</a:t>
            </a:r>
          </a:p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грант 4 млн.рублей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36" name="Стрелка вниз 35"/>
          <p:cNvSpPr/>
          <p:nvPr/>
        </p:nvSpPr>
        <p:spPr>
          <a:xfrm rot="2532340">
            <a:off x="3114646" y="5016150"/>
            <a:ext cx="285752" cy="620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9133666">
            <a:off x="5188978" y="5005393"/>
            <a:ext cx="285752" cy="620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868" y="1643050"/>
            <a:ext cx="1571636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Члены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5286380" y="1714488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>
            <a:off x="3071802" y="1714488"/>
            <a:ext cx="42862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8786874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Пути увеличения членской базы </a:t>
            </a:r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сельхозпотребкооператива</a:t>
            </a:r>
            <a:endParaRPr lang="ru-RU" altLang="ru-RU" sz="20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0298" y="928670"/>
            <a:ext cx="4143404" cy="4286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err="1" smtClean="0">
                <a:solidFill>
                  <a:schemeClr val="tx1"/>
                </a:solidFill>
                <a:latin typeface="Constantia" pitchFamily="18" charset="0"/>
              </a:rPr>
              <a:t>Агростартап</a:t>
            </a:r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endParaRPr lang="ru-RU" alt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1643050"/>
            <a:ext cx="2000264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Гражданин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00430" y="2500306"/>
            <a:ext cx="1857388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Конкурс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5008" y="1571612"/>
            <a:ext cx="2714644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К(Ф)Х </a:t>
            </a:r>
            <a:r>
              <a:rPr lang="ru-RU" altLang="ru-RU" sz="1600" i="1" dirty="0" smtClean="0">
                <a:solidFill>
                  <a:schemeClr val="tx1"/>
                </a:solidFill>
                <a:latin typeface="Constantia" pitchFamily="18" charset="0"/>
              </a:rPr>
              <a:t>(регистрация в году участия в конкурсе)</a:t>
            </a:r>
            <a:endParaRPr lang="ru-RU" altLang="ru-RU" sz="1600" i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71802" y="5572140"/>
            <a:ext cx="2857520" cy="642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Членство в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СПоК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8" name="Стрелка углом вверх 27"/>
          <p:cNvSpPr/>
          <p:nvPr/>
        </p:nvSpPr>
        <p:spPr>
          <a:xfrm rot="5400000">
            <a:off x="2786050" y="2357430"/>
            <a:ext cx="500066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углом вверх 28"/>
          <p:cNvSpPr/>
          <p:nvPr/>
        </p:nvSpPr>
        <p:spPr>
          <a:xfrm rot="5400000">
            <a:off x="5572132" y="2357430"/>
            <a:ext cx="500066" cy="500066"/>
          </a:xfrm>
          <a:prstGeom prst="bentUpArrow">
            <a:avLst/>
          </a:prstGeom>
          <a:scene3d>
            <a:camera prst="orthographicFront">
              <a:rot lat="299969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углом вверх 29"/>
          <p:cNvSpPr/>
          <p:nvPr/>
        </p:nvSpPr>
        <p:spPr>
          <a:xfrm rot="5400000">
            <a:off x="3214678" y="3214686"/>
            <a:ext cx="500066" cy="500066"/>
          </a:xfrm>
          <a:prstGeom prst="bentUpArrow">
            <a:avLst/>
          </a:prstGeom>
          <a:scene3d>
            <a:camera prst="orthographicFront">
              <a:rot lat="299969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углом вверх 30"/>
          <p:cNvSpPr/>
          <p:nvPr/>
        </p:nvSpPr>
        <p:spPr>
          <a:xfrm rot="5400000">
            <a:off x="2357422" y="4143380"/>
            <a:ext cx="500066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5000628" y="3286124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43240" y="4214818"/>
            <a:ext cx="278608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Грант 3 млн.рублей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286248" y="5000636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34" y="2928934"/>
            <a:ext cx="2428892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tx1"/>
                </a:solidFill>
                <a:latin typeface="Constantia" pitchFamily="18" charset="0"/>
              </a:rPr>
              <a:t> Регистрация К(Ф)Х в течение не менее 15 календарных дней</a:t>
            </a:r>
            <a:endParaRPr lang="ru-RU" altLang="ru-RU" sz="1600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142852"/>
            <a:ext cx="8786874" cy="6500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357166"/>
            <a:ext cx="8143932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Constantia" pitchFamily="18" charset="0"/>
              </a:rPr>
              <a:t>Контакты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8596" y="928670"/>
            <a:ext cx="8286808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Constantia" pitchFamily="18" charset="0"/>
              </a:rPr>
              <a:t>Отдел развития сельских территорий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Constantia" pitchFamily="18" charset="0"/>
              </a:rPr>
              <a:t>телефоны 919-535,  919-538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Constantia" pitchFamily="18" charset="0"/>
              </a:rPr>
              <a:t>электронный адрес      </a:t>
            </a:r>
            <a:r>
              <a:rPr lang="en-US" sz="1600" b="1" i="1" dirty="0" smtClean="0">
                <a:solidFill>
                  <a:schemeClr val="tx1"/>
                </a:solidFill>
                <a:latin typeface="Constantia" pitchFamily="18" charset="0"/>
              </a:rPr>
              <a:t>udmapk.ttp2@yandex.ru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596" y="2214554"/>
            <a:ext cx="8286808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Правовые акты Правительства Удмуртской Республики и Министерства сельского хозяйства и продовольствия УР, регулирующие предоставление грантов размещены на сайте</a:t>
            </a:r>
            <a:r>
              <a:rPr lang="en-US" sz="16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Министерства по адресу </a:t>
            </a:r>
            <a:r>
              <a:rPr lang="en-US" sz="1600" b="1" dirty="0" smtClean="0">
                <a:solidFill>
                  <a:schemeClr val="tx1"/>
                </a:solidFill>
                <a:latin typeface="Constantia" pitchFamily="18" charset="0"/>
              </a:rPr>
              <a:t>http://udmapk.ru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в разделе «Господдержка -- Малые формы хозяйствования»</a:t>
            </a:r>
            <a:endParaRPr lang="en-US" sz="16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7158" y="3429000"/>
            <a:ext cx="8358246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Constantia" pitchFamily="18" charset="0"/>
              </a:rPr>
              <a:t>Информационный ресурс на сайте Минсельхоза России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«Поддержка фермерских хозяйств и сельскохозяйственных кооперативов»</a:t>
            </a:r>
            <a:r>
              <a:rPr lang="en-US" sz="16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по адресу </a:t>
            </a:r>
            <a:r>
              <a:rPr lang="en-US" sz="1600" b="1" dirty="0" smtClean="0">
                <a:solidFill>
                  <a:schemeClr val="tx1"/>
                </a:solidFill>
                <a:latin typeface="Constantia" pitchFamily="18" charset="0"/>
              </a:rPr>
              <a:t>http://bp.mcx.ru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5720" y="4572008"/>
            <a:ext cx="8501122" cy="18573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Constantia" pitchFamily="18" charset="0"/>
              </a:rPr>
              <a:t>Ревизионные союзы:</a:t>
            </a:r>
          </a:p>
          <a:p>
            <a:pPr algn="ctr"/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Дебесский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ревизионный союз,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Дебесский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 район,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с.Дебессы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, ул.Андронова, 14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Серебренникова Раиса Михайловна, 89124679871,  тел/факс  8(34151) 4-18-94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Ревизионный союз «Удмуртский», г.Ижевск, </a:t>
            </a:r>
            <a:r>
              <a:rPr lang="ru-RU" sz="1600" b="1" dirty="0" err="1" smtClean="0">
                <a:solidFill>
                  <a:schemeClr val="tx1"/>
                </a:solidFill>
                <a:latin typeface="Constantia" pitchFamily="18" charset="0"/>
              </a:rPr>
              <a:t>ул.Шумайлова</a:t>
            </a:r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, 20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onstantia" pitchFamily="18" charset="0"/>
              </a:rPr>
              <a:t>Романова Татьяна Михайловна, тел. 72-44-23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2400</TotalTime>
  <Words>869</Words>
  <Application>Microsoft Office PowerPoint</Application>
  <PresentationFormat>Экран (4:3)</PresentationFormat>
  <Paragraphs>114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msx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создать крестьянское (фермерское) хозяйство имеет дееспособные граждане Российской Федерации, иностранные граждане и лица без гражданства  1 этап – оформление земель в собственность или в аренду. Земля для ведения фермерского хозяйства относится к землям сельскохозяйственного назначения. Все земельные участки, независимо от того, к какой  </dc:title>
  <dc:creator>ggv</dc:creator>
  <cp:lastModifiedBy>Home</cp:lastModifiedBy>
  <cp:revision>217</cp:revision>
  <dcterms:created xsi:type="dcterms:W3CDTF">2016-04-12T05:16:57Z</dcterms:created>
  <dcterms:modified xsi:type="dcterms:W3CDTF">2019-01-19T14:51:34Z</dcterms:modified>
</cp:coreProperties>
</file>