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80" r:id="rId4"/>
    <p:sldId id="286" r:id="rId5"/>
    <p:sldId id="287" r:id="rId6"/>
    <p:sldId id="290" r:id="rId7"/>
    <p:sldId id="283" r:id="rId8"/>
    <p:sldId id="282" r:id="rId9"/>
    <p:sldId id="285" r:id="rId10"/>
    <p:sldId id="269" r:id="rId11"/>
    <p:sldId id="259" r:id="rId12"/>
    <p:sldId id="275" r:id="rId13"/>
    <p:sldId id="291" r:id="rId14"/>
    <p:sldId id="292" r:id="rId15"/>
    <p:sldId id="293" r:id="rId16"/>
    <p:sldId id="294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FF0066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5200" autoAdjust="0"/>
  </p:normalViewPr>
  <p:slideViewPr>
    <p:cSldViewPr>
      <p:cViewPr varScale="1">
        <p:scale>
          <a:sx n="82" d="100"/>
          <a:sy n="82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CC548-363A-4998-A0C5-3BE7F8AD40FC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8BC95-E3EA-40DC-A8E1-04D79682D3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7944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help/mobil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ia.gosuslugi.ru/registr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sia.gosuslugi.ru/public/ra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Раньше, чтобы получить государственную услугу, нужно было узнать режим работы ведомства, прийти с документами, дождаться своей очереди, заполнить заявление от руки. Теперь государство постепенно переводит госуслуги в электронную форму, чтобы граждане могли получать их дистанционно через интернет. Это удобнее и быстрее.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Вся информация о государственных и муниципальных услугах собрана на портале госуслуг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gosuslugi.ru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5359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9141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9141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9141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01 января 2016 года действует скидка 50% на оплату штрафов ГИБДД. Скидка действует в течение 20 дней со дня вынесения постановления о наложении административного штрафа.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1 января 2017 года оплачивать пошлины на государственные услуги можно со скидкой 30%. Чтобы получить скидку нужно подать заявление и оплатить госпошлину на портале госуслуг.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данный момент на портале реализована возможность электронной оплаты госпошлин для следующих услуг: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Получение или замена водительского удостоверения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Регистрация транспортного средства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Государственная регистрация брака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Регистрация расторжения брака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Получение загранпаспорта старого или нового образца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Паспорт гражданина РФ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Перечень госуслуг с возможностью оплаты госпошлины через портал со временем будет расширяться.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7788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Электронные госуслуги экономят время: какие-то из них вы получаете полностью из дома, другие — в назначенное время без очереди.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в случае с налоговой и судебной задолженностями: вы нажимаете кнопку на портале, и система показывает результат. В ведомство идти не нужно.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другим услугам вы подаете заявку через интернет, а результат получаете лично. Ждать в очереди не придется: сотрудник ведомства примет вас в назначенное время. Время можно выбрать и даже поменять по необходимости.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458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ЕПГУ (Единый портал государственных и муниципальных услуг)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gosuslugi.ru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портал госуслуг, на котором представлены услуги всех ведомств. Достаточно один раз зарегистрироваться и сохранить личные данные, чтобы получать государственные услуги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портале размещена справочная информация для физических и юридических лиц о порядке оказания госуслуг, в том числе — в электронном виде, организован поиск по тематике, ведомству, жизненной ситуации, представлены образцы документов, ссылки на сервисы госучреждений и ведомств.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5762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Региональный портал государственных и муниципальных услуг Удмуртской Республики (РПГУ) содержит информацию обо всех предоставляемых в Удмуртской Республике услугах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521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сайта, у портала госуслуг есть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мобильное приложение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 помощник, который помогает зарегистрироваться на портале, отслеживать статус обращений, вовремя узнавать о новых штрафах. Если вы установите приложение и настроите уведомления, приложение сразу будет сообщать вам о новом штрафе, чтобы вы его не пропустили.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7761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того, чтобы начать пользоваться электронными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госуслугами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нужно зарегистрироваться на Едином портале госуслуг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gosuslugi.ru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Региональном портале госуслуг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uslugi.udmurt.ru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4505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Регистрация на портале состоит из 3 этапов. По прохождении каждого этапа пользователь портала получает соответственно упрощенную, стандартную или подтвержденную учетную запись.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Этап 1.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Регистрация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упрощенной учетной записи.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получения упрощенной учетной записи достаточно указать фамилию, имя и  мобильный телефон. Можно также указать e-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 упрощенной учетной записью большинство услуг будут вам недоступны, это начальный уровень, на котором в основном доступна лишь справочная информация.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Этап 2. Подтверждение личных данных — создание стандартной учетной записи.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Заполните профиль пользователя — укажите СНИЛС и данные документа, удостоверяющего личность (паспорт гражданина РФ, для иностранных граждан — документ иностранного государства). Данные проходят проверку в МВД РФ и Пенсионном фонде РФ. Стандартная учетная запись дает доступ к ограниченному списку услуг. Например, оформление загранпаспорта с ней будет недоступно. Для этого нужна подтвержденная учетная запись.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Зарегистрировать стандартную и упрощенную учетные записи можно и дома за 5-10 минут.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Этап 3. Подтверждение личности — создание Подтвержденной учетной записи.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оформления подтвержденной учетной записи с полным доступом ко всем электронным государственным услугам нужно пройти подтверждение личности в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Центре обслуживания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пользователей. Возьмите с собой паспорт и СНИЛС, сотрудники проверят документы и помогут получить подтвержденную учетную запись.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7209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Удмуртской Республике открыто более 540 Центров обслуживания пользователей. Ознакомиться с режимом работы центров и выбрать более удобный вариант можно на интерактивной карте портала госуслуг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esia.gosuslugi.ru/</a:t>
            </a:r>
            <a:r>
              <a:rPr lang="ru-RU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Для поиска Центров обслуживания можно воспользоваться поиском в браузере. Введите для поиска: «центры обслуживания» или «подтвердить личность» и т.п.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9141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914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1AD5-5BC0-4FF6-9A71-367CB4F560D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A469-F2DA-4F7B-9D51-CBFC74B20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330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1AD5-5BC0-4FF6-9A71-367CB4F560D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A469-F2DA-4F7B-9D51-CBFC74B20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447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1AD5-5BC0-4FF6-9A71-367CB4F560D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A469-F2DA-4F7B-9D51-CBFC74B20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248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1AD5-5BC0-4FF6-9A71-367CB4F560D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A469-F2DA-4F7B-9D51-CBFC74B20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800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1AD5-5BC0-4FF6-9A71-367CB4F560D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A469-F2DA-4F7B-9D51-CBFC74B20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977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1AD5-5BC0-4FF6-9A71-367CB4F560D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A469-F2DA-4F7B-9D51-CBFC74B20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914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1AD5-5BC0-4FF6-9A71-367CB4F560D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A469-F2DA-4F7B-9D51-CBFC74B20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97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1AD5-5BC0-4FF6-9A71-367CB4F560D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A469-F2DA-4F7B-9D51-CBFC74B20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895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1AD5-5BC0-4FF6-9A71-367CB4F560D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A469-F2DA-4F7B-9D51-CBFC74B20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89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1AD5-5BC0-4FF6-9A71-367CB4F560D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A469-F2DA-4F7B-9D51-CBFC74B20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443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1AD5-5BC0-4FF6-9A71-367CB4F560D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A469-F2DA-4F7B-9D51-CBFC74B20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321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D1AD5-5BC0-4FF6-9A71-367CB4F560D2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EA469-F2DA-4F7B-9D51-CBFC74B20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696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571480"/>
            <a:ext cx="7416824" cy="93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905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Электронные госуслуги</a:t>
            </a:r>
            <a:endParaRPr lang="ru-RU" sz="5400" b="1" cap="none" spc="50" dirty="0">
              <a:ln w="1905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5429264"/>
            <a:ext cx="5214974" cy="1154132"/>
          </a:xfrm>
          <a:prstGeom prst="rect">
            <a:avLst/>
          </a:prstGeom>
        </p:spPr>
      </p:pic>
      <p:pic>
        <p:nvPicPr>
          <p:cNvPr id="1026" name="Picture 2" descr="K:\Логотип МВД по УР\МВД_УР_с_флаг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14488"/>
            <a:ext cx="5357850" cy="3228225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5072074"/>
            <a:ext cx="1560576" cy="1560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8" y="2143116"/>
            <a:ext cx="3000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spc="50" dirty="0" smtClean="0">
                <a:ln w="1905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УДОБНЕЕ </a:t>
            </a:r>
          </a:p>
          <a:p>
            <a:r>
              <a:rPr lang="ru-RU" sz="5400" b="1" spc="50" dirty="0" smtClean="0">
                <a:ln w="1905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БЫСТРЕЕ </a:t>
            </a:r>
          </a:p>
          <a:p>
            <a:r>
              <a:rPr lang="ru-RU" sz="5400" b="1" spc="50" dirty="0" smtClean="0">
                <a:ln w="1905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БЛИЖЕ</a:t>
            </a:r>
            <a:endParaRPr lang="ru-RU" sz="5400" b="1" spc="50" dirty="0">
              <a:ln w="1905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1428736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 smtClean="0">
                <a:ln w="1905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МВД по Удмуртской Республике</a:t>
            </a:r>
            <a:endParaRPr lang="ru-RU" sz="2800" b="1" spc="50" dirty="0">
              <a:ln w="1905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9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730251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Зарегистрироваться (получить учетную запись ЕСИА) можно на порталах госуслуг: </a:t>
            </a:r>
          </a:p>
          <a:p>
            <a:endParaRPr lang="ru-RU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 smtClean="0"/>
              <a:t>на Едином портале госуслуг  </a:t>
            </a:r>
            <a:r>
              <a:rPr lang="en-US" sz="2800" b="1" u="sng" dirty="0" smtClean="0">
                <a:solidFill>
                  <a:srgbClr val="002060"/>
                </a:solidFill>
              </a:rPr>
              <a:t>gosuslugi.ru</a:t>
            </a:r>
            <a:r>
              <a:rPr lang="ru-RU" sz="2800" b="1" u="sng" dirty="0" smtClean="0">
                <a:solidFill>
                  <a:srgbClr val="FF0000"/>
                </a:solidFill>
              </a:rPr>
              <a:t> </a:t>
            </a:r>
          </a:p>
          <a:p>
            <a:endParaRPr lang="ru-RU" sz="2800" b="1" u="sng" dirty="0">
              <a:solidFill>
                <a:srgbClr val="FF0000"/>
              </a:solidFill>
            </a:endParaRPr>
          </a:p>
          <a:p>
            <a:endParaRPr lang="ru-RU" sz="2800" b="1" u="sng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 smtClean="0"/>
              <a:t>на Региональном портале государственных и муниципальных услуг  </a:t>
            </a:r>
            <a:r>
              <a:rPr lang="en-US" sz="2800" b="1" u="sng" dirty="0" smtClean="0">
                <a:solidFill>
                  <a:srgbClr val="002060"/>
                </a:solidFill>
              </a:rPr>
              <a:t>uslugi.udmurt.ru</a:t>
            </a:r>
            <a:endParaRPr lang="ru-RU" sz="2800" b="1" u="sng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4" y="2456185"/>
            <a:ext cx="9144000" cy="1044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2338"/>
            <a:ext cx="9144000" cy="161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7288" y="116632"/>
            <a:ext cx="87294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получить учетную запись порталов госуслуг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01951" y="764704"/>
            <a:ext cx="8934545" cy="4608512"/>
            <a:chOff x="209454" y="692696"/>
            <a:chExt cx="8725091" cy="4464496"/>
          </a:xfrm>
        </p:grpSpPr>
        <p:sp>
          <p:nvSpPr>
            <p:cNvPr id="12" name="Стрелка вправо 11"/>
            <p:cNvSpPr/>
            <p:nvPr/>
          </p:nvSpPr>
          <p:spPr>
            <a:xfrm>
              <a:off x="323528" y="692696"/>
              <a:ext cx="8611017" cy="4464496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209454" y="1700803"/>
              <a:ext cx="2787583" cy="2016229"/>
            </a:xfrm>
            <a:custGeom>
              <a:avLst/>
              <a:gdLst>
                <a:gd name="connsiteX0" fmla="*/ 0 w 2787583"/>
                <a:gd name="connsiteY0" fmla="*/ 336045 h 2016229"/>
                <a:gd name="connsiteX1" fmla="*/ 336045 w 2787583"/>
                <a:gd name="connsiteY1" fmla="*/ 0 h 2016229"/>
                <a:gd name="connsiteX2" fmla="*/ 2451538 w 2787583"/>
                <a:gd name="connsiteY2" fmla="*/ 0 h 2016229"/>
                <a:gd name="connsiteX3" fmla="*/ 2787583 w 2787583"/>
                <a:gd name="connsiteY3" fmla="*/ 336045 h 2016229"/>
                <a:gd name="connsiteX4" fmla="*/ 2787583 w 2787583"/>
                <a:gd name="connsiteY4" fmla="*/ 1680184 h 2016229"/>
                <a:gd name="connsiteX5" fmla="*/ 2451538 w 2787583"/>
                <a:gd name="connsiteY5" fmla="*/ 2016229 h 2016229"/>
                <a:gd name="connsiteX6" fmla="*/ 336045 w 2787583"/>
                <a:gd name="connsiteY6" fmla="*/ 2016229 h 2016229"/>
                <a:gd name="connsiteX7" fmla="*/ 0 w 2787583"/>
                <a:gd name="connsiteY7" fmla="*/ 1680184 h 2016229"/>
                <a:gd name="connsiteX8" fmla="*/ 0 w 2787583"/>
                <a:gd name="connsiteY8" fmla="*/ 336045 h 201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7583" h="2016229">
                  <a:moveTo>
                    <a:pt x="0" y="336045"/>
                  </a:moveTo>
                  <a:cubicBezTo>
                    <a:pt x="0" y="150452"/>
                    <a:pt x="150452" y="0"/>
                    <a:pt x="336045" y="0"/>
                  </a:cubicBezTo>
                  <a:lnTo>
                    <a:pt x="2451538" y="0"/>
                  </a:lnTo>
                  <a:cubicBezTo>
                    <a:pt x="2637131" y="0"/>
                    <a:pt x="2787583" y="150452"/>
                    <a:pt x="2787583" y="336045"/>
                  </a:cubicBezTo>
                  <a:lnTo>
                    <a:pt x="2787583" y="1680184"/>
                  </a:lnTo>
                  <a:cubicBezTo>
                    <a:pt x="2787583" y="1865777"/>
                    <a:pt x="2637131" y="2016229"/>
                    <a:pt x="2451538" y="2016229"/>
                  </a:cubicBezTo>
                  <a:lnTo>
                    <a:pt x="336045" y="2016229"/>
                  </a:lnTo>
                  <a:cubicBezTo>
                    <a:pt x="150452" y="2016229"/>
                    <a:pt x="0" y="1865777"/>
                    <a:pt x="0" y="1680184"/>
                  </a:cubicBezTo>
                  <a:lnTo>
                    <a:pt x="0" y="336045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4624" tIns="174624" rIns="174624" bIns="174624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840"/>
                </a:spcAft>
              </a:pPr>
              <a:r>
                <a:rPr lang="ru-RU" sz="2000" b="1" i="1" u="sng" kern="1200" dirty="0" smtClean="0"/>
                <a:t>Упрощенная  учетная запись</a:t>
              </a:r>
              <a:r>
                <a:rPr lang="ru-RU" sz="2000" b="1" i="1" u="none" kern="1200" dirty="0" smtClean="0"/>
                <a:t> </a:t>
              </a:r>
              <a:r>
                <a:rPr lang="ru-RU" sz="2000" b="1" i="1" kern="1200" dirty="0" smtClean="0"/>
                <a:t> </a:t>
              </a: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840"/>
                </a:spcAft>
              </a:pPr>
              <a:r>
                <a:rPr lang="ru-RU" sz="1400" i="1" kern="1200" dirty="0" smtClean="0"/>
                <a:t>самый первый уровень учетной записи. Для её получения достаточно иметь мобильный телефон или электронную почту.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206491" y="1700803"/>
              <a:ext cx="2686904" cy="2016229"/>
            </a:xfrm>
            <a:custGeom>
              <a:avLst/>
              <a:gdLst>
                <a:gd name="connsiteX0" fmla="*/ 0 w 2686904"/>
                <a:gd name="connsiteY0" fmla="*/ 336045 h 2016229"/>
                <a:gd name="connsiteX1" fmla="*/ 336045 w 2686904"/>
                <a:gd name="connsiteY1" fmla="*/ 0 h 2016229"/>
                <a:gd name="connsiteX2" fmla="*/ 2350859 w 2686904"/>
                <a:gd name="connsiteY2" fmla="*/ 0 h 2016229"/>
                <a:gd name="connsiteX3" fmla="*/ 2686904 w 2686904"/>
                <a:gd name="connsiteY3" fmla="*/ 336045 h 2016229"/>
                <a:gd name="connsiteX4" fmla="*/ 2686904 w 2686904"/>
                <a:gd name="connsiteY4" fmla="*/ 1680184 h 2016229"/>
                <a:gd name="connsiteX5" fmla="*/ 2350859 w 2686904"/>
                <a:gd name="connsiteY5" fmla="*/ 2016229 h 2016229"/>
                <a:gd name="connsiteX6" fmla="*/ 336045 w 2686904"/>
                <a:gd name="connsiteY6" fmla="*/ 2016229 h 2016229"/>
                <a:gd name="connsiteX7" fmla="*/ 0 w 2686904"/>
                <a:gd name="connsiteY7" fmla="*/ 1680184 h 2016229"/>
                <a:gd name="connsiteX8" fmla="*/ 0 w 2686904"/>
                <a:gd name="connsiteY8" fmla="*/ 336045 h 201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6904" h="2016229">
                  <a:moveTo>
                    <a:pt x="0" y="336045"/>
                  </a:moveTo>
                  <a:cubicBezTo>
                    <a:pt x="0" y="150452"/>
                    <a:pt x="150452" y="0"/>
                    <a:pt x="336045" y="0"/>
                  </a:cubicBezTo>
                  <a:lnTo>
                    <a:pt x="2350859" y="0"/>
                  </a:lnTo>
                  <a:cubicBezTo>
                    <a:pt x="2536452" y="0"/>
                    <a:pt x="2686904" y="150452"/>
                    <a:pt x="2686904" y="336045"/>
                  </a:cubicBezTo>
                  <a:lnTo>
                    <a:pt x="2686904" y="1680184"/>
                  </a:lnTo>
                  <a:cubicBezTo>
                    <a:pt x="2686904" y="1865777"/>
                    <a:pt x="2536452" y="2016229"/>
                    <a:pt x="2350859" y="2016229"/>
                  </a:cubicBezTo>
                  <a:lnTo>
                    <a:pt x="336045" y="2016229"/>
                  </a:lnTo>
                  <a:cubicBezTo>
                    <a:pt x="150452" y="2016229"/>
                    <a:pt x="0" y="1865777"/>
                    <a:pt x="0" y="1680184"/>
                  </a:cubicBezTo>
                  <a:lnTo>
                    <a:pt x="0" y="336045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4624" tIns="174624" rIns="174624" bIns="174624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u="sng" kern="1200" dirty="0" smtClean="0"/>
                <a:t>Стандартная учетная запись</a:t>
              </a:r>
              <a:r>
                <a:rPr lang="ru-RU" sz="2000" b="1" i="1" kern="1200" dirty="0" smtClean="0"/>
                <a:t>  </a:t>
              </a: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 dirty="0" smtClean="0"/>
                <a:t>для ее получения требуется указание дополнительных личных данных: страхового номера индивидуального лицевого счета (СНИЛС) и паспортных данных.</a:t>
              </a:r>
              <a:endParaRPr lang="ru-RU" sz="1400" i="1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102849" y="1700803"/>
              <a:ext cx="2831696" cy="2016229"/>
            </a:xfrm>
            <a:custGeom>
              <a:avLst/>
              <a:gdLst>
                <a:gd name="connsiteX0" fmla="*/ 0 w 2831696"/>
                <a:gd name="connsiteY0" fmla="*/ 336045 h 2016229"/>
                <a:gd name="connsiteX1" fmla="*/ 336045 w 2831696"/>
                <a:gd name="connsiteY1" fmla="*/ 0 h 2016229"/>
                <a:gd name="connsiteX2" fmla="*/ 2495651 w 2831696"/>
                <a:gd name="connsiteY2" fmla="*/ 0 h 2016229"/>
                <a:gd name="connsiteX3" fmla="*/ 2831696 w 2831696"/>
                <a:gd name="connsiteY3" fmla="*/ 336045 h 2016229"/>
                <a:gd name="connsiteX4" fmla="*/ 2831696 w 2831696"/>
                <a:gd name="connsiteY4" fmla="*/ 1680184 h 2016229"/>
                <a:gd name="connsiteX5" fmla="*/ 2495651 w 2831696"/>
                <a:gd name="connsiteY5" fmla="*/ 2016229 h 2016229"/>
                <a:gd name="connsiteX6" fmla="*/ 336045 w 2831696"/>
                <a:gd name="connsiteY6" fmla="*/ 2016229 h 2016229"/>
                <a:gd name="connsiteX7" fmla="*/ 0 w 2831696"/>
                <a:gd name="connsiteY7" fmla="*/ 1680184 h 2016229"/>
                <a:gd name="connsiteX8" fmla="*/ 0 w 2831696"/>
                <a:gd name="connsiteY8" fmla="*/ 336045 h 201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1696" h="2016229">
                  <a:moveTo>
                    <a:pt x="0" y="336045"/>
                  </a:moveTo>
                  <a:cubicBezTo>
                    <a:pt x="0" y="150452"/>
                    <a:pt x="150452" y="0"/>
                    <a:pt x="336045" y="0"/>
                  </a:cubicBezTo>
                  <a:lnTo>
                    <a:pt x="2495651" y="0"/>
                  </a:lnTo>
                  <a:cubicBezTo>
                    <a:pt x="2681244" y="0"/>
                    <a:pt x="2831696" y="150452"/>
                    <a:pt x="2831696" y="336045"/>
                  </a:cubicBezTo>
                  <a:lnTo>
                    <a:pt x="2831696" y="1680184"/>
                  </a:lnTo>
                  <a:cubicBezTo>
                    <a:pt x="2831696" y="1865777"/>
                    <a:pt x="2681244" y="2016229"/>
                    <a:pt x="2495651" y="2016229"/>
                  </a:cubicBezTo>
                  <a:lnTo>
                    <a:pt x="336045" y="2016229"/>
                  </a:lnTo>
                  <a:cubicBezTo>
                    <a:pt x="150452" y="2016229"/>
                    <a:pt x="0" y="1865777"/>
                    <a:pt x="0" y="1680184"/>
                  </a:cubicBezTo>
                  <a:lnTo>
                    <a:pt x="0" y="336045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4624" tIns="174624" rIns="174624" bIns="174624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u="sng" kern="1200" dirty="0" smtClean="0"/>
                <a:t>Подтвержденная  учетная  запись</a:t>
              </a:r>
              <a:r>
                <a:rPr lang="ru-RU" sz="2000" b="1" i="1" kern="1200" dirty="0" smtClean="0"/>
                <a:t>  </a:t>
              </a: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 dirty="0" smtClean="0"/>
                <a:t>для ее получения требуется подтверждение личности пользователя.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i="1" kern="1200" dirty="0" smtClean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0" y="1218818"/>
            <a:ext cx="914399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 типа учетной записи порталов госуслуг</a:t>
            </a:r>
            <a:endParaRPr lang="ru-RU" sz="3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454" y="4510861"/>
            <a:ext cx="64507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i="1" dirty="0"/>
              <a:t>Упрощенную и стандартную учетные записи можно получить не выходя из дома, достаточно ввести личные данные.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72954" y="116632"/>
            <a:ext cx="6198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Учетная запись порталов госуслуг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6556" y="116632"/>
            <a:ext cx="73509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Подтверждение личности пользователя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77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Для подтверждения личности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нужно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с паспортом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обратиться в один из многочисленных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Центров обслуживания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пользователей.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474698" cy="33843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4456419" y="1628800"/>
            <a:ext cx="4364053" cy="1584176"/>
          </a:xfrm>
          <a:prstGeom prst="wedgeRoundRectCallout">
            <a:avLst>
              <a:gd name="adj1" fmla="val 1650"/>
              <a:gd name="adj2" fmla="val 66261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Найти </a:t>
            </a:r>
            <a:r>
              <a:rPr lang="ru-RU" sz="2200" dirty="0" smtClean="0"/>
              <a:t>ближайший центр </a:t>
            </a:r>
          </a:p>
          <a:p>
            <a:pPr algn="ctr"/>
            <a:r>
              <a:rPr lang="ru-RU" sz="2200" dirty="0" smtClean="0"/>
              <a:t>можно </a:t>
            </a:r>
            <a:r>
              <a:rPr lang="ru-RU" sz="2200" dirty="0"/>
              <a:t>на интерактивной карте </a:t>
            </a:r>
            <a:endParaRPr lang="ru-RU" sz="2200" dirty="0" smtClean="0"/>
          </a:p>
          <a:p>
            <a:pPr algn="ctr"/>
            <a:r>
              <a:rPr lang="ru-RU" sz="2200" dirty="0" smtClean="0"/>
              <a:t>портала </a:t>
            </a:r>
            <a:r>
              <a:rPr lang="ru-RU" sz="2200" dirty="0" err="1"/>
              <a:t>госуслуг</a:t>
            </a:r>
            <a:r>
              <a:rPr lang="ru-RU" sz="2200" dirty="0"/>
              <a:t> </a:t>
            </a:r>
            <a:r>
              <a:rPr lang="en-US" sz="2200" b="1" u="sng" dirty="0" smtClean="0"/>
              <a:t>https</a:t>
            </a:r>
            <a:r>
              <a:rPr lang="ru-RU" sz="2200" b="1" u="sng" dirty="0"/>
              <a:t>://</a:t>
            </a:r>
            <a:r>
              <a:rPr lang="en-US" sz="2200" b="1" u="sng" dirty="0" err="1"/>
              <a:t>esia</a:t>
            </a:r>
            <a:r>
              <a:rPr lang="ru-RU" sz="2200" b="1" u="sng" dirty="0"/>
              <a:t>.</a:t>
            </a:r>
            <a:r>
              <a:rPr lang="en-US" sz="2200" b="1" u="sng" dirty="0" err="1"/>
              <a:t>gosuslugi</a:t>
            </a:r>
            <a:r>
              <a:rPr lang="ru-RU" sz="2200" b="1" u="sng" dirty="0"/>
              <a:t>.</a:t>
            </a:r>
            <a:r>
              <a:rPr lang="en-US" sz="2200" b="1" u="sng" dirty="0" err="1"/>
              <a:t>ru</a:t>
            </a:r>
            <a:r>
              <a:rPr lang="ru-RU" sz="2200" b="1" u="sng" dirty="0"/>
              <a:t>/</a:t>
            </a:r>
            <a:r>
              <a:rPr lang="en-US" sz="2200" b="1" u="sng" dirty="0"/>
              <a:t>public</a:t>
            </a:r>
            <a:r>
              <a:rPr lang="ru-RU" sz="2200" b="1" u="sng" dirty="0"/>
              <a:t>/</a:t>
            </a:r>
            <a:r>
              <a:rPr lang="en-US" sz="2200" b="1" u="sng" dirty="0" err="1" smtClean="0"/>
              <a:t>ra</a:t>
            </a:r>
            <a:endParaRPr lang="ru-RU" sz="2200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23528" y="5301207"/>
            <a:ext cx="5688632" cy="1305355"/>
          </a:xfrm>
          <a:prstGeom prst="wedgeRoundRectCallout">
            <a:avLst>
              <a:gd name="adj1" fmla="val 44645"/>
              <a:gd name="adj2" fmla="val 60943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Для поиска Центров обслуживания можно воспользоваться поиском в браузере.</a:t>
            </a:r>
          </a:p>
          <a:p>
            <a:pPr algn="ctr"/>
            <a:r>
              <a:rPr lang="ru-RU" sz="2000" i="1" dirty="0" smtClean="0"/>
              <a:t>Введите для поиска: «центры обслуживания» или «подтвердить личность» и т.п.</a:t>
            </a:r>
            <a:endParaRPr lang="ru-RU" sz="2000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73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l="1000" t="5000" r="1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6556" y="116632"/>
            <a:ext cx="73509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Подтверждение личности пользователя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717735"/>
            <a:ext cx="900115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dirty="0" smtClean="0"/>
              <a:t>Для Вашего удобства в подразделениях Госавтоинспекции республики открыты Центры обслуживания пользователей Единого портала, где можно подтвердить Вашу учетную запись:</a:t>
            </a:r>
          </a:p>
          <a:p>
            <a:pPr fontAlgn="base"/>
            <a:endParaRPr lang="ru-RU" sz="1400" dirty="0" smtClean="0"/>
          </a:p>
          <a:p>
            <a:pPr fontAlgn="base"/>
            <a:r>
              <a:rPr lang="ru-RU" sz="1400" b="1" dirty="0" smtClean="0"/>
              <a:t>- Межрайонный регистрационно-экзаменационный отдел ГИБДД МВД по Удмуртской Республике</a:t>
            </a:r>
          </a:p>
          <a:p>
            <a:pPr fontAlgn="base"/>
            <a:r>
              <a:rPr lang="ru-RU" sz="1400" dirty="0" smtClean="0"/>
              <a:t>г. Ижевск, ул. </a:t>
            </a:r>
            <a:r>
              <a:rPr lang="ru-RU" sz="1400" dirty="0" err="1" smtClean="0"/>
              <a:t>Воткинское</a:t>
            </a:r>
            <a:r>
              <a:rPr lang="ru-RU" sz="1400" dirty="0" smtClean="0"/>
              <a:t> шоссе, д. 1а, тел. 415-752, 415-711</a:t>
            </a:r>
          </a:p>
          <a:p>
            <a:pPr fontAlgn="base"/>
            <a:r>
              <a:rPr lang="ru-RU" sz="1400" dirty="0" smtClean="0"/>
              <a:t>Режим работы: </a:t>
            </a:r>
            <a:r>
              <a:rPr lang="ru-RU" sz="1400" dirty="0" err="1" smtClean="0"/>
              <a:t>Пн</a:t>
            </a:r>
            <a:r>
              <a:rPr lang="ru-RU" sz="1400" dirty="0" smtClean="0"/>
              <a:t> - </a:t>
            </a:r>
            <a:r>
              <a:rPr lang="ru-RU" sz="1400" dirty="0" err="1" smtClean="0"/>
              <a:t>Пт</a:t>
            </a:r>
            <a:r>
              <a:rPr lang="ru-RU" sz="1400" dirty="0" smtClean="0"/>
              <a:t> с 09.00 до 18.00 (обед 12.00 - 13.00) </a:t>
            </a:r>
            <a:r>
              <a:rPr lang="ru-RU" sz="1400" dirty="0" err="1" smtClean="0"/>
              <a:t>Сб</a:t>
            </a:r>
            <a:r>
              <a:rPr lang="ru-RU" sz="1400" dirty="0" smtClean="0"/>
              <a:t> с 08.00 до 17.00 (обед 12.00 - 13.00)</a:t>
            </a:r>
          </a:p>
          <a:p>
            <a:pPr fontAlgn="base"/>
            <a:r>
              <a:rPr lang="ru-RU" sz="1400" dirty="0" smtClean="0"/>
              <a:t> </a:t>
            </a:r>
          </a:p>
          <a:p>
            <a:pPr fontAlgn="base"/>
            <a:r>
              <a:rPr lang="ru-RU" sz="1400" b="1" dirty="0" smtClean="0"/>
              <a:t>- отдел ГИБДД Межмуниципального отдела МВД России "Воткинский"</a:t>
            </a:r>
          </a:p>
          <a:p>
            <a:pPr fontAlgn="base"/>
            <a:r>
              <a:rPr lang="ru-RU" sz="1400" dirty="0" smtClean="0"/>
              <a:t>г. Воткинск, ул. Королева, д. 13, тел. (34145)-5-16-34</a:t>
            </a:r>
          </a:p>
          <a:p>
            <a:pPr fontAlgn="base"/>
            <a:r>
              <a:rPr lang="ru-RU" sz="1400" dirty="0" smtClean="0"/>
              <a:t>Режим работы: Вт - </a:t>
            </a:r>
            <a:r>
              <a:rPr lang="ru-RU" sz="1400" dirty="0" err="1" smtClean="0"/>
              <a:t>Сб</a:t>
            </a:r>
            <a:r>
              <a:rPr lang="ru-RU" sz="1400" dirty="0" smtClean="0"/>
              <a:t> с 8.00 до 17.00 (обед 12.00 - 13.00)</a:t>
            </a:r>
          </a:p>
          <a:p>
            <a:pPr fontAlgn="base"/>
            <a:r>
              <a:rPr lang="ru-RU" sz="1400" dirty="0" smtClean="0"/>
              <a:t> </a:t>
            </a:r>
          </a:p>
          <a:p>
            <a:pPr fontAlgn="base"/>
            <a:r>
              <a:rPr lang="ru-RU" sz="1400" b="1" dirty="0" smtClean="0"/>
              <a:t>- отделение ГИБДД отдела МВД России "</a:t>
            </a:r>
            <a:r>
              <a:rPr lang="ru-RU" sz="1400" b="1" dirty="0" err="1" smtClean="0"/>
              <a:t>Балезинский</a:t>
            </a:r>
            <a:r>
              <a:rPr lang="ru-RU" sz="1400" b="1" dirty="0" smtClean="0"/>
              <a:t>"</a:t>
            </a:r>
          </a:p>
          <a:p>
            <a:pPr fontAlgn="base"/>
            <a:r>
              <a:rPr lang="ru-RU" sz="1400" dirty="0" smtClean="0"/>
              <a:t>пос. Балезино, ул. Карла Маркса, д. 89 тел. (34166) 5-22-52</a:t>
            </a:r>
          </a:p>
          <a:p>
            <a:pPr fontAlgn="base"/>
            <a:r>
              <a:rPr lang="ru-RU" sz="1400" dirty="0" smtClean="0"/>
              <a:t>Режим работы: Вт- Ср с 08.00 до 17.00 (обед 12.00 - 13.00)</a:t>
            </a:r>
          </a:p>
          <a:p>
            <a:pPr fontAlgn="base"/>
            <a:r>
              <a:rPr lang="ru-RU" sz="1400" dirty="0" smtClean="0"/>
              <a:t> </a:t>
            </a:r>
          </a:p>
          <a:p>
            <a:pPr fontAlgn="base"/>
            <a:r>
              <a:rPr lang="ru-RU" sz="1400" b="1" dirty="0" smtClean="0"/>
              <a:t>- отдел ГИБДД Межмуниципального отдела МВД России "Глазовский"</a:t>
            </a:r>
          </a:p>
          <a:p>
            <a:pPr fontAlgn="base"/>
            <a:r>
              <a:rPr lang="ru-RU" sz="1400" dirty="0" smtClean="0"/>
              <a:t>г. Глазов, ул. Циолковского, д. 1, тел. (34141) 5-88-30</a:t>
            </a:r>
          </a:p>
          <a:p>
            <a:pPr fontAlgn="base"/>
            <a:r>
              <a:rPr lang="ru-RU" sz="1400" dirty="0" smtClean="0"/>
              <a:t>Режим работы: Вт, Ср, </a:t>
            </a:r>
            <a:r>
              <a:rPr lang="ru-RU" sz="1400" dirty="0" err="1" smtClean="0"/>
              <a:t>Пт</a:t>
            </a:r>
            <a:r>
              <a:rPr lang="ru-RU" sz="1400" dirty="0" smtClean="0"/>
              <a:t>, </a:t>
            </a:r>
            <a:r>
              <a:rPr lang="ru-RU" sz="1400" dirty="0" err="1" smtClean="0"/>
              <a:t>сб</a:t>
            </a:r>
            <a:r>
              <a:rPr lang="ru-RU" sz="1400" dirty="0" smtClean="0"/>
              <a:t> с 8.00 до 16.00</a:t>
            </a:r>
          </a:p>
          <a:p>
            <a:pPr fontAlgn="base"/>
            <a:r>
              <a:rPr lang="ru-RU" sz="1400" dirty="0" smtClean="0"/>
              <a:t>(обед 12.00 до 13.00). </a:t>
            </a:r>
            <a:r>
              <a:rPr lang="ru-RU" sz="1400" dirty="0" err="1" smtClean="0"/>
              <a:t>Чт</a:t>
            </a:r>
            <a:r>
              <a:rPr lang="ru-RU" sz="1400" dirty="0" smtClean="0"/>
              <a:t> с 13.30 до 17.30</a:t>
            </a:r>
          </a:p>
          <a:p>
            <a:pPr fontAlgn="base"/>
            <a:r>
              <a:rPr lang="ru-RU" sz="1400" dirty="0" smtClean="0"/>
              <a:t> </a:t>
            </a:r>
          </a:p>
          <a:p>
            <a:pPr fontAlgn="base"/>
            <a:r>
              <a:rPr lang="ru-RU" sz="1400" b="1" dirty="0" smtClean="0"/>
              <a:t>- отдел ГИБДД Межмуниципального отдела МВД России "</a:t>
            </a:r>
            <a:r>
              <a:rPr lang="ru-RU" sz="1400" b="1" dirty="0" err="1" smtClean="0"/>
              <a:t>Сарапульский</a:t>
            </a:r>
            <a:r>
              <a:rPr lang="ru-RU" sz="1400" b="1" dirty="0" smtClean="0"/>
              <a:t>"</a:t>
            </a:r>
          </a:p>
          <a:p>
            <a:pPr fontAlgn="base"/>
            <a:r>
              <a:rPr lang="ru-RU" sz="1400" dirty="0" smtClean="0"/>
              <a:t>г. Сарапул, Жуковского улица, д. 23, тел. (34147) 3-98-84</a:t>
            </a:r>
          </a:p>
          <a:p>
            <a:pPr fontAlgn="base"/>
            <a:r>
              <a:rPr lang="ru-RU" sz="1400" dirty="0" smtClean="0"/>
              <a:t>Режим работы: Вт, Ср, </a:t>
            </a:r>
            <a:r>
              <a:rPr lang="ru-RU" sz="1400" dirty="0" err="1" smtClean="0"/>
              <a:t>Пт</a:t>
            </a:r>
            <a:r>
              <a:rPr lang="ru-RU" sz="1400" dirty="0" smtClean="0"/>
              <a:t>, </a:t>
            </a:r>
            <a:r>
              <a:rPr lang="ru-RU" sz="1400" dirty="0" err="1" smtClean="0"/>
              <a:t>Сб</a:t>
            </a:r>
            <a:r>
              <a:rPr lang="ru-RU" sz="1400" dirty="0" smtClean="0"/>
              <a:t> с 8.00 до 17.30 (обед 12.00 - 13.30)</a:t>
            </a:r>
            <a:endParaRPr lang="ru-RU" sz="14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786446" y="2928934"/>
            <a:ext cx="3214710" cy="2584308"/>
          </a:xfrm>
          <a:prstGeom prst="wedgeRoundRectCallout">
            <a:avLst>
              <a:gd name="adj1" fmla="val 1650"/>
              <a:gd name="adj2" fmla="val 66261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Найти </a:t>
            </a:r>
            <a:r>
              <a:rPr lang="ru-RU" sz="2200" dirty="0" smtClean="0"/>
              <a:t>ближайший Центр можно</a:t>
            </a:r>
          </a:p>
          <a:p>
            <a:pPr algn="ctr"/>
            <a:r>
              <a:rPr lang="ru-RU" sz="2200" dirty="0" smtClean="0"/>
              <a:t>на региональной странице официального сайта ГИБДД</a:t>
            </a:r>
            <a:r>
              <a:rPr lang="en-US" sz="2200" dirty="0" smtClean="0"/>
              <a:t> </a:t>
            </a:r>
            <a:r>
              <a:rPr lang="ru-RU" sz="2200" dirty="0" smtClean="0"/>
              <a:t>России  </a:t>
            </a:r>
            <a:r>
              <a:rPr lang="en-US" sz="2200" b="1" u="sng" dirty="0" smtClean="0"/>
              <a:t>www.gibdd.ru</a:t>
            </a:r>
            <a:endParaRPr lang="ru-RU" sz="2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73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l="22000" t="3000" r="22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6556" y="116632"/>
            <a:ext cx="73509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Подтверждение личности пользователя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642919"/>
            <a:ext cx="900115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dirty="0" smtClean="0"/>
              <a:t>В подразделениях Управления по вопросам миграции республиканского МВД можно подтвердить Вашу учетную запись:</a:t>
            </a:r>
          </a:p>
          <a:p>
            <a:pPr fontAlgn="base"/>
            <a:endParaRPr lang="ru-RU" sz="1400" dirty="0" smtClean="0"/>
          </a:p>
          <a:p>
            <a:r>
              <a:rPr lang="ru-RU" sz="1400" b="1" dirty="0" smtClean="0"/>
              <a:t>Отделение по оформлению заграничных паспортов отдела по работе с гражданами Российской Федерации Управления по вопросам миграции МВД по Удмуртской Республике</a:t>
            </a:r>
            <a:endParaRPr lang="ru-RU" sz="1400" dirty="0" smtClean="0"/>
          </a:p>
          <a:p>
            <a:r>
              <a:rPr lang="ru-RU" sz="1400" dirty="0" smtClean="0"/>
              <a:t>426076 Удмуртская Республика, г. Ижевск, ул. Пушкинская, д. </a:t>
            </a:r>
            <a:r>
              <a:rPr lang="ru-RU" sz="1400" dirty="0" smtClean="0"/>
              <a:t>164, Понедельник-пятница</a:t>
            </a:r>
            <a:r>
              <a:rPr lang="ru-RU" sz="1400" dirty="0" smtClean="0"/>
              <a:t>: с 13.00 до 18.00. 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Отдел по вопросам миграции отдела полиции № 1 Управления МВД России по  г. Ижевску</a:t>
            </a:r>
            <a:endParaRPr lang="ru-RU" sz="1400" dirty="0" smtClean="0"/>
          </a:p>
          <a:p>
            <a:r>
              <a:rPr lang="ru-RU" sz="1400" dirty="0" smtClean="0"/>
              <a:t>426019 Удмуртская республика, г. Ижевск, ул. Азина, д. 146</a:t>
            </a:r>
          </a:p>
          <a:p>
            <a:r>
              <a:rPr lang="ru-RU" sz="1400" dirty="0" smtClean="0"/>
              <a:t>Понедельник-пятница: с 9.00 до 18.00,  вторник: с 9.00 до 19.00. 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Отдел по вопросам миграции отдела полиции № 2 Управления МВД России по  г. Ижевску</a:t>
            </a:r>
            <a:endParaRPr lang="ru-RU" sz="1400" dirty="0" smtClean="0"/>
          </a:p>
          <a:p>
            <a:r>
              <a:rPr lang="ru-RU" sz="1400" dirty="0" smtClean="0"/>
              <a:t>426034 Удмуртская Республика, г. Ижевск, ул. 30 лет Победы, д. 20</a:t>
            </a:r>
          </a:p>
          <a:p>
            <a:r>
              <a:rPr lang="ru-RU" sz="1400" dirty="0" smtClean="0"/>
              <a:t>Понедельник-пятница: с 9.00 до 18.00,  вторник: с 9.00 до 19.00. 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Отдел по вопросам миграции отдела полиции № 3 Управления МВД России по  г. Ижевску</a:t>
            </a:r>
            <a:endParaRPr lang="ru-RU" sz="1400" dirty="0" smtClean="0"/>
          </a:p>
          <a:p>
            <a:r>
              <a:rPr lang="ru-RU" sz="1400" dirty="0" smtClean="0"/>
              <a:t>426009 Удмуртская Республика, г. Ижевск, ул. Ухтомского, д. 23</a:t>
            </a:r>
          </a:p>
          <a:p>
            <a:r>
              <a:rPr lang="ru-RU" sz="1400" dirty="0" smtClean="0"/>
              <a:t>Понедельник-пятница: с 9.00 до 18.00,  вторник: с 9.00 до 19.00. 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Отдел по вопросам миграции отдела полиции № 4 Управления МВД России по  г. Ижевску</a:t>
            </a:r>
            <a:endParaRPr lang="ru-RU" sz="1400" dirty="0" smtClean="0"/>
          </a:p>
          <a:p>
            <a:r>
              <a:rPr lang="ru-RU" sz="1400" dirty="0" smtClean="0"/>
              <a:t>426065 Удмуртская Республика, г. Ижевск, ул. Ворошилова, д. 23</a:t>
            </a:r>
          </a:p>
          <a:p>
            <a:r>
              <a:rPr lang="ru-RU" sz="1400" dirty="0" smtClean="0"/>
              <a:t>Понедельник-пятница: с 9.00 до 18.00,  вторник: с 9.00 до 19.00. 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Отдел по вопросам миграции отдела полиции № 5 Управления МВД России по  г. Ижевску</a:t>
            </a:r>
            <a:endParaRPr lang="ru-RU" sz="1400" dirty="0" smtClean="0"/>
          </a:p>
          <a:p>
            <a:r>
              <a:rPr lang="ru-RU" sz="1400" dirty="0" smtClean="0"/>
              <a:t>426076 Удмуртская Республика, г. Ижевск, ул. Пушкинская, д. 164</a:t>
            </a:r>
          </a:p>
          <a:p>
            <a:r>
              <a:rPr lang="ru-RU" sz="1400" dirty="0" smtClean="0"/>
              <a:t>Понедельник-пятница: с 9.00 до 18.00,  вторник: с 9.00 до 19.00.</a:t>
            </a:r>
            <a:endParaRPr lang="ru-RU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73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l="22000" t="3000" r="22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6556" y="116632"/>
            <a:ext cx="73509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Подтверждение личности пользователя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642919"/>
            <a:ext cx="90011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Отдел по вопросам миграции   межмуниципального отдела МВД России "Воткинский"</a:t>
            </a:r>
          </a:p>
          <a:p>
            <a:r>
              <a:rPr lang="ru-RU" sz="1400" dirty="0" smtClean="0"/>
              <a:t>427430 Удмуртская Республика, г. Воткинск, ул. </a:t>
            </a:r>
            <a:r>
              <a:rPr lang="ru-RU" sz="1400" dirty="0" err="1" smtClean="0"/>
              <a:t>Садовникова</a:t>
            </a:r>
            <a:r>
              <a:rPr lang="ru-RU" sz="1400" dirty="0" smtClean="0"/>
              <a:t>, д. 11</a:t>
            </a:r>
          </a:p>
          <a:p>
            <a:r>
              <a:rPr lang="ru-RU" sz="1400" dirty="0" smtClean="0"/>
              <a:t>Понедельник-пятница: с 9.00 до 18.00,  вторник: с 9.00 до 19.00. 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Отдел по вопросам миграции   межмуниципального отдела МВД России "Глазовский"</a:t>
            </a:r>
          </a:p>
          <a:p>
            <a:r>
              <a:rPr lang="ru-RU" sz="1400" dirty="0" smtClean="0"/>
              <a:t>427620 Удмуртская Республика, г. Глазов, ул. Кирова, д. 62</a:t>
            </a:r>
          </a:p>
          <a:p>
            <a:r>
              <a:rPr lang="ru-RU" sz="1400" dirty="0" smtClean="0"/>
              <a:t>Понедельник-пятница: с 9.00 до 18.00,  вторник: с 9.00 до 19.00. </a:t>
            </a:r>
          </a:p>
          <a:p>
            <a:r>
              <a:rPr lang="ru-RU" sz="1400" b="1" dirty="0" smtClean="0"/>
              <a:t> </a:t>
            </a:r>
          </a:p>
          <a:p>
            <a:r>
              <a:rPr lang="ru-RU" sz="1400" b="1" dirty="0" smtClean="0"/>
              <a:t>Отдел по вопросам миграции   межмуниципального отдела МВД России "</a:t>
            </a:r>
            <a:r>
              <a:rPr lang="ru-RU" sz="1400" b="1" dirty="0" err="1" smtClean="0"/>
              <a:t>Сарапульский</a:t>
            </a:r>
            <a:r>
              <a:rPr lang="ru-RU" sz="1400" b="1" dirty="0" smtClean="0"/>
              <a:t>"</a:t>
            </a:r>
          </a:p>
          <a:p>
            <a:r>
              <a:rPr lang="ru-RU" sz="1400" dirty="0" smtClean="0"/>
              <a:t>427960 Удмуртская Республика, г. Сарапул, ул. Первомайская, д. 13</a:t>
            </a:r>
          </a:p>
          <a:p>
            <a:r>
              <a:rPr lang="ru-RU" sz="1400" dirty="0" smtClean="0"/>
              <a:t>Понедельник-пятница: с 9.00 до 18.00,  вторник: с 9.00 до 19.00. </a:t>
            </a:r>
          </a:p>
          <a:p>
            <a:r>
              <a:rPr lang="ru-RU" sz="1400" b="1" dirty="0" smtClean="0"/>
              <a:t> </a:t>
            </a:r>
          </a:p>
          <a:p>
            <a:r>
              <a:rPr lang="ru-RU" sz="1400" b="1" dirty="0" smtClean="0"/>
              <a:t>Отделение по вопросам миграции   межмуниципального отдела МВД России "</a:t>
            </a:r>
            <a:r>
              <a:rPr lang="ru-RU" sz="1400" b="1" dirty="0" err="1" smtClean="0"/>
              <a:t>Можгинский</a:t>
            </a:r>
            <a:r>
              <a:rPr lang="ru-RU" sz="1400" b="1" dirty="0" smtClean="0"/>
              <a:t>"</a:t>
            </a:r>
          </a:p>
          <a:p>
            <a:r>
              <a:rPr lang="ru-RU" sz="1400" dirty="0" smtClean="0"/>
              <a:t>427790 Удмуртская Республика, г. Можга, ул. Интернациональная, д. 63</a:t>
            </a:r>
          </a:p>
          <a:p>
            <a:r>
              <a:rPr lang="ru-RU" sz="1400" dirty="0" smtClean="0"/>
              <a:t>Понедельник-пятница: с 9.00 до 18.00,  вторник: с 9.00 до 19.00. 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Миграционный пункт отдела МВД России  по </a:t>
            </a:r>
            <a:r>
              <a:rPr lang="ru-RU" sz="1400" b="1" dirty="0" err="1" smtClean="0"/>
              <a:t>Балезинскому</a:t>
            </a:r>
            <a:r>
              <a:rPr lang="ru-RU" sz="1400" b="1" dirty="0" smtClean="0"/>
              <a:t> району</a:t>
            </a:r>
          </a:p>
          <a:p>
            <a:r>
              <a:rPr lang="ru-RU" sz="1400" dirty="0" smtClean="0"/>
              <a:t>427550 Удмуртская Республика, </a:t>
            </a:r>
            <a:r>
              <a:rPr lang="ru-RU" sz="1400" dirty="0" err="1" smtClean="0"/>
              <a:t>Балезинский</a:t>
            </a:r>
            <a:r>
              <a:rPr lang="ru-RU" sz="1400" dirty="0" smtClean="0"/>
              <a:t> район,  п. </a:t>
            </a:r>
            <a:r>
              <a:rPr lang="ru-RU" sz="1400" dirty="0" smtClean="0"/>
              <a:t>Балезино, ул</a:t>
            </a:r>
            <a:r>
              <a:rPr lang="ru-RU" sz="1400" dirty="0" smtClean="0"/>
              <a:t>. </a:t>
            </a:r>
            <a:r>
              <a:rPr lang="ru-RU" sz="1400" dirty="0" smtClean="0"/>
              <a:t>Красная, д. 2</a:t>
            </a:r>
          </a:p>
          <a:p>
            <a:r>
              <a:rPr lang="ru-RU" sz="1400" dirty="0" smtClean="0"/>
              <a:t>Понедельник-пятница: с 9.00 до 18.00</a:t>
            </a:r>
          </a:p>
          <a:p>
            <a:r>
              <a:rPr lang="ru-RU" sz="1400" b="1" dirty="0" smtClean="0"/>
              <a:t> </a:t>
            </a:r>
          </a:p>
          <a:p>
            <a:r>
              <a:rPr lang="ru-RU" sz="1400" b="1" dirty="0" smtClean="0"/>
              <a:t>Миграционный пункт отделения полиции "</a:t>
            </a:r>
            <a:r>
              <a:rPr lang="ru-RU" sz="1400" b="1" dirty="0" err="1" smtClean="0"/>
              <a:t>Вавожское</a:t>
            </a:r>
            <a:r>
              <a:rPr lang="ru-RU" sz="1400" b="1" dirty="0" smtClean="0"/>
              <a:t>"  межмуниципального отдела МВД России " Увинский"</a:t>
            </a:r>
          </a:p>
          <a:p>
            <a:r>
              <a:rPr lang="ru-RU" sz="1400" dirty="0" smtClean="0"/>
              <a:t>427310 Удмуртская Республика, </a:t>
            </a:r>
            <a:r>
              <a:rPr lang="ru-RU" sz="1400" dirty="0" err="1" smtClean="0"/>
              <a:t>Вавожский</a:t>
            </a:r>
            <a:r>
              <a:rPr lang="ru-RU" sz="1400" dirty="0" smtClean="0"/>
              <a:t> район, с. Вавож, ул. Советская, д. 27а</a:t>
            </a:r>
          </a:p>
          <a:p>
            <a:r>
              <a:rPr lang="ru-RU" sz="1400" dirty="0" smtClean="0"/>
              <a:t>Понедельник-пятница: с 9.00 до </a:t>
            </a:r>
            <a:r>
              <a:rPr lang="ru-RU" sz="1400" dirty="0" smtClean="0"/>
              <a:t>18.00</a:t>
            </a:r>
          </a:p>
          <a:p>
            <a:endParaRPr lang="ru-RU" sz="1400" dirty="0" smtClean="0"/>
          </a:p>
          <a:p>
            <a:r>
              <a:rPr lang="ru-RU" sz="1400" b="1" dirty="0" smtClean="0"/>
              <a:t>Отделение по вопросам миграции отдел  МВД России  по Завьяловскому району"</a:t>
            </a:r>
            <a:endParaRPr lang="ru-RU" sz="1400" dirty="0" smtClean="0"/>
          </a:p>
          <a:p>
            <a:r>
              <a:rPr lang="ru-RU" sz="1400" dirty="0" smtClean="0"/>
              <a:t>427000 Удмуртская </a:t>
            </a:r>
            <a:r>
              <a:rPr lang="ru-RU" sz="1400" dirty="0" smtClean="0"/>
              <a:t>Республика, </a:t>
            </a:r>
            <a:r>
              <a:rPr lang="ru-RU" sz="1400" dirty="0" err="1" smtClean="0"/>
              <a:t>Завьяловский</a:t>
            </a:r>
            <a:r>
              <a:rPr lang="ru-RU" sz="1400" dirty="0" smtClean="0"/>
              <a:t> район, с. </a:t>
            </a:r>
            <a:r>
              <a:rPr lang="ru-RU" sz="1400" dirty="0" err="1" smtClean="0"/>
              <a:t>Завьялово,ул</a:t>
            </a:r>
            <a:r>
              <a:rPr lang="ru-RU" sz="1400" dirty="0" smtClean="0"/>
              <a:t>. Чкалова, д. 13</a:t>
            </a:r>
          </a:p>
          <a:p>
            <a:r>
              <a:rPr lang="ru-RU" sz="1400" dirty="0" smtClean="0"/>
              <a:t>Понедельник-пятница: с 9.00 до 18.00,  вторник: с 9.00 до 19.00. </a:t>
            </a:r>
          </a:p>
          <a:p>
            <a:endParaRPr lang="ru-RU" sz="1400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73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l="22000" t="3000" r="22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6556" y="116632"/>
            <a:ext cx="73509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Подтверждение личности пользователя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642919"/>
            <a:ext cx="900115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Отделение по вопросам миграции  межмуниципального отдела   МВД России   "</a:t>
            </a:r>
            <a:r>
              <a:rPr lang="ru-RU" sz="1400" b="1" dirty="0" err="1" smtClean="0"/>
              <a:t>Игринский</a:t>
            </a:r>
            <a:r>
              <a:rPr lang="ru-RU" sz="1400" b="1" dirty="0" smtClean="0"/>
              <a:t>"</a:t>
            </a:r>
            <a:endParaRPr lang="ru-RU" sz="1400" dirty="0" smtClean="0"/>
          </a:p>
          <a:p>
            <a:r>
              <a:rPr lang="ru-RU" sz="1400" dirty="0" smtClean="0"/>
              <a:t>427145 Удмуртская Республика, </a:t>
            </a:r>
            <a:r>
              <a:rPr lang="ru-RU" sz="1400" dirty="0" err="1" smtClean="0"/>
              <a:t>Игринский</a:t>
            </a:r>
            <a:r>
              <a:rPr lang="ru-RU" sz="1400" dirty="0" smtClean="0"/>
              <a:t> район, п. Игра, ул. Милиционная, д. 4</a:t>
            </a:r>
          </a:p>
          <a:p>
            <a:r>
              <a:rPr lang="ru-RU" sz="1400" dirty="0" smtClean="0"/>
              <a:t>Понедельник-пятница: с 9.00 до 18.00</a:t>
            </a:r>
          </a:p>
          <a:p>
            <a:r>
              <a:rPr lang="ru-RU" sz="1400" dirty="0" smtClean="0"/>
              <a:t> </a:t>
            </a:r>
            <a:endParaRPr lang="ru-RU" sz="1400" dirty="0" smtClean="0"/>
          </a:p>
          <a:p>
            <a:r>
              <a:rPr lang="ru-RU" sz="1400" b="1" dirty="0" smtClean="0"/>
              <a:t>Миграционный </a:t>
            </a:r>
            <a:r>
              <a:rPr lang="ru-RU" sz="1400" b="1" dirty="0" smtClean="0"/>
              <a:t>пункт  отделения  МВД России по </a:t>
            </a:r>
            <a:r>
              <a:rPr lang="ru-RU" sz="1400" b="1" dirty="0" err="1" smtClean="0"/>
              <a:t>Камбарскому</a:t>
            </a:r>
            <a:r>
              <a:rPr lang="ru-RU" sz="1400" b="1" dirty="0" smtClean="0"/>
              <a:t> району"</a:t>
            </a:r>
            <a:endParaRPr lang="ru-RU" sz="1400" dirty="0" smtClean="0"/>
          </a:p>
          <a:p>
            <a:r>
              <a:rPr lang="ru-RU" sz="1400" dirty="0" smtClean="0"/>
              <a:t>427950 Удмуртская Республика, г. Камбарка, ул. Н. </a:t>
            </a:r>
            <a:r>
              <a:rPr lang="ru-RU" sz="1400" dirty="0" err="1" smtClean="0"/>
              <a:t>Манохина</a:t>
            </a:r>
            <a:r>
              <a:rPr lang="ru-RU" sz="1400" dirty="0" smtClean="0"/>
              <a:t>, д. 69</a:t>
            </a:r>
          </a:p>
          <a:p>
            <a:r>
              <a:rPr lang="ru-RU" sz="1400" dirty="0" smtClean="0"/>
              <a:t>Понедельник-пятница: с 9.00 до 15.00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Миграционный </a:t>
            </a:r>
            <a:r>
              <a:rPr lang="ru-RU" sz="1400" b="1" dirty="0" smtClean="0"/>
              <a:t>пункт  межмуниципального отдела МВД России "</a:t>
            </a:r>
            <a:r>
              <a:rPr lang="ru-RU" sz="1400" b="1" dirty="0" err="1" smtClean="0"/>
              <a:t>Кезский</a:t>
            </a:r>
            <a:r>
              <a:rPr lang="ru-RU" sz="1400" b="1" dirty="0" smtClean="0"/>
              <a:t>"</a:t>
            </a:r>
            <a:endParaRPr lang="ru-RU" sz="1400" dirty="0" smtClean="0"/>
          </a:p>
          <a:p>
            <a:r>
              <a:rPr lang="ru-RU" sz="1400" dirty="0" smtClean="0"/>
              <a:t>427580 Удмуртская Республика, </a:t>
            </a:r>
            <a:r>
              <a:rPr lang="ru-RU" sz="1400" dirty="0" err="1" smtClean="0"/>
              <a:t>Кезский</a:t>
            </a:r>
            <a:r>
              <a:rPr lang="ru-RU" sz="1400" dirty="0" smtClean="0"/>
              <a:t> район, п. </a:t>
            </a:r>
            <a:r>
              <a:rPr lang="ru-RU" sz="1400" dirty="0" err="1" smtClean="0"/>
              <a:t>Кез</a:t>
            </a:r>
            <a:r>
              <a:rPr lang="ru-RU" sz="1400" dirty="0" smtClean="0"/>
              <a:t>, ул. Кооперативная</a:t>
            </a:r>
            <a:r>
              <a:rPr lang="ru-RU" sz="1400" dirty="0" smtClean="0"/>
              <a:t>, </a:t>
            </a:r>
            <a:r>
              <a:rPr lang="ru-RU" sz="1400" dirty="0" smtClean="0"/>
              <a:t>д. 12</a:t>
            </a:r>
          </a:p>
          <a:p>
            <a:r>
              <a:rPr lang="ru-RU" sz="1400" dirty="0" smtClean="0"/>
              <a:t>Понедельник-пятница: с 8.00 до 17.00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Миграционный пункт  межмуниципального отдела МВД России "</a:t>
            </a:r>
            <a:r>
              <a:rPr lang="ru-RU" sz="1400" b="1" dirty="0" err="1" smtClean="0"/>
              <a:t>Кизнерский</a:t>
            </a:r>
            <a:r>
              <a:rPr lang="ru-RU" sz="1400" b="1" dirty="0" smtClean="0"/>
              <a:t>"</a:t>
            </a:r>
            <a:endParaRPr lang="ru-RU" sz="1400" dirty="0" smtClean="0"/>
          </a:p>
          <a:p>
            <a:r>
              <a:rPr lang="ru-RU" sz="1400" dirty="0" smtClean="0"/>
              <a:t>427710 Удмуртская Республика, </a:t>
            </a:r>
            <a:r>
              <a:rPr lang="ru-RU" sz="1400" dirty="0" err="1" smtClean="0"/>
              <a:t>Кизнерский</a:t>
            </a:r>
            <a:r>
              <a:rPr lang="ru-RU" sz="1400" dirty="0" smtClean="0"/>
              <a:t> район, с. </a:t>
            </a:r>
            <a:r>
              <a:rPr lang="ru-RU" sz="1400" dirty="0" err="1" smtClean="0"/>
              <a:t>Кизнер</a:t>
            </a:r>
            <a:r>
              <a:rPr lang="ru-RU" sz="1400" dirty="0" smtClean="0"/>
              <a:t>, </a:t>
            </a:r>
            <a:r>
              <a:rPr lang="ru-RU" sz="1400" dirty="0" smtClean="0"/>
              <a:t>ул</a:t>
            </a:r>
            <a:r>
              <a:rPr lang="ru-RU" sz="1400" dirty="0" smtClean="0"/>
              <a:t>. Санаторная, д. 35</a:t>
            </a:r>
          </a:p>
          <a:p>
            <a:r>
              <a:rPr lang="ru-RU" sz="1400" dirty="0" smtClean="0"/>
              <a:t>Понедельник-пятница: с 9.00 до 18.00</a:t>
            </a:r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r>
              <a:rPr lang="ru-RU" sz="1400" b="1" dirty="0" smtClean="0"/>
              <a:t>Отделение по вопросам миграции  межмуниципального отдела  МВД России</a:t>
            </a:r>
            <a:endParaRPr lang="ru-RU" sz="1400" dirty="0" smtClean="0"/>
          </a:p>
          <a:p>
            <a:r>
              <a:rPr lang="ru-RU" sz="1400" b="1" dirty="0" smtClean="0"/>
              <a:t>по </a:t>
            </a:r>
            <a:r>
              <a:rPr lang="ru-RU" sz="1400" b="1" dirty="0" err="1" smtClean="0"/>
              <a:t>Малопургинскому</a:t>
            </a:r>
            <a:r>
              <a:rPr lang="ru-RU" sz="1400" b="1" dirty="0" smtClean="0"/>
              <a:t> району"</a:t>
            </a:r>
            <a:endParaRPr lang="ru-RU" sz="1400" dirty="0" smtClean="0"/>
          </a:p>
          <a:p>
            <a:r>
              <a:rPr lang="ru-RU" sz="1400" dirty="0" smtClean="0"/>
              <a:t>427820 Удмуртская Республика, </a:t>
            </a:r>
            <a:r>
              <a:rPr lang="ru-RU" sz="1400" dirty="0" err="1" smtClean="0"/>
              <a:t>Малопургинский</a:t>
            </a:r>
            <a:r>
              <a:rPr lang="ru-RU" sz="1400" dirty="0" smtClean="0"/>
              <a:t> район, с. Малая </a:t>
            </a:r>
            <a:r>
              <a:rPr lang="ru-RU" sz="1400" dirty="0" smtClean="0"/>
              <a:t>Пурга, ул</a:t>
            </a:r>
            <a:r>
              <a:rPr lang="ru-RU" sz="1400" dirty="0" smtClean="0"/>
              <a:t>. Советская, д. 56</a:t>
            </a:r>
          </a:p>
          <a:p>
            <a:r>
              <a:rPr lang="ru-RU" sz="1400" dirty="0" smtClean="0"/>
              <a:t>Понедельник-пятница: с 9.00 до 18.00</a:t>
            </a:r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r>
              <a:rPr lang="ru-RU" sz="1400" b="1" dirty="0" smtClean="0"/>
              <a:t>Отделение по вопросам миграции  межмуниципального отдела  МВД России "Увинский"</a:t>
            </a:r>
            <a:endParaRPr lang="ru-RU" sz="1400" dirty="0" smtClean="0"/>
          </a:p>
          <a:p>
            <a:r>
              <a:rPr lang="ru-RU" sz="1400" dirty="0" smtClean="0"/>
              <a:t>427260 Удмуртская Республика, Увинский район, п. Ува,  ул. Карла Маркса, д. 22</a:t>
            </a:r>
          </a:p>
          <a:p>
            <a:r>
              <a:rPr lang="ru-RU" sz="1400" dirty="0" smtClean="0"/>
              <a:t>Понедельник-пятница: с 8.30 до 17.30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Миграционный пункт отдела МВД России по </a:t>
            </a:r>
            <a:r>
              <a:rPr lang="ru-RU" sz="1400" b="1" dirty="0" err="1" smtClean="0"/>
              <a:t>Якшур-Бодьинскому</a:t>
            </a:r>
            <a:r>
              <a:rPr lang="ru-RU" sz="1400" b="1" dirty="0" smtClean="0"/>
              <a:t> району</a:t>
            </a:r>
            <a:endParaRPr lang="ru-RU" sz="1400" dirty="0" smtClean="0"/>
          </a:p>
          <a:p>
            <a:r>
              <a:rPr lang="ru-RU" sz="1400" dirty="0" smtClean="0"/>
              <a:t>427100 Удмуртская Республика, </a:t>
            </a:r>
            <a:r>
              <a:rPr lang="ru-RU" sz="1400" dirty="0" err="1" smtClean="0"/>
              <a:t>Якшур-Бодьинский</a:t>
            </a:r>
            <a:r>
              <a:rPr lang="ru-RU" sz="1400" dirty="0" smtClean="0"/>
              <a:t> район, с. Якшур-Бодья, </a:t>
            </a:r>
            <a:endParaRPr lang="ru-RU" sz="1400" dirty="0" smtClean="0"/>
          </a:p>
          <a:p>
            <a:r>
              <a:rPr lang="ru-RU" sz="1400" dirty="0" smtClean="0"/>
              <a:t>ул</a:t>
            </a:r>
            <a:r>
              <a:rPr lang="ru-RU" sz="1400" dirty="0" smtClean="0"/>
              <a:t>. </a:t>
            </a:r>
            <a:r>
              <a:rPr lang="ru-RU" sz="1400" dirty="0" err="1" smtClean="0"/>
              <a:t>Пушиной</a:t>
            </a:r>
            <a:r>
              <a:rPr lang="ru-RU" sz="1400" dirty="0" smtClean="0"/>
              <a:t>, д. </a:t>
            </a:r>
            <a:r>
              <a:rPr lang="ru-RU" sz="1400" smtClean="0"/>
              <a:t>65, Понедельник-пятница</a:t>
            </a:r>
            <a:r>
              <a:rPr lang="ru-RU" sz="1400" dirty="0" smtClean="0"/>
              <a:t>: с 9.00 до 18.00</a:t>
            </a:r>
          </a:p>
          <a:p>
            <a:r>
              <a:rPr lang="ru-RU" sz="1400" dirty="0" smtClean="0"/>
              <a:t> </a:t>
            </a:r>
            <a:endParaRPr lang="ru-RU" sz="1400" dirty="0" smtClean="0"/>
          </a:p>
          <a:p>
            <a:endParaRPr lang="ru-RU" sz="1400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73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4487"/>
            <a:ext cx="87849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Преимущества использования портала госуслуг </a:t>
            </a:r>
            <a:r>
              <a:rPr lang="en-US" sz="32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gosuslugi.ru</a:t>
            </a:r>
            <a:endParaRPr lang="ru-RU" sz="32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052736"/>
            <a:ext cx="87849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dirty="0" smtClean="0"/>
              <a:t>Оплачивайте </a:t>
            </a:r>
            <a:r>
              <a:rPr lang="ru-RU" sz="2600" b="1" i="1" dirty="0" smtClean="0"/>
              <a:t>штрафы ГИБДД со скидкой </a:t>
            </a:r>
            <a:r>
              <a:rPr lang="ru-RU" sz="3400" b="1" i="1" dirty="0" smtClean="0">
                <a:solidFill>
                  <a:srgbClr val="C00000"/>
                </a:solidFill>
              </a:rPr>
              <a:t>50 %</a:t>
            </a:r>
            <a:r>
              <a:rPr lang="ru-RU" sz="2600" b="1" i="1" dirty="0" smtClean="0"/>
              <a:t> </a:t>
            </a:r>
            <a:r>
              <a:rPr lang="ru-RU" sz="2600" dirty="0"/>
              <a:t>в течение 20 дней со дня вынесения постановления о наложении административного </a:t>
            </a:r>
            <a:r>
              <a:rPr lang="ru-RU" sz="2600" dirty="0" smtClean="0"/>
              <a:t>штрафа.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dirty="0" smtClean="0"/>
              <a:t>Оплачивайте </a:t>
            </a:r>
            <a:r>
              <a:rPr lang="ru-RU" sz="2600" b="1" i="1" dirty="0" smtClean="0"/>
              <a:t>пошлины</a:t>
            </a:r>
            <a:r>
              <a:rPr lang="ru-RU" sz="2600" dirty="0" smtClean="0"/>
              <a:t> </a:t>
            </a:r>
            <a:r>
              <a:rPr lang="ru-RU" sz="2600" dirty="0"/>
              <a:t>на </a:t>
            </a:r>
            <a:r>
              <a:rPr lang="ru-RU" sz="2600" dirty="0" smtClean="0"/>
              <a:t>государственные услуги </a:t>
            </a:r>
          </a:p>
          <a:p>
            <a:r>
              <a:rPr lang="ru-RU" sz="2600" b="1" i="1" dirty="0"/>
              <a:t> </a:t>
            </a:r>
            <a:r>
              <a:rPr lang="ru-RU" sz="2600" b="1" i="1" dirty="0" smtClean="0"/>
              <a:t>   со </a:t>
            </a:r>
            <a:r>
              <a:rPr lang="ru-RU" sz="2600" b="1" i="1" dirty="0"/>
              <a:t>скидкой </a:t>
            </a:r>
            <a:r>
              <a:rPr lang="ru-RU" sz="3400" b="1" i="1" dirty="0">
                <a:solidFill>
                  <a:srgbClr val="C00000"/>
                </a:solidFill>
              </a:rPr>
              <a:t>30</a:t>
            </a:r>
            <a:r>
              <a:rPr lang="ru-RU" sz="3400" b="1" i="1" dirty="0" smtClean="0">
                <a:solidFill>
                  <a:srgbClr val="C00000"/>
                </a:solidFill>
              </a:rPr>
              <a:t>%</a:t>
            </a:r>
            <a:r>
              <a:rPr lang="ru-RU" sz="2600" dirty="0"/>
              <a:t>.</a:t>
            </a:r>
            <a:r>
              <a:rPr lang="ru-RU" sz="3400" b="1" i="1" dirty="0" smtClean="0">
                <a:solidFill>
                  <a:srgbClr val="C00000"/>
                </a:solidFill>
              </a:rPr>
              <a:t> </a:t>
            </a:r>
            <a:endParaRPr lang="ru-RU" sz="2600" b="1" i="1" dirty="0" smtClean="0"/>
          </a:p>
          <a:p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3963"/>
            <a:ext cx="630786" cy="678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0297" y="3675220"/>
            <a:ext cx="37123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Водительское удостоверение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62674"/>
            <a:ext cx="630787" cy="6784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0299" y="4217200"/>
            <a:ext cx="3550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Регистрация </a:t>
            </a:r>
            <a:r>
              <a:rPr lang="ru-RU" sz="2200" dirty="0">
                <a:solidFill>
                  <a:srgbClr val="002060"/>
                </a:solidFill>
              </a:rPr>
              <a:t>транспортного </a:t>
            </a:r>
            <a:endParaRPr lang="ru-RU" sz="2200" dirty="0" smtClean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средства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11737"/>
            <a:ext cx="630787" cy="678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7822" y="3501008"/>
            <a:ext cx="3786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Государственная регистрация </a:t>
            </a:r>
            <a:endParaRPr lang="ru-RU" sz="2200" dirty="0" smtClean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брака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7822" y="4247062"/>
            <a:ext cx="3362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Регистрация расторжения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брака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303825"/>
            <a:ext cx="609798" cy="6559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33256"/>
            <a:ext cx="630785" cy="6784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13175"/>
            <a:ext cx="630785" cy="6784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0299" y="5683895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Получение заграничного паспорта гражданином РФ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0299" y="5136976"/>
            <a:ext cx="45708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Получение паспорта гражданина </a:t>
            </a:r>
            <a:r>
              <a:rPr lang="ru-RU" sz="2200" dirty="0" smtClean="0">
                <a:solidFill>
                  <a:srgbClr val="002060"/>
                </a:solidFill>
              </a:rPr>
              <a:t>РФ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5418811" y="4959742"/>
            <a:ext cx="3617685" cy="1133555"/>
          </a:xfrm>
          <a:prstGeom prst="wedgeRoundRectCallout">
            <a:avLst>
              <a:gd name="adj1" fmla="val 50365"/>
              <a:gd name="adj2" fmla="val -83334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smtClean="0"/>
              <a:t>На конец апреля 2017 реализована возможность электронной оплаты пошлин для 6 услуг.</a:t>
            </a:r>
            <a:endParaRPr lang="ru-RU" sz="1900" dirty="0"/>
          </a:p>
        </p:txBody>
      </p:sp>
    </p:spTree>
    <p:extLst>
      <p:ext uri="{BB962C8B-B14F-4D97-AF65-F5344CB8AC3E}">
        <p14:creationId xmlns="" xmlns:p14="http://schemas.microsoft.com/office/powerpoint/2010/main" val="17074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108012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8432" y="188640"/>
            <a:ext cx="80648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Госуслуги – единая точка контакта человека с государством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62375" y="3069426"/>
            <a:ext cx="8590056" cy="2951862"/>
          </a:xfrm>
          <a:prstGeom prst="wedgeRoundRectCallout">
            <a:avLst>
              <a:gd name="adj1" fmla="val -4647"/>
              <a:gd name="adj2" fmla="val 57293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i="1" dirty="0"/>
              <a:t>Для удобства граждан вся информация о </a:t>
            </a:r>
            <a:r>
              <a:rPr lang="ru-RU" sz="3000" i="1" dirty="0" err="1"/>
              <a:t>госуслугах</a:t>
            </a:r>
            <a:r>
              <a:rPr lang="ru-RU" sz="3000" i="1" dirty="0"/>
              <a:t> собрана в одном месте – </a:t>
            </a:r>
          </a:p>
          <a:p>
            <a:pPr algn="ctr"/>
            <a:r>
              <a:rPr lang="ru-RU" sz="3000" i="1" dirty="0"/>
              <a:t>на </a:t>
            </a:r>
            <a:r>
              <a:rPr lang="ru-RU" sz="3000" i="1" u="sng" dirty="0"/>
              <a:t>Едином портале государственных и муниципальных услуг </a:t>
            </a:r>
            <a:r>
              <a:rPr lang="en-US" sz="3000" i="1" u="sng" dirty="0"/>
              <a:t>gosuslugi.ru</a:t>
            </a:r>
            <a:r>
              <a:rPr lang="ru-RU" sz="3000" i="1" dirty="0"/>
              <a:t>. </a:t>
            </a:r>
          </a:p>
          <a:p>
            <a:pPr algn="ctr"/>
            <a:r>
              <a:rPr lang="ru-RU" sz="3000" i="1" dirty="0"/>
              <a:t>Здесь можно найти информацию по каждой </a:t>
            </a:r>
            <a:r>
              <a:rPr lang="ru-RU" sz="3000" i="1" dirty="0" err="1"/>
              <a:t>госуслуге</a:t>
            </a:r>
            <a:r>
              <a:rPr lang="ru-RU" sz="3000" i="1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2" y="1292360"/>
            <a:ext cx="1560576" cy="1560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8152" y="1265858"/>
            <a:ext cx="7775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Электронные госуслуги: </a:t>
            </a:r>
            <a:r>
              <a:rPr lang="ru-RU" sz="2800" dirty="0"/>
              <a:t>подача заявления и необходимых документов для получения услуги осуществляется в электронном виде через Интернет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9151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707" y="116632"/>
            <a:ext cx="88245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удобно пользоваться порталом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госуслуг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19" y="832058"/>
            <a:ext cx="871296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Доступность: </a:t>
            </a:r>
            <a:r>
              <a:rPr lang="ru-RU" sz="2400" dirty="0"/>
              <a:t>услуги </a:t>
            </a:r>
            <a:r>
              <a:rPr lang="ru-RU" sz="2400" dirty="0" smtClean="0"/>
              <a:t>можно </a:t>
            </a:r>
            <a:r>
              <a:rPr lang="ru-RU" sz="2400" dirty="0"/>
              <a:t>получить из любой точки и в любое удобное время, без обедов и </a:t>
            </a:r>
            <a:r>
              <a:rPr lang="ru-RU" sz="2400" dirty="0" smtClean="0"/>
              <a:t>выходных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2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Снижение количества посещении органов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власти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2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Получение полной информации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по интересующей вас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теме: </a:t>
            </a:r>
            <a:r>
              <a:rPr lang="ru-RU" sz="2400" dirty="0"/>
              <a:t>все услуги в одном месте</a:t>
            </a:r>
          </a:p>
          <a:p>
            <a:endParaRPr lang="ru-RU" sz="12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Отсутствие очередей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2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Прозрачность процедуры:</a:t>
            </a:r>
            <a:r>
              <a:rPr lang="ru-RU" sz="2400" dirty="0"/>
              <a:t> предоставление информации о ходе предоставления услуги в личном </a:t>
            </a:r>
            <a:r>
              <a:rPr lang="ru-RU" sz="2400" dirty="0" smtClean="0"/>
              <a:t>кабинете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2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Встроенная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система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оплаты: </a:t>
            </a:r>
            <a:r>
              <a:rPr lang="ru-RU" sz="2400" dirty="0"/>
              <a:t>оплата пошлины на востребованные государственные услуги </a:t>
            </a:r>
            <a:r>
              <a:rPr lang="ru-RU" sz="2400" b="1" u="sng" dirty="0"/>
              <a:t>со скидкой 30</a:t>
            </a:r>
            <a:r>
              <a:rPr lang="ru-RU" sz="2400" b="1" u="sng" dirty="0" smtClean="0"/>
              <a:t>%.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b="1" dirty="0"/>
          </a:p>
          <a:p>
            <a:endParaRPr lang="ru-RU" sz="1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000" b="1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12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7169" y="116632"/>
            <a:ext cx="92183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Единый портал государственных услуг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gosuslugi.ru</a:t>
            </a:r>
            <a:endParaRPr lang="ru-RU" sz="32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6211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787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99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Региональный портал государственных 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муниципальных услуг УР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uslugi.udmurt.ru</a:t>
            </a:r>
            <a:endParaRPr lang="ru-RU" sz="32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1065893"/>
            <a:ext cx="9144794" cy="5683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811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" y="1421486"/>
            <a:ext cx="9073525" cy="5103858"/>
          </a:xfrm>
          <a:prstGeom prst="rect">
            <a:avLst/>
          </a:prstGeom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288408"/>
            <a:ext cx="2412699" cy="3809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2520" y="116632"/>
            <a:ext cx="68589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Мобильное приложение «Госуслуги»</a:t>
            </a:r>
            <a:endParaRPr lang="ru-RU" sz="32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574" y="572487"/>
            <a:ext cx="8995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мобильном приложении можно </a:t>
            </a:r>
            <a:r>
              <a:rPr lang="ru-RU" sz="2400" dirty="0"/>
              <a:t>следить за задолженностями, оплачивать штрафы ГИБДД, обращаться в службу поддержки и контролировать статус заявлений по услугам.</a:t>
            </a:r>
          </a:p>
        </p:txBody>
      </p:sp>
    </p:spTree>
    <p:extLst>
      <p:ext uri="{BB962C8B-B14F-4D97-AF65-F5344CB8AC3E}">
        <p14:creationId xmlns="" xmlns:p14="http://schemas.microsoft.com/office/powerpoint/2010/main" val="337219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9" y="2262890"/>
            <a:ext cx="758464" cy="8158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8177" y="2024472"/>
            <a:ext cx="76605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Штрафы ГИБДД</a:t>
            </a:r>
          </a:p>
          <a:p>
            <a:r>
              <a:rPr lang="ru-RU" dirty="0"/>
              <a:t>Информирование о наличии административных правонарушений в области дорожного </a:t>
            </a:r>
            <a:r>
              <a:rPr lang="ru-RU" dirty="0" smtClean="0"/>
              <a:t>движения</a:t>
            </a:r>
          </a:p>
          <a:p>
            <a:r>
              <a:rPr lang="ru-RU" b="1" dirty="0" smtClean="0"/>
              <a:t>Скидка </a:t>
            </a:r>
            <a:r>
              <a:rPr lang="ru-RU" b="1" dirty="0"/>
              <a:t>50% на оплату </a:t>
            </a:r>
            <a:r>
              <a:rPr lang="ru-RU" b="1" dirty="0" smtClean="0"/>
              <a:t>штрафов </a:t>
            </a:r>
            <a:r>
              <a:rPr lang="ru-RU" b="1" dirty="0"/>
              <a:t>в течение 20 </a:t>
            </a:r>
            <a:r>
              <a:rPr lang="ru-RU" b="1" dirty="0" smtClean="0"/>
              <a:t>дней.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288408"/>
            <a:ext cx="2412699" cy="3809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28902"/>
            <a:ext cx="747297" cy="8038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38177" y="1122977"/>
            <a:ext cx="7703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Получение водительского удостоверения</a:t>
            </a:r>
          </a:p>
          <a:p>
            <a:r>
              <a:rPr lang="ru-RU" dirty="0"/>
              <a:t>Проведение экзаменов на право управления транспортными средствами и выдача водительских </a:t>
            </a:r>
            <a:r>
              <a:rPr lang="ru-RU" dirty="0" smtClean="0"/>
              <a:t>удостоверений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9" y="3317133"/>
            <a:ext cx="777093" cy="8358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38177" y="3379850"/>
            <a:ext cx="76605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Регистрация транспортного средства</a:t>
            </a:r>
          </a:p>
          <a:p>
            <a:r>
              <a:rPr lang="ru-RU" dirty="0"/>
              <a:t>Регистрация автомототранспортных средств и прицепов к ним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82" y="4388427"/>
            <a:ext cx="789772" cy="8495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38177" y="4166847"/>
            <a:ext cx="80812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Паспорт гражданина РФ</a:t>
            </a:r>
          </a:p>
          <a:p>
            <a:r>
              <a:rPr lang="ru-RU" dirty="0"/>
              <a:t>Выдача, замена паспорта гражданина Российской Федерации, удостоверяющего личность гражданина Российской Федерации на территории Российской Федерации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2" y="5549382"/>
            <a:ext cx="773449" cy="8319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38177" y="5550331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Получение заграничного паспорта гражданином Российской Федерации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16632"/>
            <a:ext cx="91439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Единый портал государственных услуг </a:t>
            </a:r>
            <a:r>
              <a:rPr lang="en-US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gosuslugi.ru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Популярные электронные госуслуги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2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39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Единый портал государственных услуг </a:t>
            </a:r>
            <a:r>
              <a:rPr lang="en-US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gosuslugi.ru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Популярные электронные госуслуги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47847"/>
            <a:ext cx="837329" cy="900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7" y="1467342"/>
            <a:ext cx="777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Запись в детский сад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252487"/>
            <a:ext cx="841662" cy="905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7" y="2474312"/>
            <a:ext cx="7642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Информирование о состоянии очереди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309274"/>
            <a:ext cx="780279" cy="8392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307567"/>
            <a:ext cx="780279" cy="8392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5617" y="3212976"/>
            <a:ext cx="7642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Налоговая задолженность</a:t>
            </a:r>
          </a:p>
          <a:p>
            <a:r>
              <a:rPr lang="ru-RU" dirty="0" smtClean="0"/>
              <a:t>Получение справки о состоянии расчетов по налогам, сборам, пеням, штрафам, процентам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5" y="4221088"/>
            <a:ext cx="8028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Судебная задолженность</a:t>
            </a:r>
          </a:p>
          <a:p>
            <a:r>
              <a:rPr lang="ru-RU" dirty="0"/>
              <a:t>Предоставление информации по находящимся на исполнении исполнительным производствам в отношении физического и юридического лица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22690"/>
            <a:ext cx="780278" cy="8392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15617" y="5229200"/>
            <a:ext cx="7715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Услуги ЗАГС</a:t>
            </a:r>
          </a:p>
          <a:p>
            <a:r>
              <a:rPr lang="ru-RU" dirty="0" smtClean="0"/>
              <a:t>Государственная регистрация рождения, брака или получение другой услуги органов ЗАГС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288408"/>
            <a:ext cx="2412699" cy="380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0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5239" y="1797741"/>
            <a:ext cx="48965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i="1" dirty="0">
                <a:solidFill>
                  <a:srgbClr val="0070C0"/>
                </a:solidFill>
              </a:rPr>
              <a:t>Запись на приём к врачу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5239" y="3830889"/>
            <a:ext cx="45725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i="1" dirty="0">
                <a:solidFill>
                  <a:srgbClr val="0070C0"/>
                </a:solidFill>
              </a:rPr>
              <a:t>Электронный дневник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30800" y="116632"/>
            <a:ext cx="866167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Региональный портал государственных и муниципальных услуг </a:t>
            </a:r>
            <a:r>
              <a:rPr lang="en-US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uslugi.udmurt.ru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Популярные электронные госуслуги </a:t>
            </a:r>
          </a:p>
          <a:p>
            <a:pPr algn="ctr"/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01457"/>
            <a:ext cx="899847" cy="9679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75239" y="5877631"/>
            <a:ext cx="48881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i="1" dirty="0" smtClean="0">
                <a:solidFill>
                  <a:srgbClr val="0070C0"/>
                </a:solidFill>
              </a:rPr>
              <a:t>Запись на прием в МФЦ</a:t>
            </a:r>
          </a:p>
        </p:txBody>
      </p:sp>
      <p:pic>
        <p:nvPicPr>
          <p:cNvPr id="24" name="Picture 12" descr="C:\Users\Solovjev\Downloads\icon40.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0" y="3645024"/>
            <a:ext cx="944894" cy="1016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3" y="3883107"/>
            <a:ext cx="567627" cy="54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Z:\_Медиа\Иконки ГС\ЗПВ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86397" cy="953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1" y="2640493"/>
            <a:ext cx="866955" cy="932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28725"/>
            <a:ext cx="866955" cy="93252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75239" y="2798977"/>
            <a:ext cx="48965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i="1" dirty="0" smtClean="0">
                <a:solidFill>
                  <a:srgbClr val="0070C0"/>
                </a:solidFill>
              </a:rPr>
              <a:t>Запись в детский сад</a:t>
            </a:r>
            <a:endParaRPr lang="ru-RU" sz="3400" b="1" i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75239" y="4887209"/>
            <a:ext cx="23896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i="1" dirty="0" smtClean="0">
                <a:solidFill>
                  <a:srgbClr val="0070C0"/>
                </a:solidFill>
              </a:rPr>
              <a:t>Услуги ЗАГС</a:t>
            </a:r>
            <a:endParaRPr lang="ru-RU" sz="3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09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10417</TotalTime>
  <Words>1334</Words>
  <Application>Microsoft Office PowerPoint</Application>
  <PresentationFormat>Экран (4:3)</PresentationFormat>
  <Paragraphs>246</Paragraphs>
  <Slides>17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госуслуги</dc:title>
  <dc:creator>Tatyana Rassomahina</dc:creator>
  <cp:lastModifiedBy>user</cp:lastModifiedBy>
  <cp:revision>106</cp:revision>
  <dcterms:created xsi:type="dcterms:W3CDTF">2016-10-06T09:41:51Z</dcterms:created>
  <dcterms:modified xsi:type="dcterms:W3CDTF">2017-05-23T13:46:00Z</dcterms:modified>
</cp:coreProperties>
</file>