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rawings/drawing2.xml" ContentType="application/vnd.openxmlformats-officedocument.drawingml.chartshapes+xml"/>
  <Override PartName="/ppt/activeX/activeX2.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activeX/activeX1.xml" ContentType="application/vnd.ms-office.activeX+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5" r:id="rId2"/>
    <p:sldMasterId id="2147483808" r:id="rId3"/>
    <p:sldMasterId id="2147483820" r:id="rId4"/>
  </p:sldMasterIdLst>
  <p:notesMasterIdLst>
    <p:notesMasterId r:id="rId77"/>
  </p:notesMasterIdLst>
  <p:sldIdLst>
    <p:sldId id="346" r:id="rId5"/>
    <p:sldId id="348" r:id="rId6"/>
    <p:sldId id="349" r:id="rId7"/>
    <p:sldId id="352" r:id="rId8"/>
    <p:sldId id="353" r:id="rId9"/>
    <p:sldId id="356" r:id="rId10"/>
    <p:sldId id="354" r:id="rId11"/>
    <p:sldId id="355" r:id="rId12"/>
    <p:sldId id="292" r:id="rId13"/>
    <p:sldId id="293" r:id="rId14"/>
    <p:sldId id="296" r:id="rId15"/>
    <p:sldId id="351" r:id="rId16"/>
    <p:sldId id="324" r:id="rId17"/>
    <p:sldId id="325" r:id="rId18"/>
    <p:sldId id="323" r:id="rId19"/>
    <p:sldId id="261" r:id="rId20"/>
    <p:sldId id="262" r:id="rId21"/>
    <p:sldId id="322" r:id="rId22"/>
    <p:sldId id="264" r:id="rId23"/>
    <p:sldId id="265" r:id="rId24"/>
    <p:sldId id="266" r:id="rId25"/>
    <p:sldId id="267" r:id="rId26"/>
    <p:sldId id="260" r:id="rId27"/>
    <p:sldId id="300" r:id="rId28"/>
    <p:sldId id="268" r:id="rId29"/>
    <p:sldId id="301" r:id="rId30"/>
    <p:sldId id="269" r:id="rId31"/>
    <p:sldId id="298" r:id="rId32"/>
    <p:sldId id="297" r:id="rId33"/>
    <p:sldId id="299" r:id="rId34"/>
    <p:sldId id="272" r:id="rId35"/>
    <p:sldId id="302" r:id="rId36"/>
    <p:sldId id="273" r:id="rId37"/>
    <p:sldId id="274" r:id="rId38"/>
    <p:sldId id="275" r:id="rId39"/>
    <p:sldId id="276" r:id="rId40"/>
    <p:sldId id="277" r:id="rId41"/>
    <p:sldId id="278" r:id="rId42"/>
    <p:sldId id="279" r:id="rId43"/>
    <p:sldId id="303" r:id="rId44"/>
    <p:sldId id="304" r:id="rId45"/>
    <p:sldId id="306" r:id="rId46"/>
    <p:sldId id="285" r:id="rId47"/>
    <p:sldId id="358" r:id="rId48"/>
    <p:sldId id="308" r:id="rId49"/>
    <p:sldId id="336" r:id="rId50"/>
    <p:sldId id="310" r:id="rId51"/>
    <p:sldId id="337" r:id="rId52"/>
    <p:sldId id="311" r:id="rId53"/>
    <p:sldId id="339" r:id="rId54"/>
    <p:sldId id="312" r:id="rId55"/>
    <p:sldId id="340" r:id="rId56"/>
    <p:sldId id="313" r:id="rId57"/>
    <p:sldId id="341" r:id="rId58"/>
    <p:sldId id="314" r:id="rId59"/>
    <p:sldId id="342" r:id="rId60"/>
    <p:sldId id="315" r:id="rId61"/>
    <p:sldId id="343" r:id="rId62"/>
    <p:sldId id="316" r:id="rId63"/>
    <p:sldId id="344" r:id="rId64"/>
    <p:sldId id="317" r:id="rId65"/>
    <p:sldId id="345" r:id="rId66"/>
    <p:sldId id="359" r:id="rId67"/>
    <p:sldId id="360" r:id="rId68"/>
    <p:sldId id="365" r:id="rId69"/>
    <p:sldId id="361" r:id="rId70"/>
    <p:sldId id="366" r:id="rId71"/>
    <p:sldId id="367" r:id="rId72"/>
    <p:sldId id="318" r:id="rId73"/>
    <p:sldId id="319" r:id="rId74"/>
    <p:sldId id="326" r:id="rId75"/>
    <p:sldId id="331" r:id="rId76"/>
  </p:sldIdLst>
  <p:sldSz cx="9144000" cy="6858000" type="screen4x3"/>
  <p:notesSz cx="6797675" cy="9929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65" autoAdjust="0"/>
    <p:restoredTop sz="90295" autoAdjust="0"/>
  </p:normalViewPr>
  <p:slideViewPr>
    <p:cSldViewPr>
      <p:cViewPr varScale="1">
        <p:scale>
          <a:sx n="98" d="100"/>
          <a:sy n="98" d="100"/>
        </p:scale>
        <p:origin x="-324" y="-54"/>
      </p:cViewPr>
      <p:guideLst>
        <p:guide orient="horz" pos="2160"/>
        <p:guide pos="2880"/>
      </p:guideLst>
    </p:cSldViewPr>
  </p:slideViewPr>
  <p:outlineViewPr>
    <p:cViewPr>
      <p:scale>
        <a:sx n="33" d="100"/>
        <a:sy n="33" d="100"/>
      </p:scale>
      <p:origin x="72" y="4436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activeX/activeX1.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Label1"/>
  <ax:ocxPr ax:name="Size" ax:value="18336;12224"/>
  <ax:ocxPr ax:name="FontName" ax:value="Arial"/>
  <ax:ocxPr ax:name="FontHeight" ax:value="285"/>
  <ax:ocxPr ax:name="FontCharSet" ax:value="204"/>
  <ax:ocxPr ax:name="FontPitchAndFamily" ax:value="2"/>
</ax:ocx>
</file>

<file path=ppt/activeX/activeX2.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Label1"/>
  <ax:ocxPr ax:name="Size" ax:value="16933;11298"/>
  <ax:ocxPr ax:name="FontName" ax:value="Arial"/>
  <ax:ocxPr ax:name="FontHeight" ax:value="285"/>
  <ax:ocxPr ax:name="FontCharSet" ax:value="204"/>
  <ax:ocxPr ax:name="FontPitchAndFamily" ax:value="2"/>
</ax:ocx>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6.1154290229434527E-2"/>
          <c:y val="0.2217246528621859"/>
          <c:w val="0.6204533867991826"/>
          <c:h val="0.77001624135739299"/>
        </c:manualLayout>
      </c:layout>
      <c:pie3DChart>
        <c:varyColors val="1"/>
      </c:pie3DChart>
      <c:spPr>
        <a:noFill/>
        <a:ln w="25400">
          <a:noFill/>
        </a:ln>
      </c:spPr>
    </c:plotArea>
    <c:legend>
      <c:legendPos val="r"/>
      <c:layout>
        <c:manualLayout>
          <c:xMode val="edge"/>
          <c:yMode val="edge"/>
          <c:x val="0.65510415440523362"/>
          <c:y val="0.20995905528559144"/>
          <c:w val="0.33299997845630358"/>
          <c:h val="0.79004094471440955"/>
        </c:manualLayout>
      </c:layout>
    </c:legend>
    <c:plotVisOnly val="1"/>
    <c:dispBlanksAs val="zero"/>
  </c:chart>
  <c:txPr>
    <a:bodyPr/>
    <a:lstStyle/>
    <a:p>
      <a:pPr>
        <a:defRPr sz="1800"/>
      </a:pPr>
      <a:endParaRPr lang="ru-RU"/>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2400" dirty="0" smtClean="0">
                <a:solidFill>
                  <a:schemeClr val="accent3">
                    <a:lumMod val="50000"/>
                  </a:schemeClr>
                </a:solidFill>
                <a:latin typeface="Bookman Old Style" panose="02050604050505020204" pitchFamily="18" charset="0"/>
              </a:rPr>
              <a:t>Структура налоговых и неналоговых доходов (прогноз на 2024 год) </a:t>
            </a:r>
            <a:endParaRPr lang="ru-RU" sz="2400" dirty="0">
              <a:solidFill>
                <a:schemeClr val="accent3">
                  <a:lumMod val="50000"/>
                </a:schemeClr>
              </a:solidFill>
              <a:latin typeface="Bookman Old Style" panose="02050604050505020204" pitchFamily="18" charset="0"/>
            </a:endParaRPr>
          </a:p>
        </c:rich>
      </c:tx>
      <c:layout>
        <c:manualLayout>
          <c:xMode val="edge"/>
          <c:yMode val="edge"/>
          <c:x val="0.23771105245336607"/>
          <c:y val="2.0513572099642688E-3"/>
        </c:manualLayout>
      </c:layout>
    </c:title>
    <c:view3D>
      <c:rotX val="30"/>
      <c:perspective val="30"/>
    </c:view3D>
    <c:plotArea>
      <c:layout>
        <c:manualLayout>
          <c:layoutTarget val="inner"/>
          <c:xMode val="edge"/>
          <c:yMode val="edge"/>
          <c:x val="4.4356246729360393E-2"/>
          <c:y val="0.21569448911218597"/>
          <c:w val="0.6204533867991826"/>
          <c:h val="0.77001624135739299"/>
        </c:manualLayout>
      </c:layout>
      <c:pie3DChart>
        <c:varyColors val="1"/>
        <c:ser>
          <c:idx val="0"/>
          <c:order val="0"/>
          <c:tx>
            <c:strRef>
              <c:f>Лист1!$B$1</c:f>
              <c:strCache>
                <c:ptCount val="1"/>
                <c:pt idx="0">
                  <c:v>Налоговые и неналоговые доходы на 2016 год (прогноз)</c:v>
                </c:pt>
              </c:strCache>
            </c:strRef>
          </c:tx>
          <c:explosion val="25"/>
          <c:dLbls>
            <c:dLbl>
              <c:idx val="0"/>
              <c:layout>
                <c:manualLayout>
                  <c:x val="-0.13803046278670023"/>
                  <c:y val="-0.17619357319327869"/>
                </c:manualLayout>
              </c:layout>
              <c:tx>
                <c:rich>
                  <a:bodyPr/>
                  <a:lstStyle/>
                  <a:p>
                    <a:r>
                      <a:rPr lang="ru-RU" sz="1200" dirty="0" smtClean="0"/>
                      <a:t>77,3</a:t>
                    </a:r>
                    <a:r>
                      <a:rPr lang="en-US" sz="1200" dirty="0" smtClean="0"/>
                      <a:t>%</a:t>
                    </a:r>
                    <a:endParaRPr lang="en-US" sz="1200" dirty="0"/>
                  </a:p>
                </c:rich>
              </c:tx>
              <c:showVal val="1"/>
            </c:dLbl>
            <c:dLbl>
              <c:idx val="1"/>
              <c:layout>
                <c:manualLayout>
                  <c:x val="3.1409924659853677E-2"/>
                  <c:y val="3.2646033968867401E-2"/>
                </c:manualLayout>
              </c:layout>
              <c:tx>
                <c:rich>
                  <a:bodyPr/>
                  <a:lstStyle/>
                  <a:p>
                    <a:pPr>
                      <a:defRPr sz="1200"/>
                    </a:pPr>
                    <a:r>
                      <a:rPr lang="ru-RU" sz="1200" dirty="0" smtClean="0"/>
                      <a:t>11,5%</a:t>
                    </a:r>
                    <a:endParaRPr lang="en-US" sz="1200" dirty="0"/>
                  </a:p>
                </c:rich>
              </c:tx>
              <c:spPr/>
              <c:showVal val="1"/>
            </c:dLbl>
            <c:dLbl>
              <c:idx val="2"/>
              <c:layout>
                <c:manualLayout>
                  <c:x val="3.7898537062119367E-3"/>
                  <c:y val="1.9759250020891839E-2"/>
                </c:manualLayout>
              </c:layout>
              <c:tx>
                <c:rich>
                  <a:bodyPr/>
                  <a:lstStyle/>
                  <a:p>
                    <a:pPr>
                      <a:defRPr sz="1200"/>
                    </a:pPr>
                    <a:r>
                      <a:rPr lang="ru-RU" sz="1200" dirty="0" smtClean="0"/>
                      <a:t>2,5</a:t>
                    </a:r>
                    <a:r>
                      <a:rPr lang="en-US" sz="1200" dirty="0" smtClean="0"/>
                      <a:t>%</a:t>
                    </a:r>
                    <a:endParaRPr lang="en-US" sz="1200" dirty="0"/>
                  </a:p>
                </c:rich>
              </c:tx>
              <c:spPr/>
              <c:showVal val="1"/>
            </c:dLbl>
            <c:dLbl>
              <c:idx val="3"/>
              <c:layout>
                <c:manualLayout>
                  <c:x val="0.11486029558886909"/>
                  <c:y val="-2.5924717200442687E-2"/>
                </c:manualLayout>
              </c:layout>
              <c:tx>
                <c:rich>
                  <a:bodyPr/>
                  <a:lstStyle/>
                  <a:p>
                    <a:pPr>
                      <a:defRPr sz="1200"/>
                    </a:pPr>
                    <a:r>
                      <a:rPr lang="ru-RU" sz="1200" dirty="0" smtClean="0">
                        <a:solidFill>
                          <a:schemeClr val="tx1"/>
                        </a:solidFill>
                      </a:rPr>
                      <a:t>2,6%</a:t>
                    </a:r>
                    <a:endParaRPr lang="en-US" sz="1200" dirty="0"/>
                  </a:p>
                </c:rich>
              </c:tx>
              <c:spPr/>
              <c:showVal val="1"/>
            </c:dLbl>
            <c:dLbl>
              <c:idx val="4"/>
              <c:layout>
                <c:manualLayout>
                  <c:x val="9.1992752647294222E-3"/>
                  <c:y val="-1.0372640804677744E-2"/>
                </c:manualLayout>
              </c:layout>
              <c:tx>
                <c:rich>
                  <a:bodyPr/>
                  <a:lstStyle/>
                  <a:p>
                    <a:pPr>
                      <a:defRPr sz="1200"/>
                    </a:pPr>
                    <a:r>
                      <a:rPr lang="ru-RU" sz="1200" dirty="0" smtClean="0"/>
                      <a:t>2,8</a:t>
                    </a:r>
                    <a:r>
                      <a:rPr lang="en-US" sz="1200" dirty="0" smtClean="0"/>
                      <a:t>%</a:t>
                    </a:r>
                    <a:endParaRPr lang="en-US" sz="1200" dirty="0"/>
                  </a:p>
                </c:rich>
              </c:tx>
              <c:spPr/>
              <c:showVal val="1"/>
            </c:dLbl>
            <c:delete val="1"/>
          </c:dLbls>
          <c:cat>
            <c:strRef>
              <c:f>Лист1!$A$2:$A$9</c:f>
              <c:strCache>
                <c:ptCount val="8"/>
                <c:pt idx="0">
                  <c:v>Налог на доходы физ.лиц</c:v>
                </c:pt>
                <c:pt idx="1">
                  <c:v>Акцизы</c:v>
                </c:pt>
                <c:pt idx="2">
                  <c:v>Налоги на совокупный доход</c:v>
                </c:pt>
                <c:pt idx="3">
                  <c:v>Налог на имущество</c:v>
                </c:pt>
                <c:pt idx="4">
                  <c:v>Земельный налог </c:v>
                </c:pt>
                <c:pt idx="5">
                  <c:v>Государственная пошлина</c:v>
                </c:pt>
                <c:pt idx="6">
                  <c:v>Доходы от использования имущества</c:v>
                </c:pt>
                <c:pt idx="7">
                  <c:v>Прочие доходы</c:v>
                </c:pt>
              </c:strCache>
            </c:strRef>
          </c:cat>
          <c:val>
            <c:numRef>
              <c:f>Лист1!$B$2:$B$9</c:f>
              <c:numCache>
                <c:formatCode>0.0%</c:formatCode>
                <c:ptCount val="8"/>
                <c:pt idx="0">
                  <c:v>0.77300000000000102</c:v>
                </c:pt>
                <c:pt idx="1">
                  <c:v>0.115</c:v>
                </c:pt>
                <c:pt idx="2">
                  <c:v>2.5000000000000001E-2</c:v>
                </c:pt>
                <c:pt idx="3">
                  <c:v>5.000000000000007E-3</c:v>
                </c:pt>
                <c:pt idx="4">
                  <c:v>2.8000000000000001E-2</c:v>
                </c:pt>
                <c:pt idx="5">
                  <c:v>4.000000000000007E-3</c:v>
                </c:pt>
                <c:pt idx="6">
                  <c:v>2.5999999999999999E-2</c:v>
                </c:pt>
                <c:pt idx="7">
                  <c:v>2.4E-2</c:v>
                </c:pt>
              </c:numCache>
            </c:numRef>
          </c:val>
        </c:ser>
      </c:pie3DChart>
    </c:plotArea>
    <c:legend>
      <c:legendPos val="r"/>
      <c:layout>
        <c:manualLayout>
          <c:xMode val="edge"/>
          <c:yMode val="edge"/>
          <c:x val="0.65936456281167277"/>
          <c:y val="0.12076361745770894"/>
          <c:w val="0.34063543718832723"/>
          <c:h val="0.87923638254229119"/>
        </c:manualLayout>
      </c:layout>
    </c:legend>
    <c:plotVisOnly val="1"/>
    <c:dispBlanksAs val="zero"/>
  </c:chart>
  <c:txPr>
    <a:bodyPr/>
    <a:lstStyle/>
    <a:p>
      <a:pPr>
        <a:defRPr sz="1800"/>
      </a:pPr>
      <a:endParaRPr lang="ru-RU"/>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plotArea>
      <c:layout/>
      <c:lineChart>
        <c:grouping val="standard"/>
        <c:ser>
          <c:idx val="0"/>
          <c:order val="0"/>
          <c:tx>
            <c:strRef>
              <c:f>Лист1!$B$1</c:f>
              <c:strCache>
                <c:ptCount val="1"/>
                <c:pt idx="0">
                  <c:v>2014 г</c:v>
                </c:pt>
              </c:strCache>
            </c:strRef>
          </c:tx>
          <c:cat>
            <c:strRef>
              <c:f>Лист1!$A$2:$A$5</c:f>
              <c:strCache>
                <c:ptCount val="1"/>
                <c:pt idx="0">
                  <c:v>Категория 1</c:v>
                </c:pt>
              </c:strCache>
            </c:strRef>
          </c:cat>
          <c:val>
            <c:numRef>
              <c:f>Лист1!$B$2:$B$5</c:f>
              <c:numCache>
                <c:formatCode>General</c:formatCode>
                <c:ptCount val="4"/>
                <c:pt idx="0">
                  <c:v>240685</c:v>
                </c:pt>
              </c:numCache>
            </c:numRef>
          </c:val>
        </c:ser>
        <c:ser>
          <c:idx val="1"/>
          <c:order val="1"/>
          <c:tx>
            <c:strRef>
              <c:f>Лист1!$C$1</c:f>
              <c:strCache>
                <c:ptCount val="1"/>
                <c:pt idx="0">
                  <c:v>2015 г.</c:v>
                </c:pt>
              </c:strCache>
            </c:strRef>
          </c:tx>
          <c:cat>
            <c:strRef>
              <c:f>Лист1!$A$2:$A$5</c:f>
              <c:strCache>
                <c:ptCount val="1"/>
                <c:pt idx="0">
                  <c:v>Категория 1</c:v>
                </c:pt>
              </c:strCache>
            </c:strRef>
          </c:cat>
          <c:val>
            <c:numRef>
              <c:f>Лист1!$C$2:$C$5</c:f>
              <c:numCache>
                <c:formatCode>General</c:formatCode>
                <c:ptCount val="4"/>
                <c:pt idx="0">
                  <c:v>256252</c:v>
                </c:pt>
              </c:numCache>
            </c:numRef>
          </c:val>
        </c:ser>
        <c:ser>
          <c:idx val="2"/>
          <c:order val="2"/>
          <c:tx>
            <c:strRef>
              <c:f>Лист1!$D$1</c:f>
              <c:strCache>
                <c:ptCount val="1"/>
                <c:pt idx="0">
                  <c:v>2016 г.</c:v>
                </c:pt>
              </c:strCache>
            </c:strRef>
          </c:tx>
          <c:cat>
            <c:strRef>
              <c:f>Лист1!$A$2:$A$5</c:f>
              <c:strCache>
                <c:ptCount val="1"/>
                <c:pt idx="0">
                  <c:v>Категория 1</c:v>
                </c:pt>
              </c:strCache>
            </c:strRef>
          </c:cat>
          <c:val>
            <c:numRef>
              <c:f>Лист1!$D$2:$D$5</c:f>
              <c:numCache>
                <c:formatCode>General</c:formatCode>
                <c:ptCount val="4"/>
                <c:pt idx="0">
                  <c:v>267048</c:v>
                </c:pt>
              </c:numCache>
            </c:numRef>
          </c:val>
        </c:ser>
        <c:ser>
          <c:idx val="3"/>
          <c:order val="3"/>
          <c:tx>
            <c:strRef>
              <c:f>Лист1!$E$1</c:f>
              <c:strCache>
                <c:ptCount val="1"/>
                <c:pt idx="0">
                  <c:v>2017 г.</c:v>
                </c:pt>
              </c:strCache>
            </c:strRef>
          </c:tx>
          <c:cat>
            <c:strRef>
              <c:f>Лист1!$A$2:$A$5</c:f>
              <c:strCache>
                <c:ptCount val="1"/>
                <c:pt idx="0">
                  <c:v>Категория 1</c:v>
                </c:pt>
              </c:strCache>
            </c:strRef>
          </c:cat>
          <c:val>
            <c:numRef>
              <c:f>Лист1!$E$2:$E$5</c:f>
              <c:numCache>
                <c:formatCode>General</c:formatCode>
                <c:ptCount val="4"/>
                <c:pt idx="0">
                  <c:v>277336</c:v>
                </c:pt>
              </c:numCache>
            </c:numRef>
          </c:val>
        </c:ser>
        <c:ser>
          <c:idx val="4"/>
          <c:order val="4"/>
          <c:tx>
            <c:strRef>
              <c:f>Лист1!$F$1</c:f>
              <c:strCache>
                <c:ptCount val="1"/>
                <c:pt idx="0">
                  <c:v>2018 г.</c:v>
                </c:pt>
              </c:strCache>
            </c:strRef>
          </c:tx>
          <c:cat>
            <c:strRef>
              <c:f>Лист1!$A$2:$A$5</c:f>
              <c:strCache>
                <c:ptCount val="1"/>
                <c:pt idx="0">
                  <c:v>Категория 1</c:v>
                </c:pt>
              </c:strCache>
            </c:strRef>
          </c:cat>
          <c:val>
            <c:numRef>
              <c:f>Лист1!$F$2:$F$5</c:f>
              <c:numCache>
                <c:formatCode>General</c:formatCode>
                <c:ptCount val="4"/>
                <c:pt idx="0">
                  <c:v>271378</c:v>
                </c:pt>
              </c:numCache>
            </c:numRef>
          </c:val>
        </c:ser>
        <c:ser>
          <c:idx val="5"/>
          <c:order val="5"/>
          <c:tx>
            <c:strRef>
              <c:f>Лист1!$G$1</c:f>
              <c:strCache>
                <c:ptCount val="1"/>
                <c:pt idx="0">
                  <c:v>2019 г.</c:v>
                </c:pt>
              </c:strCache>
            </c:strRef>
          </c:tx>
          <c:cat>
            <c:strRef>
              <c:f>Лист1!$A$2:$A$5</c:f>
              <c:strCache>
                <c:ptCount val="1"/>
                <c:pt idx="0">
                  <c:v>Категория 1</c:v>
                </c:pt>
              </c:strCache>
            </c:strRef>
          </c:cat>
          <c:val>
            <c:numRef>
              <c:f>Лист1!$G$2:$G$5</c:f>
              <c:numCache>
                <c:formatCode>General</c:formatCode>
                <c:ptCount val="4"/>
                <c:pt idx="0">
                  <c:v>278543</c:v>
                </c:pt>
              </c:numCache>
            </c:numRef>
          </c:val>
        </c:ser>
        <c:ser>
          <c:idx val="6"/>
          <c:order val="6"/>
          <c:tx>
            <c:strRef>
              <c:f>Лист1!$H$1</c:f>
              <c:strCache>
                <c:ptCount val="1"/>
                <c:pt idx="0">
                  <c:v>2020 г.</c:v>
                </c:pt>
              </c:strCache>
            </c:strRef>
          </c:tx>
          <c:cat>
            <c:strRef>
              <c:f>Лист1!$A$2:$A$5</c:f>
              <c:strCache>
                <c:ptCount val="1"/>
                <c:pt idx="0">
                  <c:v>Категория 1</c:v>
                </c:pt>
              </c:strCache>
            </c:strRef>
          </c:cat>
          <c:val>
            <c:numRef>
              <c:f>Лист1!$H$2:$H$5</c:f>
              <c:numCache>
                <c:formatCode>General</c:formatCode>
                <c:ptCount val="4"/>
                <c:pt idx="0">
                  <c:v>286422</c:v>
                </c:pt>
              </c:numCache>
            </c:numRef>
          </c:val>
        </c:ser>
        <c:marker val="1"/>
        <c:axId val="157552000"/>
        <c:axId val="157557888"/>
      </c:lineChart>
      <c:catAx>
        <c:axId val="157552000"/>
        <c:scaling>
          <c:orientation val="minMax"/>
        </c:scaling>
        <c:axPos val="b"/>
        <c:tickLblPos val="nextTo"/>
        <c:crossAx val="157557888"/>
        <c:crosses val="autoZero"/>
        <c:auto val="1"/>
        <c:lblAlgn val="ctr"/>
        <c:lblOffset val="100"/>
      </c:catAx>
      <c:valAx>
        <c:axId val="157557888"/>
        <c:scaling>
          <c:orientation val="minMax"/>
        </c:scaling>
        <c:axPos val="l"/>
        <c:majorGridlines/>
        <c:numFmt formatCode="General" sourceLinked="1"/>
        <c:tickLblPos val="nextTo"/>
        <c:crossAx val="157552000"/>
        <c:crosses val="autoZero"/>
        <c:crossBetween val="between"/>
      </c:valAx>
    </c:plotArea>
    <c:legend>
      <c:legendPos val="r"/>
      <c:layout/>
    </c:legend>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2.9861765656562251E-2"/>
          <c:y val="0.13559227131171228"/>
          <c:w val="0.72805188326689463"/>
          <c:h val="0.52585197736949763"/>
        </c:manualLayout>
      </c:layout>
      <c:lineChart>
        <c:grouping val="standard"/>
        <c:ser>
          <c:idx val="0"/>
          <c:order val="0"/>
          <c:tx>
            <c:strRef>
              <c:f>Лист1!$B$1</c:f>
              <c:strCache>
                <c:ptCount val="1"/>
                <c:pt idx="0">
                  <c:v>бюджет</c:v>
                </c:pt>
              </c:strCache>
            </c:strRef>
          </c:tx>
          <c:spPr>
            <a:ln w="76200"/>
          </c:spPr>
          <c:dLbls>
            <c:dLbl>
              <c:idx val="0"/>
              <c:layout>
                <c:manualLayout>
                  <c:x val="-5.2067446612418133E-2"/>
                  <c:y val="0.17555904728113891"/>
                </c:manualLayout>
              </c:layout>
              <c:showVal val="1"/>
            </c:dLbl>
            <c:dLbl>
              <c:idx val="1"/>
              <c:layout>
                <c:manualLayout>
                  <c:x val="-4.2955643455244961E-2"/>
                  <c:y val="0.17555904728113891"/>
                </c:manualLayout>
              </c:layout>
              <c:showVal val="1"/>
            </c:dLbl>
            <c:dLbl>
              <c:idx val="2"/>
              <c:layout>
                <c:manualLayout>
                  <c:x val="-2.7335409471519856E-2"/>
                  <c:y val="0.16385511079572943"/>
                </c:manualLayout>
              </c:layout>
              <c:showVal val="1"/>
            </c:dLbl>
            <c:dLbl>
              <c:idx val="3"/>
              <c:layout>
                <c:manualLayout>
                  <c:x val="-3.2542154132761285E-2"/>
                  <c:y val="0.18726298376654932"/>
                </c:manualLayout>
              </c:layout>
              <c:showVal val="1"/>
            </c:dLbl>
            <c:dLbl>
              <c:idx val="4"/>
              <c:layout>
                <c:manualLayout>
                  <c:x val="-3.1240467967450891E-2"/>
                  <c:y val="0.17555904728113891"/>
                </c:manualLayout>
              </c:layout>
              <c:showVal val="1"/>
            </c:dLbl>
            <c:dLbl>
              <c:idx val="5"/>
              <c:layout>
                <c:manualLayout>
                  <c:x val="-5.0185879125120951E-2"/>
                  <c:y val="0.10920178144328171"/>
                </c:manualLayout>
              </c:layout>
              <c:showVal val="1"/>
            </c:dLbl>
            <c:dLbl>
              <c:idx val="6"/>
              <c:layout>
                <c:manualLayout>
                  <c:x val="-4.080337365097652E-2"/>
                  <c:y val="0.11256078903467102"/>
                </c:manualLayout>
              </c:layout>
              <c:tx>
                <c:rich>
                  <a:bodyPr/>
                  <a:lstStyle/>
                  <a:p>
                    <a:r>
                      <a:rPr lang="en-US" dirty="0" smtClean="0"/>
                      <a:t>216,</a:t>
                    </a:r>
                    <a:r>
                      <a:rPr lang="ru-RU" dirty="0" smtClean="0"/>
                      <a:t>3</a:t>
                    </a:r>
                    <a:endParaRPr lang="en-US" dirty="0"/>
                  </a:p>
                </c:rich>
              </c:tx>
              <c:showVal val="1"/>
            </c:dLbl>
            <c:dLbl>
              <c:idx val="7"/>
              <c:layout>
                <c:manualLayout>
                  <c:x val="-3.0615441456559467E-2"/>
                  <c:y val="0.10001597436197271"/>
                </c:manualLayout>
              </c:layout>
              <c:tx>
                <c:rich>
                  <a:bodyPr/>
                  <a:lstStyle/>
                  <a:p>
                    <a:r>
                      <a:rPr lang="ru-RU" dirty="0" smtClean="0"/>
                      <a:t>240,0</a:t>
                    </a:r>
                    <a:endParaRPr lang="en-US" dirty="0"/>
                  </a:p>
                </c:rich>
              </c:tx>
              <c:showVal val="1"/>
            </c:dLbl>
            <c:dLbl>
              <c:idx val="8"/>
              <c:layout>
                <c:manualLayout>
                  <c:x val="-2.5589133324793092E-2"/>
                  <c:y val="8.7145359557636567E-2"/>
                </c:manualLayout>
              </c:layout>
              <c:showVal val="1"/>
            </c:dLbl>
            <c:dLbl>
              <c:idx val="9"/>
              <c:layout>
                <c:manualLayout>
                  <c:x val="-8.0807789446714681E-3"/>
                  <c:y val="0.10108861708685825"/>
                </c:manualLayout>
              </c:layout>
              <c:showVal val="1"/>
            </c:dLbl>
            <c:spPr>
              <a:ln>
                <a:solidFill>
                  <a:schemeClr val="accent1">
                    <a:lumMod val="60000"/>
                    <a:lumOff val="40000"/>
                  </a:schemeClr>
                </a:solidFill>
              </a:ln>
            </c:spPr>
            <c:showVal val="1"/>
          </c:dLbls>
          <c:cat>
            <c:numRef>
              <c:f>Лист1!$A$2:$A$12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Лист1!$B$2:$B$12</c:f>
              <c:numCache>
                <c:formatCode>General</c:formatCode>
                <c:ptCount val="11"/>
                <c:pt idx="0">
                  <c:v>240.7</c:v>
                </c:pt>
                <c:pt idx="1">
                  <c:v>256.3</c:v>
                </c:pt>
                <c:pt idx="2">
                  <c:v>267.10000000000002</c:v>
                </c:pt>
                <c:pt idx="3">
                  <c:v>277.3</c:v>
                </c:pt>
                <c:pt idx="4">
                  <c:v>269.8</c:v>
                </c:pt>
                <c:pt idx="5">
                  <c:v>207.9</c:v>
                </c:pt>
                <c:pt idx="6">
                  <c:v>216.9</c:v>
                </c:pt>
                <c:pt idx="7">
                  <c:v>226.3</c:v>
                </c:pt>
                <c:pt idx="8">
                  <c:v>237.3</c:v>
                </c:pt>
                <c:pt idx="9">
                  <c:v>279.5</c:v>
                </c:pt>
                <c:pt idx="10">
                  <c:v>295.10000000000002</c:v>
                </c:pt>
              </c:numCache>
            </c:numRef>
          </c:val>
        </c:ser>
        <c:marker val="1"/>
        <c:axId val="157684864"/>
        <c:axId val="157686400"/>
      </c:lineChart>
      <c:catAx>
        <c:axId val="157684864"/>
        <c:scaling>
          <c:orientation val="minMax"/>
        </c:scaling>
        <c:axPos val="b"/>
        <c:numFmt formatCode="General" sourceLinked="1"/>
        <c:tickLblPos val="nextTo"/>
        <c:crossAx val="157686400"/>
        <c:crosses val="autoZero"/>
        <c:auto val="1"/>
        <c:lblAlgn val="ctr"/>
        <c:lblOffset val="100"/>
      </c:catAx>
      <c:valAx>
        <c:axId val="157686400"/>
        <c:scaling>
          <c:orientation val="minMax"/>
          <c:max val="300"/>
          <c:min val="0"/>
        </c:scaling>
        <c:delete val="1"/>
        <c:axPos val="l"/>
        <c:majorGridlines/>
        <c:numFmt formatCode="General" sourceLinked="1"/>
        <c:tickLblPos val="none"/>
        <c:crossAx val="157684864"/>
        <c:crosses val="autoZero"/>
        <c:crossBetween val="between"/>
        <c:majorUnit val="50000"/>
        <c:minorUnit val="10"/>
      </c:valAx>
    </c:plotArea>
    <c:legend>
      <c:legendPos val="r"/>
      <c:layout>
        <c:manualLayout>
          <c:xMode val="edge"/>
          <c:yMode val="edge"/>
          <c:x val="0.78737286029033116"/>
          <c:y val="0.42464047258099447"/>
          <c:w val="0.20406310473283448"/>
          <c:h val="0.36468867068164346"/>
        </c:manualLayout>
      </c:layout>
    </c:legend>
    <c:plotVisOnly val="1"/>
    <c:dispBlanksAs val="gap"/>
  </c:chart>
  <c:txPr>
    <a:bodyPr/>
    <a:lstStyle/>
    <a:p>
      <a:pPr>
        <a:defRPr sz="1800"/>
      </a:pPr>
      <a:endParaRPr lang="ru-RU"/>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2.7891307599581451E-2"/>
          <c:y val="0.36011920785568924"/>
          <c:w val="0.66569327190194605"/>
          <c:h val="0.447576536977913"/>
        </c:manualLayout>
      </c:layout>
      <c:lineChart>
        <c:grouping val="standard"/>
        <c:marker val="1"/>
        <c:axId val="157734016"/>
        <c:axId val="157735552"/>
      </c:lineChart>
      <c:catAx>
        <c:axId val="157734016"/>
        <c:scaling>
          <c:orientation val="minMax"/>
        </c:scaling>
        <c:axPos val="b"/>
        <c:tickLblPos val="nextTo"/>
        <c:crossAx val="157735552"/>
        <c:crosses val="autoZero"/>
        <c:auto val="1"/>
        <c:lblAlgn val="ctr"/>
        <c:lblOffset val="100"/>
      </c:catAx>
      <c:valAx>
        <c:axId val="157735552"/>
        <c:scaling>
          <c:orientation val="minMax"/>
          <c:max val="300"/>
        </c:scaling>
        <c:delete val="1"/>
        <c:axPos val="l"/>
        <c:numFmt formatCode="General" sourceLinked="1"/>
        <c:tickLblPos val="none"/>
        <c:crossAx val="157734016"/>
        <c:crosses val="autoZero"/>
        <c:crossBetween val="between"/>
        <c:majorUnit val="20"/>
        <c:minorUnit val="10"/>
      </c:valAx>
      <c:spPr>
        <a:noFill/>
        <a:ln w="25400">
          <a:noFill/>
        </a:ln>
      </c:spPr>
    </c:plotArea>
    <c:plotVisOnly val="1"/>
    <c:dispBlanksAs val="gap"/>
  </c:chart>
  <c:spPr>
    <a:noFill/>
  </c:spPr>
  <c:txPr>
    <a:bodyPr/>
    <a:lstStyle/>
    <a:p>
      <a:pPr>
        <a:defRPr sz="1800" b="1"/>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6.1154290229434527E-2"/>
          <c:y val="0.2217246528621859"/>
          <c:w val="0.6204533867991826"/>
          <c:h val="0.77001624135739299"/>
        </c:manualLayout>
      </c:layout>
      <c:pie3DChart>
        <c:varyColors val="1"/>
      </c:pie3DChart>
      <c:spPr>
        <a:noFill/>
        <a:ln w="25400">
          <a:noFill/>
        </a:ln>
      </c:spPr>
    </c:plotArea>
    <c:legend>
      <c:legendPos val="r"/>
      <c:layout>
        <c:manualLayout>
          <c:xMode val="edge"/>
          <c:yMode val="edge"/>
          <c:x val="0.65510415440523362"/>
          <c:y val="0.20995905528559144"/>
          <c:w val="0.33299997845630358"/>
          <c:h val="0.79004094471440955"/>
        </c:manualLayout>
      </c:layout>
    </c:legend>
    <c:plotVisOnly val="1"/>
    <c:dispBlanksAs val="zero"/>
  </c:chart>
  <c:txPr>
    <a:bodyPr/>
    <a:lstStyle/>
    <a:p>
      <a:pPr>
        <a:defRPr sz="1800">
          <a:solidFill>
            <a:schemeClr val="tx1"/>
          </a:solidFill>
        </a:defRPr>
      </a:pPr>
      <a:endParaRPr lang="ru-RU"/>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1.2500000000000001E-2"/>
          <c:y val="0"/>
          <c:w val="0.9541666666666665"/>
          <c:h val="0.84852066929133851"/>
        </c:manualLayout>
      </c:layout>
      <c:bar3DChart>
        <c:barDir val="col"/>
        <c:grouping val="stacked"/>
        <c:ser>
          <c:idx val="0"/>
          <c:order val="0"/>
          <c:tx>
            <c:strRef>
              <c:f>Лист1!$B$1</c:f>
              <c:strCache>
                <c:ptCount val="1"/>
                <c:pt idx="0">
                  <c:v>Ряд 1</c:v>
                </c:pt>
              </c:strCache>
            </c:strRef>
          </c:tx>
          <c:cat>
            <c:numRef>
              <c:f>Лист1!$A$2:$A$12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Лист1!$B$2:$B$12</c:f>
              <c:numCache>
                <c:formatCode>General</c:formatCode>
                <c:ptCount val="11"/>
                <c:pt idx="0" formatCode="#,##0.00">
                  <c:v>714107.5</c:v>
                </c:pt>
                <c:pt idx="1">
                  <c:v>733930.5</c:v>
                </c:pt>
                <c:pt idx="2">
                  <c:v>731076.7</c:v>
                </c:pt>
                <c:pt idx="3">
                  <c:v>819894.5</c:v>
                </c:pt>
                <c:pt idx="4">
                  <c:v>943137.3</c:v>
                </c:pt>
                <c:pt idx="5">
                  <c:v>892544.2</c:v>
                </c:pt>
                <c:pt idx="6">
                  <c:v>745057.8</c:v>
                </c:pt>
                <c:pt idx="7">
                  <c:v>770845.5</c:v>
                </c:pt>
                <c:pt idx="8">
                  <c:v>737666.4</c:v>
                </c:pt>
                <c:pt idx="9" formatCode="#,##0.00">
                  <c:v>912129.3</c:v>
                </c:pt>
                <c:pt idx="10">
                  <c:v>945035.5</c:v>
                </c:pt>
              </c:numCache>
            </c:numRef>
          </c:val>
        </c:ser>
        <c:ser>
          <c:idx val="1"/>
          <c:order val="1"/>
          <c:tx>
            <c:strRef>
              <c:f>Лист1!$C$1</c:f>
              <c:strCache>
                <c:ptCount val="1"/>
                <c:pt idx="0">
                  <c:v>Столбец1</c:v>
                </c:pt>
              </c:strCache>
            </c:strRef>
          </c:tx>
          <c:cat>
            <c:numRef>
              <c:f>Лист1!$A$2:$A$12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Лист1!$C$2:$C$12</c:f>
              <c:numCache>
                <c:formatCode>General</c:formatCode>
                <c:ptCount val="11"/>
              </c:numCache>
            </c:numRef>
          </c:val>
        </c:ser>
        <c:ser>
          <c:idx val="2"/>
          <c:order val="2"/>
          <c:tx>
            <c:strRef>
              <c:f>Лист1!$D$1</c:f>
              <c:strCache>
                <c:ptCount val="1"/>
                <c:pt idx="0">
                  <c:v>Столбец2</c:v>
                </c:pt>
              </c:strCache>
            </c:strRef>
          </c:tx>
          <c:cat>
            <c:numRef>
              <c:f>Лист1!$A$2:$A$12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pt idx="10">
                  <c:v>2025</c:v>
                </c:pt>
              </c:numCache>
            </c:numRef>
          </c:cat>
          <c:val>
            <c:numRef>
              <c:f>Лист1!$D$2:$D$12</c:f>
              <c:numCache>
                <c:formatCode>General</c:formatCode>
                <c:ptCount val="11"/>
              </c:numCache>
            </c:numRef>
          </c:val>
        </c:ser>
        <c:shape val="box"/>
        <c:axId val="160620544"/>
        <c:axId val="160622080"/>
        <c:axId val="0"/>
      </c:bar3DChart>
      <c:catAx>
        <c:axId val="160620544"/>
        <c:scaling>
          <c:orientation val="minMax"/>
        </c:scaling>
        <c:axPos val="b"/>
        <c:numFmt formatCode="General" sourceLinked="1"/>
        <c:tickLblPos val="nextTo"/>
        <c:crossAx val="160622080"/>
        <c:crosses val="autoZero"/>
        <c:auto val="1"/>
        <c:lblAlgn val="ctr"/>
        <c:lblOffset val="100"/>
      </c:catAx>
      <c:valAx>
        <c:axId val="160622080"/>
        <c:scaling>
          <c:orientation val="minMax"/>
        </c:scaling>
        <c:delete val="1"/>
        <c:axPos val="l"/>
        <c:majorGridlines/>
        <c:numFmt formatCode="#,##0.00" sourceLinked="1"/>
        <c:tickLblPos val="none"/>
        <c:crossAx val="160620544"/>
        <c:crosses val="autoZero"/>
        <c:crossBetween val="between"/>
      </c:valAx>
    </c:plotArea>
    <c:plotVisOnly val="1"/>
    <c:dispBlanksAs val="gap"/>
  </c:chart>
  <c:txPr>
    <a:bodyPr/>
    <a:lstStyle/>
    <a:p>
      <a:pPr>
        <a:defRPr sz="1800"/>
      </a:pPr>
      <a:endParaRPr lang="ru-RU"/>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5.png"/></Relationships>
</file>

<file path=ppt/drawing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drawing1.xml><?xml version="1.0" encoding="utf-8"?>
<c:userShapes xmlns:c="http://schemas.openxmlformats.org/drawingml/2006/chart">
  <cdr:relSizeAnchor xmlns:cdr="http://schemas.openxmlformats.org/drawingml/2006/chartDrawing">
    <cdr:from>
      <cdr:x>0.12467</cdr:x>
      <cdr:y>0.01909</cdr:y>
    </cdr:from>
    <cdr:to>
      <cdr:x>0.97727</cdr:x>
      <cdr:y>0.16381</cdr:y>
    </cdr:to>
    <cdr:sp macro="" textlink="">
      <cdr:nvSpPr>
        <cdr:cNvPr id="3" name="TextBox 2"/>
        <cdr:cNvSpPr txBox="1"/>
      </cdr:nvSpPr>
      <cdr:spPr>
        <a:xfrm xmlns:a="http://schemas.openxmlformats.org/drawingml/2006/main">
          <a:off x="1109013" y="120616"/>
          <a:ext cx="7584510"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3200" b="1" dirty="0" smtClean="0">
              <a:solidFill>
                <a:schemeClr val="accent1">
                  <a:lumMod val="50000"/>
                </a:schemeClr>
              </a:solidFill>
              <a:latin typeface="Bookman Old Style" panose="02050604050505020204" pitchFamily="18" charset="0"/>
            </a:rPr>
            <a:t>Межбюджетные трансферты</a:t>
          </a:r>
          <a:endParaRPr lang="ru-RU" sz="3200" b="1" dirty="0">
            <a:solidFill>
              <a:schemeClr val="accent1">
                <a:lumMod val="50000"/>
              </a:schemeClr>
            </a:solidFill>
            <a:latin typeface="Bookman Old Style" panose="02050604050505020204" pitchFamily="18" charset="0"/>
          </a:endParaRPr>
        </a:p>
      </cdr:txBody>
    </cdr:sp>
  </cdr:relSizeAnchor>
  <cdr:relSizeAnchor xmlns:cdr="http://schemas.openxmlformats.org/drawingml/2006/chartDrawing">
    <cdr:from>
      <cdr:x>0.01344</cdr:x>
      <cdr:y>0.11584</cdr:y>
    </cdr:from>
    <cdr:to>
      <cdr:x>0.96052</cdr:x>
      <cdr:y>0.30615</cdr:y>
    </cdr:to>
    <cdr:sp macro="" textlink="">
      <cdr:nvSpPr>
        <cdr:cNvPr id="4" name="TextBox 3"/>
        <cdr:cNvSpPr txBox="1"/>
      </cdr:nvSpPr>
      <cdr:spPr>
        <a:xfrm xmlns:a="http://schemas.openxmlformats.org/drawingml/2006/main">
          <a:off x="119553" y="731889"/>
          <a:ext cx="8424936"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smtClean="0"/>
            <a:t>	</a:t>
          </a:r>
        </a:p>
        <a:p xmlns:a="http://schemas.openxmlformats.org/drawingml/2006/main">
          <a:r>
            <a:rPr lang="ru-RU" b="1" dirty="0"/>
            <a:t>	</a:t>
          </a:r>
          <a:endParaRPr lang="ru-RU" sz="1600" b="1" dirty="0"/>
        </a:p>
      </cdr:txBody>
    </cdr:sp>
  </cdr:relSizeAnchor>
  <cdr:relSizeAnchor xmlns:cdr="http://schemas.openxmlformats.org/drawingml/2006/chartDrawing">
    <cdr:from>
      <cdr:x>0.50211</cdr:x>
      <cdr:y>0.13863</cdr:y>
    </cdr:from>
    <cdr:to>
      <cdr:x>0.83939</cdr:x>
      <cdr:y>0.44095</cdr:y>
    </cdr:to>
    <cdr:sp macro="" textlink="">
      <cdr:nvSpPr>
        <cdr:cNvPr id="7" name="Овал 6"/>
        <cdr:cNvSpPr/>
      </cdr:nvSpPr>
      <cdr:spPr>
        <a:xfrm xmlns:a="http://schemas.openxmlformats.org/drawingml/2006/main">
          <a:off x="4466599" y="875900"/>
          <a:ext cx="3000396" cy="1910135"/>
        </a:xfrm>
        <a:prstGeom xmlns:a="http://schemas.openxmlformats.org/drawingml/2006/main" prst="ellipse">
          <a:avLst/>
        </a:pr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b="1" dirty="0" smtClean="0">
              <a:solidFill>
                <a:schemeClr val="tx1"/>
              </a:solidFill>
            </a:rPr>
            <a:t>Бюджет Удмуртской Республики</a:t>
          </a:r>
          <a:endParaRPr lang="ru-RU" b="1" dirty="0">
            <a:solidFill>
              <a:schemeClr val="tx1"/>
            </a:solidFill>
          </a:endParaRPr>
        </a:p>
      </cdr:txBody>
    </cdr:sp>
  </cdr:relSizeAnchor>
  <cdr:relSizeAnchor xmlns:cdr="http://schemas.openxmlformats.org/drawingml/2006/chartDrawing">
    <cdr:from>
      <cdr:x>0.37362</cdr:x>
      <cdr:y>0.26141</cdr:y>
    </cdr:from>
    <cdr:to>
      <cdr:x>0.47801</cdr:x>
      <cdr:y>0.79146</cdr:y>
    </cdr:to>
    <cdr:sp macro="" textlink="">
      <cdr:nvSpPr>
        <cdr:cNvPr id="9" name="Выгнутая влево стрелка 8"/>
        <cdr:cNvSpPr/>
      </cdr:nvSpPr>
      <cdr:spPr>
        <a:xfrm xmlns:a="http://schemas.openxmlformats.org/drawingml/2006/main">
          <a:off x="3323591" y="1651655"/>
          <a:ext cx="928694" cy="3348992"/>
        </a:xfrm>
        <a:prstGeom xmlns:a="http://schemas.openxmlformats.org/drawingml/2006/main" prst="curvedRightArrow">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0.02027</cdr:x>
      <cdr:y>0.38442</cdr:y>
    </cdr:from>
    <cdr:to>
      <cdr:x>0.34953</cdr:x>
      <cdr:y>0.66708</cdr:y>
    </cdr:to>
    <cdr:sp macro="" textlink="">
      <cdr:nvSpPr>
        <cdr:cNvPr id="12" name="Прямоугольник 11"/>
        <cdr:cNvSpPr/>
      </cdr:nvSpPr>
      <cdr:spPr>
        <a:xfrm xmlns:a="http://schemas.openxmlformats.org/drawingml/2006/main">
          <a:off x="180319" y="2428892"/>
          <a:ext cx="2928961" cy="1785918"/>
        </a:xfrm>
        <a:prstGeom xmlns:a="http://schemas.openxmlformats.org/drawingml/2006/main" prst="rect">
          <a:avLst/>
        </a:pr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Средства других бюджетов РФ</a:t>
          </a:r>
          <a:endParaRPr lang="ru-RU" sz="1400" b="1" dirty="0">
            <a:solidFill>
              <a:schemeClr val="tx1"/>
            </a:solidFill>
          </a:endParaRPr>
        </a:p>
        <a:p xmlns:a="http://schemas.openxmlformats.org/drawingml/2006/main">
          <a:r>
            <a:rPr lang="ru-RU" sz="1400" b="1" dirty="0" smtClean="0">
              <a:solidFill>
                <a:schemeClr val="tx1"/>
              </a:solidFill>
            </a:rPr>
            <a:t>2024 год –  619 943,1 тыс.руб.</a:t>
          </a:r>
        </a:p>
        <a:p xmlns:a="http://schemas.openxmlformats.org/drawingml/2006/main">
          <a:endParaRPr lang="ru-RU" sz="1400" b="1" dirty="0" smtClean="0">
            <a:solidFill>
              <a:schemeClr val="tx1"/>
            </a:solidFill>
          </a:endParaRPr>
        </a:p>
        <a:p xmlns:a="http://schemas.openxmlformats.org/drawingml/2006/main">
          <a:r>
            <a:rPr lang="ru-RU" sz="1400" b="1" dirty="0" smtClean="0">
              <a:solidFill>
                <a:schemeClr val="tx1"/>
              </a:solidFill>
            </a:rPr>
            <a:t>2025 год –  647 071,9 тыс.руб.</a:t>
          </a:r>
        </a:p>
        <a:p xmlns:a="http://schemas.openxmlformats.org/drawingml/2006/main">
          <a:endParaRPr lang="ru-RU" sz="1400" b="1" dirty="0" smtClean="0">
            <a:solidFill>
              <a:schemeClr val="tx1"/>
            </a:solidFill>
          </a:endParaRPr>
        </a:p>
        <a:p xmlns:a="http://schemas.openxmlformats.org/drawingml/2006/main">
          <a:r>
            <a:rPr lang="ru-RU" sz="1400" b="1" dirty="0" smtClean="0">
              <a:solidFill>
                <a:schemeClr val="tx1"/>
              </a:solidFill>
            </a:rPr>
            <a:t>2026 год -   643 249,0 тыс.руб.</a:t>
          </a:r>
          <a:endParaRPr lang="ru-RU" sz="1400" b="1" dirty="0">
            <a:solidFill>
              <a:schemeClr val="tx1"/>
            </a:solidFill>
          </a:endParaRPr>
        </a:p>
      </cdr:txBody>
    </cdr:sp>
  </cdr:relSizeAnchor>
  <cdr:relSizeAnchor xmlns:cdr="http://schemas.openxmlformats.org/drawingml/2006/chartDrawing">
    <cdr:from>
      <cdr:x>0.11105</cdr:x>
      <cdr:y>0.2935</cdr:y>
    </cdr:from>
    <cdr:to>
      <cdr:x>0.24318</cdr:x>
      <cdr:y>0.3392</cdr:y>
    </cdr:to>
    <cdr:sp macro="" textlink="">
      <cdr:nvSpPr>
        <cdr:cNvPr id="5" name="TextBox 4"/>
        <cdr:cNvSpPr txBox="1"/>
      </cdr:nvSpPr>
      <cdr:spPr>
        <a:xfrm xmlns:a="http://schemas.openxmlformats.org/drawingml/2006/main" rot="10800000" flipV="1">
          <a:off x="987908" y="1854385"/>
          <a:ext cx="1175345" cy="2887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b="1" dirty="0">
            <a:solidFill>
              <a:schemeClr val="accent2">
                <a:lumMod val="50000"/>
              </a:schemeClr>
            </a:solidFill>
          </a:endParaRPr>
        </a:p>
      </cdr:txBody>
    </cdr:sp>
  </cdr:relSizeAnchor>
  <cdr:relSizeAnchor xmlns:cdr="http://schemas.openxmlformats.org/drawingml/2006/chartDrawing">
    <cdr:from>
      <cdr:x>0</cdr:x>
      <cdr:y>0</cdr:y>
    </cdr:from>
    <cdr:to>
      <cdr:x>0.10006</cdr:x>
      <cdr:y>0.18333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90093" cy="111160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0.10703</cdr:x>
      <cdr:y>0.18333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90093" cy="1158340"/>
        </a:xfrm>
        <a:prstGeom xmlns:a="http://schemas.openxmlformats.org/drawingml/2006/main" prst="rect">
          <a:avLst/>
        </a:prstGeom>
      </cdr:spPr>
    </cdr:pic>
  </cdr:relSizeAnchor>
  <cdr:relSizeAnchor xmlns:cdr="http://schemas.openxmlformats.org/drawingml/2006/chartDrawing">
    <cdr:from>
      <cdr:x>0.18039</cdr:x>
      <cdr:y>0.33919</cdr:y>
    </cdr:from>
    <cdr:to>
      <cdr:x>0.24052</cdr:x>
      <cdr:y>0.38442</cdr:y>
    </cdr:to>
    <cdr:sp macro="" textlink="">
      <cdr:nvSpPr>
        <cdr:cNvPr id="3" name="TextBox 2"/>
        <cdr:cNvSpPr txBox="1"/>
      </cdr:nvSpPr>
      <cdr:spPr>
        <a:xfrm xmlns:a="http://schemas.openxmlformats.org/drawingml/2006/main">
          <a:off x="1500166" y="2143115"/>
          <a:ext cx="500066" cy="28575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0.18039</cdr:x>
      <cdr:y>0.3505</cdr:y>
    </cdr:from>
    <cdr:to>
      <cdr:x>0.18898</cdr:x>
      <cdr:y>0.39573</cdr:y>
    </cdr:to>
    <cdr:sp macro="" textlink="">
      <cdr:nvSpPr>
        <cdr:cNvPr id="4" name="TextBox 3"/>
        <cdr:cNvSpPr txBox="1"/>
      </cdr:nvSpPr>
      <cdr:spPr>
        <a:xfrm xmlns:a="http://schemas.openxmlformats.org/drawingml/2006/main">
          <a:off x="1500198" y="2214549"/>
          <a:ext cx="71406" cy="28577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200" dirty="0" smtClean="0"/>
            <a:t>0,5</a:t>
          </a:r>
          <a:r>
            <a:rPr lang="ru-RU" sz="1400" dirty="0" smtClean="0"/>
            <a:t> %</a:t>
          </a:r>
          <a:endParaRPr lang="ru-RU" sz="1400" dirty="0"/>
        </a:p>
      </cdr:txBody>
    </cdr:sp>
  </cdr:relSizeAnchor>
  <cdr:relSizeAnchor xmlns:cdr="http://schemas.openxmlformats.org/drawingml/2006/chartDrawing">
    <cdr:from>
      <cdr:x>0.2577</cdr:x>
      <cdr:y>0.33919</cdr:y>
    </cdr:from>
    <cdr:to>
      <cdr:x>0.29206</cdr:x>
      <cdr:y>0.3505</cdr:y>
    </cdr:to>
    <cdr:sp macro="" textlink="">
      <cdr:nvSpPr>
        <cdr:cNvPr id="5" name="TextBox 4"/>
        <cdr:cNvSpPr txBox="1"/>
      </cdr:nvSpPr>
      <cdr:spPr>
        <a:xfrm xmlns:a="http://schemas.openxmlformats.org/drawingml/2006/main">
          <a:off x="2143108" y="2143116"/>
          <a:ext cx="285752" cy="7143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200" dirty="0" smtClean="0"/>
            <a:t>0,4</a:t>
          </a:r>
        </a:p>
        <a:p xmlns:a="http://schemas.openxmlformats.org/drawingml/2006/main">
          <a:endParaRPr lang="ru-RU" sz="1100" dirty="0"/>
        </a:p>
      </cdr:txBody>
    </cdr:sp>
  </cdr:relSizeAnchor>
  <cdr:relSizeAnchor xmlns:cdr="http://schemas.openxmlformats.org/drawingml/2006/chartDrawing">
    <cdr:from>
      <cdr:x>0.36078</cdr:x>
      <cdr:y>0.39573</cdr:y>
    </cdr:from>
    <cdr:to>
      <cdr:x>0.47073</cdr:x>
      <cdr:y>0.44095</cdr:y>
    </cdr:to>
    <cdr:sp macro="" textlink="">
      <cdr:nvSpPr>
        <cdr:cNvPr id="6" name="TextBox 5"/>
        <cdr:cNvSpPr txBox="1"/>
      </cdr:nvSpPr>
      <cdr:spPr>
        <a:xfrm xmlns:a="http://schemas.openxmlformats.org/drawingml/2006/main">
          <a:off x="3000364" y="2500305"/>
          <a:ext cx="914400" cy="28575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0.35219</cdr:x>
      <cdr:y>0.33919</cdr:y>
    </cdr:from>
    <cdr:to>
      <cdr:x>0.40373</cdr:x>
      <cdr:y>0.37311</cdr:y>
    </cdr:to>
    <cdr:sp macro="" textlink="">
      <cdr:nvSpPr>
        <cdr:cNvPr id="7" name="TextBox 6"/>
        <cdr:cNvSpPr txBox="1"/>
      </cdr:nvSpPr>
      <cdr:spPr>
        <a:xfrm xmlns:a="http://schemas.openxmlformats.org/drawingml/2006/main">
          <a:off x="2928927" y="2143116"/>
          <a:ext cx="428628" cy="21431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dirty="0" smtClean="0"/>
            <a:t>2,6</a:t>
          </a:r>
          <a:r>
            <a:rPr lang="ru-RU" sz="1100" dirty="0" smtClean="0"/>
            <a:t>%</a:t>
          </a:r>
          <a:endParaRPr lang="ru-RU"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0.54979</cdr:x>
      <cdr:y>0.68859</cdr:y>
    </cdr:from>
    <cdr:to>
      <cdr:x>0.64351</cdr:x>
      <cdr:y>1</cdr:y>
    </cdr:to>
    <cdr:sp macro="" textlink="">
      <cdr:nvSpPr>
        <cdr:cNvPr id="2" name="TextBox 1"/>
        <cdr:cNvSpPr txBox="1"/>
      </cdr:nvSpPr>
      <cdr:spPr>
        <a:xfrm xmlns:a="http://schemas.openxmlformats.org/drawingml/2006/main">
          <a:off x="5364088" y="208255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0.52914</cdr:x>
      <cdr:y>0.67179</cdr:y>
    </cdr:from>
    <cdr:to>
      <cdr:x>0.62057</cdr:x>
      <cdr:y>1</cdr:y>
    </cdr:to>
    <cdr:sp macro="" textlink="">
      <cdr:nvSpPr>
        <cdr:cNvPr id="2" name="TextBox 1"/>
        <cdr:cNvSpPr txBox="1"/>
      </cdr:nvSpPr>
      <cdr:spPr>
        <a:xfrm xmlns:a="http://schemas.openxmlformats.org/drawingml/2006/main">
          <a:off x="5292080" y="19533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p>
      </cdr:txBody>
    </cdr:sp>
  </cdr:relSizeAnchor>
  <cdr:relSizeAnchor xmlns:cdr="http://schemas.openxmlformats.org/drawingml/2006/chartDrawing">
    <cdr:from>
      <cdr:x>0.49314</cdr:x>
      <cdr:y>0.41681</cdr:y>
    </cdr:from>
    <cdr:to>
      <cdr:x>0.61337</cdr:x>
      <cdr:y>0.82255</cdr:y>
    </cdr:to>
    <cdr:sp macro="" textlink="">
      <cdr:nvSpPr>
        <cdr:cNvPr id="3" name="TextBox 2"/>
        <cdr:cNvSpPr txBox="1"/>
      </cdr:nvSpPr>
      <cdr:spPr>
        <a:xfrm xmlns:a="http://schemas.openxmlformats.org/drawingml/2006/main">
          <a:off x="4932040" y="1161248"/>
          <a:ext cx="1202432" cy="1130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0.42114</cdr:x>
      <cdr:y>0.44265</cdr:y>
    </cdr:from>
    <cdr:to>
      <cdr:x>0.51257</cdr:x>
      <cdr:y>0.77086</cdr:y>
    </cdr:to>
    <cdr:sp macro="" textlink="">
      <cdr:nvSpPr>
        <cdr:cNvPr id="4" name="TextBox 3"/>
        <cdr:cNvSpPr txBox="1"/>
      </cdr:nvSpPr>
      <cdr:spPr>
        <a:xfrm xmlns:a="http://schemas.openxmlformats.org/drawingml/2006/main">
          <a:off x="4211960" y="123325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0.69474</cdr:x>
      <cdr:y>0.62357</cdr:y>
    </cdr:from>
    <cdr:to>
      <cdr:x>0.78617</cdr:x>
      <cdr:y>0.95178</cdr:y>
    </cdr:to>
    <cdr:sp macro="" textlink="">
      <cdr:nvSpPr>
        <cdr:cNvPr id="5" name="TextBox 4"/>
        <cdr:cNvSpPr txBox="1"/>
      </cdr:nvSpPr>
      <cdr:spPr>
        <a:xfrm xmlns:a="http://schemas.openxmlformats.org/drawingml/2006/main">
          <a:off x="6948264" y="17373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0.1457</cdr:x>
      <cdr:y>0</cdr:y>
    </cdr:from>
    <cdr:to>
      <cdr:x>0.97727</cdr:x>
      <cdr:y>0.20089</cdr:y>
    </cdr:to>
    <cdr:sp macro="" textlink="">
      <cdr:nvSpPr>
        <cdr:cNvPr id="3" name="TextBox 2"/>
        <cdr:cNvSpPr txBox="1"/>
      </cdr:nvSpPr>
      <cdr:spPr>
        <a:xfrm xmlns:a="http://schemas.openxmlformats.org/drawingml/2006/main">
          <a:off x="1296107" y="0"/>
          <a:ext cx="7397416" cy="13138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solidFill>
                <a:schemeClr val="bg2">
                  <a:lumMod val="25000"/>
                </a:schemeClr>
              </a:solidFill>
              <a:latin typeface="Bookman Old Style" panose="02050604050505020204" pitchFamily="18" charset="0"/>
            </a:rPr>
            <a:t>Расходы  бюджета МО «Муниципальный </a:t>
          </a:r>
        </a:p>
        <a:p xmlns:a="http://schemas.openxmlformats.org/drawingml/2006/main">
          <a:r>
            <a:rPr lang="ru-RU" sz="2400" b="1" dirty="0">
              <a:solidFill>
                <a:schemeClr val="bg2">
                  <a:lumMod val="25000"/>
                </a:schemeClr>
              </a:solidFill>
              <a:latin typeface="Bookman Old Style" panose="02050604050505020204" pitchFamily="18" charset="0"/>
            </a:rPr>
            <a:t>о</a:t>
          </a:r>
          <a:r>
            <a:rPr lang="ru-RU" sz="2400" b="1" dirty="0" smtClean="0">
              <a:solidFill>
                <a:schemeClr val="bg2">
                  <a:lumMod val="25000"/>
                </a:schemeClr>
              </a:solidFill>
              <a:latin typeface="Bookman Old Style" panose="02050604050505020204" pitchFamily="18" charset="0"/>
            </a:rPr>
            <a:t>круг Кизнерский район Удмуртской </a:t>
          </a:r>
        </a:p>
        <a:p xmlns:a="http://schemas.openxmlformats.org/drawingml/2006/main">
          <a:r>
            <a:rPr lang="ru-RU" sz="2400" b="1" dirty="0" smtClean="0">
              <a:solidFill>
                <a:schemeClr val="bg2">
                  <a:lumMod val="25000"/>
                </a:schemeClr>
              </a:solidFill>
              <a:latin typeface="Bookman Old Style" panose="02050604050505020204" pitchFamily="18" charset="0"/>
            </a:rPr>
            <a:t>Республики»  на душу населения</a:t>
          </a:r>
          <a:endParaRPr lang="ru-RU" sz="2400" b="1" dirty="0">
            <a:solidFill>
              <a:schemeClr val="bg2">
                <a:lumMod val="25000"/>
              </a:schemeClr>
            </a:solidFill>
            <a:latin typeface="Bookman Old Style" panose="02050604050505020204" pitchFamily="18" charset="0"/>
          </a:endParaRPr>
        </a:p>
      </cdr:txBody>
    </cdr:sp>
  </cdr:relSizeAnchor>
  <cdr:relSizeAnchor xmlns:cdr="http://schemas.openxmlformats.org/drawingml/2006/chartDrawing">
    <cdr:from>
      <cdr:x>0.01344</cdr:x>
      <cdr:y>0.11584</cdr:y>
    </cdr:from>
    <cdr:to>
      <cdr:x>0.96052</cdr:x>
      <cdr:y>0.30615</cdr:y>
    </cdr:to>
    <cdr:sp macro="" textlink="">
      <cdr:nvSpPr>
        <cdr:cNvPr id="4" name="TextBox 3"/>
        <cdr:cNvSpPr txBox="1"/>
      </cdr:nvSpPr>
      <cdr:spPr>
        <a:xfrm xmlns:a="http://schemas.openxmlformats.org/drawingml/2006/main">
          <a:off x="119553" y="731889"/>
          <a:ext cx="8424936"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smtClean="0"/>
            <a:t>	</a:t>
          </a:r>
        </a:p>
        <a:p xmlns:a="http://schemas.openxmlformats.org/drawingml/2006/main">
          <a:r>
            <a:rPr lang="ru-RU" b="1" dirty="0"/>
            <a:t>	</a:t>
          </a:r>
          <a:endParaRPr lang="ru-RU" sz="1600" b="1" dirty="0"/>
        </a:p>
      </cdr:txBody>
    </cdr:sp>
  </cdr:relSizeAnchor>
  <cdr:relSizeAnchor xmlns:cdr="http://schemas.openxmlformats.org/drawingml/2006/chartDrawing">
    <cdr:from>
      <cdr:x>0.85607</cdr:x>
      <cdr:y>0.11217</cdr:y>
    </cdr:from>
    <cdr:to>
      <cdr:x>0.95886</cdr:x>
      <cdr:y>0.25689</cdr:y>
    </cdr:to>
    <cdr:sp macro="" textlink="">
      <cdr:nvSpPr>
        <cdr:cNvPr id="5" name="TextBox 4"/>
        <cdr:cNvSpPr txBox="1"/>
      </cdr:nvSpPr>
      <cdr:spPr>
        <a:xfrm xmlns:a="http://schemas.openxmlformats.org/drawingml/2006/main">
          <a:off x="7615323" y="7086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solidFill>
              <a:schemeClr val="accent2">
                <a:lumMod val="50000"/>
              </a:schemeClr>
            </a:solidFill>
          </a:endParaRPr>
        </a:p>
      </cdr:txBody>
    </cdr:sp>
  </cdr:relSizeAnchor>
  <cdr:relSizeAnchor xmlns:cdr="http://schemas.openxmlformats.org/drawingml/2006/chartDrawing">
    <cdr:from>
      <cdr:x>0.40473</cdr:x>
      <cdr:y>0.2113</cdr:y>
    </cdr:from>
    <cdr:to>
      <cdr:x>0.95517</cdr:x>
      <cdr:y>0.35603</cdr:y>
    </cdr:to>
    <cdr:sp macro="" textlink="">
      <cdr:nvSpPr>
        <cdr:cNvPr id="6" name="TextBox 5"/>
        <cdr:cNvSpPr txBox="1"/>
      </cdr:nvSpPr>
      <cdr:spPr>
        <a:xfrm xmlns:a="http://schemas.openxmlformats.org/drawingml/2006/main">
          <a:off x="3600326" y="1335064"/>
          <a:ext cx="489661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0.55044</cdr:x>
      <cdr:y>0.03018</cdr:y>
    </cdr:from>
    <cdr:to>
      <cdr:x>0.91024</cdr:x>
      <cdr:y>0.08325</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896544" y="190672"/>
          <a:ext cx="3200677" cy="335309"/>
        </a:xfrm>
        <a:prstGeom xmlns:a="http://schemas.openxmlformats.org/drawingml/2006/main" prst="rect">
          <a:avLst/>
        </a:prstGeom>
      </cdr:spPr>
    </cdr:pic>
  </cdr:relSizeAnchor>
  <cdr:relSizeAnchor xmlns:cdr="http://schemas.openxmlformats.org/drawingml/2006/chartDrawing">
    <cdr:from>
      <cdr:x>0.35231</cdr:x>
      <cdr:y>0.22021</cdr:y>
    </cdr:from>
    <cdr:to>
      <cdr:x>0.93089</cdr:x>
      <cdr:y>0.47345</cdr:y>
    </cdr:to>
    <cdr:sp macro="" textlink="">
      <cdr:nvSpPr>
        <cdr:cNvPr id="15" name="Прямоугольник с двумя скругленными противолежащими углами 14"/>
        <cdr:cNvSpPr/>
      </cdr:nvSpPr>
      <cdr:spPr>
        <a:xfrm xmlns:a="http://schemas.openxmlformats.org/drawingml/2006/main">
          <a:off x="3134052" y="1440160"/>
          <a:ext cx="5146888" cy="1656184"/>
        </a:xfrm>
        <a:prstGeom xmlns:a="http://schemas.openxmlformats.org/drawingml/2006/main" prst="round2DiagRect">
          <a:avLst/>
        </a:prstGeom>
        <a:solidFill xmlns:a="http://schemas.openxmlformats.org/drawingml/2006/main">
          <a:srgbClr val="FFC000"/>
        </a:solidFill>
        <a:ln xmlns:a="http://schemas.openxmlformats.org/drawingml/2006/main">
          <a:solidFill>
            <a:schemeClr val="accent6">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just"/>
          <a:r>
            <a:rPr lang="ru-RU" sz="2400" b="1" dirty="0" smtClean="0">
              <a:solidFill>
                <a:schemeClr val="tx1"/>
              </a:solidFill>
            </a:rPr>
            <a:t>Всего  расходов </a:t>
          </a:r>
          <a:r>
            <a:rPr lang="ru-RU" sz="2000" b="1" dirty="0" smtClean="0">
              <a:solidFill>
                <a:schemeClr val="tx1"/>
              </a:solidFill>
            </a:rPr>
            <a:t>бюджета района приходится на одного жителя </a:t>
          </a:r>
          <a:r>
            <a:rPr lang="ru-RU" sz="2000" b="1" dirty="0" err="1" smtClean="0">
              <a:solidFill>
                <a:schemeClr val="tx1"/>
              </a:solidFill>
            </a:rPr>
            <a:t>Кизнерского</a:t>
          </a:r>
          <a:r>
            <a:rPr lang="ru-RU" sz="2000" b="1" dirty="0" smtClean="0">
              <a:solidFill>
                <a:schemeClr val="tx1"/>
              </a:solidFill>
            </a:rPr>
            <a:t> района</a:t>
          </a:r>
          <a:endParaRPr lang="ru-RU" b="1" dirty="0">
            <a:solidFill>
              <a:schemeClr val="tx1"/>
            </a:solidFill>
          </a:endParaRPr>
        </a:p>
      </cdr:txBody>
    </cdr:sp>
  </cdr:relSizeAnchor>
  <cdr:relSizeAnchor xmlns:cdr="http://schemas.openxmlformats.org/drawingml/2006/chartDrawing">
    <cdr:from>
      <cdr:x>0.35231</cdr:x>
      <cdr:y>0.77073</cdr:y>
    </cdr:from>
    <cdr:to>
      <cdr:x>0.93089</cdr:x>
      <cdr:y>0.97993</cdr:y>
    </cdr:to>
    <cdr:sp macro="" textlink="">
      <cdr:nvSpPr>
        <cdr:cNvPr id="20" name="Прямоугольник с двумя скругленными противолежащими углами 19"/>
        <cdr:cNvSpPr/>
      </cdr:nvSpPr>
      <cdr:spPr>
        <a:xfrm xmlns:a="http://schemas.openxmlformats.org/drawingml/2006/main">
          <a:off x="3134052" y="5040560"/>
          <a:ext cx="5146888" cy="1368151"/>
        </a:xfrm>
        <a:prstGeom xmlns:a="http://schemas.openxmlformats.org/drawingml/2006/main" prst="round2DiagRect">
          <a:avLst/>
        </a:prstGeom>
        <a:solidFill xmlns:a="http://schemas.openxmlformats.org/drawingml/2006/main">
          <a:schemeClr val="accent4">
            <a:lumMod val="60000"/>
            <a:lumOff val="40000"/>
          </a:schemeClr>
        </a:solidFill>
        <a:ln xmlns:a="http://schemas.openxmlformats.org/drawingml/2006/main">
          <a:solidFill>
            <a:schemeClr val="accent5">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2000" dirty="0" smtClean="0">
              <a:solidFill>
                <a:schemeClr val="tx1"/>
              </a:solidFill>
            </a:rPr>
            <a:t>Расходов бюджета района на </a:t>
          </a:r>
          <a:r>
            <a:rPr lang="ru-RU" sz="2400" b="1" dirty="0" smtClean="0">
              <a:solidFill>
                <a:schemeClr val="tx1"/>
              </a:solidFill>
            </a:rPr>
            <a:t>социальную сферу </a:t>
          </a:r>
          <a:r>
            <a:rPr lang="ru-RU" sz="2000" dirty="0" smtClean="0">
              <a:solidFill>
                <a:schemeClr val="tx1"/>
              </a:solidFill>
            </a:rPr>
            <a:t>приходится на одного жителя</a:t>
          </a:r>
          <a:endParaRPr lang="ru-RU" sz="2000" dirty="0">
            <a:solidFill>
              <a:schemeClr val="tx1"/>
            </a:solidFill>
          </a:endParaRPr>
        </a:p>
      </cdr:txBody>
    </cdr:sp>
  </cdr:relSizeAnchor>
  <cdr:relSizeAnchor xmlns:cdr="http://schemas.openxmlformats.org/drawingml/2006/chartDrawing">
    <cdr:from>
      <cdr:x>0.35231</cdr:x>
      <cdr:y>0.5285</cdr:y>
    </cdr:from>
    <cdr:to>
      <cdr:x>0.93089</cdr:x>
      <cdr:y>0.7377</cdr:y>
    </cdr:to>
    <cdr:sp macro="" textlink="">
      <cdr:nvSpPr>
        <cdr:cNvPr id="21" name="Прямоугольник с двумя скругленными противолежащими углами 20"/>
        <cdr:cNvSpPr/>
      </cdr:nvSpPr>
      <cdr:spPr>
        <a:xfrm xmlns:a="http://schemas.openxmlformats.org/drawingml/2006/main">
          <a:off x="3134052" y="3456384"/>
          <a:ext cx="5146888" cy="1368152"/>
        </a:xfrm>
        <a:prstGeom xmlns:a="http://schemas.openxmlformats.org/drawingml/2006/main" prst="round2DiagRect">
          <a:avLst/>
        </a:prstGeom>
        <a:solidFill xmlns:a="http://schemas.openxmlformats.org/drawingml/2006/main">
          <a:srgbClr val="92D050"/>
        </a:solidFill>
        <a:ln xmlns:a="http://schemas.openxmlformats.org/drawingml/2006/main">
          <a:solidFill>
            <a:schemeClr val="accent2">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000" dirty="0" smtClean="0">
              <a:solidFill>
                <a:schemeClr val="tx1"/>
              </a:solidFill>
            </a:rPr>
            <a:t>Расходов бюджета района на </a:t>
          </a:r>
          <a:r>
            <a:rPr lang="ru-RU" sz="2400" b="1" dirty="0" smtClean="0">
              <a:solidFill>
                <a:schemeClr val="tx1"/>
              </a:solidFill>
            </a:rPr>
            <a:t>образование</a:t>
          </a:r>
          <a:r>
            <a:rPr lang="ru-RU" sz="2000" dirty="0" smtClean="0">
              <a:solidFill>
                <a:schemeClr val="tx1"/>
              </a:solidFill>
            </a:rPr>
            <a:t> приходится на одного жителя</a:t>
          </a:r>
          <a:endParaRPr lang="ru-RU" sz="2000" dirty="0">
            <a:solidFill>
              <a:schemeClr val="tx1"/>
            </a:solidFill>
          </a:endParaRPr>
        </a:p>
      </cdr:txBody>
    </cdr:sp>
  </cdr:relSizeAnchor>
  <cdr:relSizeAnchor xmlns:cdr="http://schemas.openxmlformats.org/drawingml/2006/chartDrawing">
    <cdr:from>
      <cdr:x>0.00399</cdr:x>
      <cdr:y>0.25324</cdr:y>
    </cdr:from>
    <cdr:to>
      <cdr:x>0.19826</cdr:x>
      <cdr:y>0.47559</cdr:y>
    </cdr:to>
    <cdr:pic>
      <cdr:nvPicPr>
        <cdr:cNvPr id="22"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5496" y="1656184"/>
          <a:ext cx="1728192" cy="1454166"/>
        </a:xfrm>
        <a:prstGeom xmlns:a="http://schemas.openxmlformats.org/drawingml/2006/main" prst="rect">
          <a:avLst/>
        </a:prstGeom>
      </cdr:spPr>
    </cdr:pic>
  </cdr:relSizeAnchor>
  <cdr:relSizeAnchor xmlns:cdr="http://schemas.openxmlformats.org/drawingml/2006/chartDrawing">
    <cdr:from>
      <cdr:x>0.20636</cdr:x>
      <cdr:y>0.27526</cdr:y>
    </cdr:from>
    <cdr:to>
      <cdr:x>0.35206</cdr:x>
      <cdr:y>0.4576</cdr:y>
    </cdr:to>
    <cdr:sp macro="" textlink="">
      <cdr:nvSpPr>
        <cdr:cNvPr id="23" name="TextBox 22"/>
        <cdr:cNvSpPr txBox="1"/>
      </cdr:nvSpPr>
      <cdr:spPr>
        <a:xfrm xmlns:a="http://schemas.openxmlformats.org/drawingml/2006/main">
          <a:off x="1835696" y="1800200"/>
          <a:ext cx="1296107" cy="1192501"/>
        </a:xfrm>
        <a:prstGeom xmlns:a="http://schemas.openxmlformats.org/drawingml/2006/main" prst="rect">
          <a:avLst/>
        </a:prstGeom>
        <a:solidFill xmlns:a="http://schemas.openxmlformats.org/drawingml/2006/main">
          <a:srgbClr val="FFC000"/>
        </a:solidFill>
        <a:ln xmlns:a="http://schemas.openxmlformats.org/drawingml/2006/main">
          <a:solidFill>
            <a:schemeClr val="accent2">
              <a:lumMod val="75000"/>
            </a:schemeClr>
          </a:solidFill>
        </a:ln>
      </cdr:spPr>
      <cdr:txBody>
        <a:bodyPr xmlns:a="http://schemas.openxmlformats.org/drawingml/2006/main" vertOverflow="clip" wrap="none" rtlCol="0"/>
        <a:lstStyle xmlns:a="http://schemas.openxmlformats.org/drawingml/2006/main"/>
        <a:p xmlns:a="http://schemas.openxmlformats.org/drawingml/2006/main">
          <a:r>
            <a:rPr lang="ru-RU" sz="1800" b="1" dirty="0" smtClean="0"/>
            <a:t>52 005</a:t>
          </a:r>
        </a:p>
        <a:p xmlns:a="http://schemas.openxmlformats.org/drawingml/2006/main">
          <a:r>
            <a:rPr lang="ru-RU" sz="1600" dirty="0" smtClean="0"/>
            <a:t>рублей в год</a:t>
          </a:r>
          <a:endParaRPr lang="ru-RU" sz="1600" dirty="0"/>
        </a:p>
      </cdr:txBody>
    </cdr:sp>
  </cdr:relSizeAnchor>
  <cdr:relSizeAnchor xmlns:cdr="http://schemas.openxmlformats.org/drawingml/2006/chartDrawing">
    <cdr:from>
      <cdr:x>0</cdr:x>
      <cdr:y>0.55052</cdr:y>
    </cdr:from>
    <cdr:to>
      <cdr:x>0.19826</cdr:x>
      <cdr:y>0.77845</cdr:y>
    </cdr:to>
    <cdr:pic>
      <cdr:nvPicPr>
        <cdr:cNvPr id="24"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0" y="3600400"/>
          <a:ext cx="1763688" cy="1490659"/>
        </a:xfrm>
        <a:prstGeom xmlns:a="http://schemas.openxmlformats.org/drawingml/2006/main" prst="rect">
          <a:avLst/>
        </a:prstGeom>
      </cdr:spPr>
    </cdr:pic>
  </cdr:relSizeAnchor>
  <cdr:relSizeAnchor xmlns:cdr="http://schemas.openxmlformats.org/drawingml/2006/chartDrawing">
    <cdr:from>
      <cdr:x>0.19826</cdr:x>
      <cdr:y>0.60557</cdr:y>
    </cdr:from>
    <cdr:to>
      <cdr:x>0.35206</cdr:x>
      <cdr:y>0.75373</cdr:y>
    </cdr:to>
    <cdr:sp macro="" textlink="">
      <cdr:nvSpPr>
        <cdr:cNvPr id="25" name="TextBox 24"/>
        <cdr:cNvSpPr txBox="1"/>
      </cdr:nvSpPr>
      <cdr:spPr>
        <a:xfrm xmlns:a="http://schemas.openxmlformats.org/drawingml/2006/main">
          <a:off x="1763688" y="3960440"/>
          <a:ext cx="1368152" cy="968964"/>
        </a:xfrm>
        <a:prstGeom xmlns:a="http://schemas.openxmlformats.org/drawingml/2006/main" prst="rect">
          <a:avLst/>
        </a:prstGeom>
        <a:solidFill xmlns:a="http://schemas.openxmlformats.org/drawingml/2006/main">
          <a:srgbClr val="92D050"/>
        </a:solidFill>
        <a:ln xmlns:a="http://schemas.openxmlformats.org/drawingml/2006/main">
          <a:solidFill>
            <a:schemeClr val="accent3">
              <a:lumMod val="50000"/>
            </a:schemeClr>
          </a:solidFill>
        </a:ln>
      </cdr:spPr>
      <cdr:txBody>
        <a:bodyPr xmlns:a="http://schemas.openxmlformats.org/drawingml/2006/main" vertOverflow="clip" wrap="none" rtlCol="0"/>
        <a:lstStyle xmlns:a="http://schemas.openxmlformats.org/drawingml/2006/main"/>
        <a:p xmlns:a="http://schemas.openxmlformats.org/drawingml/2006/main">
          <a:r>
            <a:rPr lang="ru-RU" sz="1800" b="1" dirty="0" smtClean="0"/>
            <a:t>32 310</a:t>
          </a:r>
        </a:p>
        <a:p xmlns:a="http://schemas.openxmlformats.org/drawingml/2006/main">
          <a:r>
            <a:rPr lang="ru-RU" sz="1600" dirty="0" smtClean="0"/>
            <a:t>рублей в год</a:t>
          </a:r>
          <a:endParaRPr lang="ru-RU" sz="1600" dirty="0"/>
        </a:p>
      </cdr:txBody>
    </cdr:sp>
  </cdr:relSizeAnchor>
  <cdr:relSizeAnchor xmlns:cdr="http://schemas.openxmlformats.org/drawingml/2006/chartDrawing">
    <cdr:from>
      <cdr:x>0.01208</cdr:x>
      <cdr:y>0.83679</cdr:y>
    </cdr:from>
    <cdr:to>
      <cdr:x>0.17397</cdr:x>
      <cdr:y>0.99868</cdr:y>
    </cdr:to>
    <cdr:pic>
      <cdr:nvPicPr>
        <cdr:cNvPr id="27"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107504" y="5472608"/>
          <a:ext cx="1440128" cy="1058758"/>
        </a:xfrm>
        <a:prstGeom xmlns:a="http://schemas.openxmlformats.org/drawingml/2006/main" prst="rect">
          <a:avLst/>
        </a:prstGeom>
      </cdr:spPr>
    </cdr:pic>
  </cdr:relSizeAnchor>
  <cdr:relSizeAnchor xmlns:cdr="http://schemas.openxmlformats.org/drawingml/2006/chartDrawing">
    <cdr:from>
      <cdr:x>0.19017</cdr:x>
      <cdr:y>0.82578</cdr:y>
    </cdr:from>
    <cdr:to>
      <cdr:x>0.34841</cdr:x>
      <cdr:y>0.9705</cdr:y>
    </cdr:to>
    <cdr:sp macro="" textlink="">
      <cdr:nvSpPr>
        <cdr:cNvPr id="28" name="TextBox 27"/>
        <cdr:cNvSpPr txBox="1"/>
      </cdr:nvSpPr>
      <cdr:spPr>
        <a:xfrm xmlns:a="http://schemas.openxmlformats.org/drawingml/2006/main">
          <a:off x="1691680" y="5400600"/>
          <a:ext cx="1407659" cy="946466"/>
        </a:xfrm>
        <a:prstGeom xmlns:a="http://schemas.openxmlformats.org/drawingml/2006/main" prst="rect">
          <a:avLst/>
        </a:prstGeom>
        <a:solidFill xmlns:a="http://schemas.openxmlformats.org/drawingml/2006/main">
          <a:schemeClr val="accent4">
            <a:lumMod val="60000"/>
            <a:lumOff val="40000"/>
          </a:schemeClr>
        </a:solidFill>
        <a:ln xmlns:a="http://schemas.openxmlformats.org/drawingml/2006/main">
          <a:solidFill>
            <a:schemeClr val="accent4">
              <a:lumMod val="50000"/>
            </a:schemeClr>
          </a:solidFill>
        </a:ln>
      </cdr:spPr>
      <cdr:txBody>
        <a:bodyPr xmlns:a="http://schemas.openxmlformats.org/drawingml/2006/main" vertOverflow="clip" wrap="none" rtlCol="0"/>
        <a:lstStyle xmlns:a="http://schemas.openxmlformats.org/drawingml/2006/main"/>
        <a:p xmlns:a="http://schemas.openxmlformats.org/drawingml/2006/main">
          <a:r>
            <a:rPr lang="ru-RU" sz="1800" b="1" smtClean="0"/>
            <a:t>4 049</a:t>
          </a:r>
          <a:endParaRPr lang="ru-RU" sz="1800" b="1" dirty="0" smtClean="0"/>
        </a:p>
        <a:p xmlns:a="http://schemas.openxmlformats.org/drawingml/2006/main">
          <a:r>
            <a:rPr lang="ru-RU" sz="1600" dirty="0" smtClean="0"/>
            <a:t>рубля в год</a:t>
          </a:r>
          <a:endParaRPr lang="ru-RU" sz="1600" dirty="0"/>
        </a:p>
      </cdr:txBody>
    </cdr:sp>
  </cdr:relSizeAnchor>
  <cdr:relSizeAnchor xmlns:cdr="http://schemas.openxmlformats.org/drawingml/2006/chartDrawing">
    <cdr:from>
      <cdr:x>0</cdr:x>
      <cdr:y>0.0152</cdr:y>
    </cdr:from>
    <cdr:to>
      <cdr:x>0.10006</cdr:x>
      <cdr:y>0.19853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0" y="99392"/>
          <a:ext cx="890093" cy="1198990"/>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0.00393</cdr:x>
      <cdr:y>0.14563</cdr:y>
    </cdr:from>
    <cdr:to>
      <cdr:x>0.11871</cdr:x>
      <cdr:y>0.23705</cdr:y>
    </cdr:to>
    <cdr:sp macro="" textlink="">
      <cdr:nvSpPr>
        <cdr:cNvPr id="2" name="TextBox 1"/>
        <cdr:cNvSpPr txBox="1"/>
      </cdr:nvSpPr>
      <cdr:spPr>
        <a:xfrm xmlns:a="http://schemas.openxmlformats.org/drawingml/2006/main">
          <a:off x="34201" y="845421"/>
          <a:ext cx="1000132" cy="5307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714 107,5</a:t>
          </a:r>
        </a:p>
        <a:p xmlns:a="http://schemas.openxmlformats.org/drawingml/2006/main">
          <a:r>
            <a:rPr lang="ru-RU" b="1" dirty="0" smtClean="0"/>
            <a:t>(96,7%)</a:t>
          </a:r>
          <a:endParaRPr lang="ru-RU" sz="1100" b="1" dirty="0"/>
        </a:p>
      </cdr:txBody>
    </cdr:sp>
  </cdr:relSizeAnchor>
  <cdr:relSizeAnchor xmlns:cdr="http://schemas.openxmlformats.org/drawingml/2006/chartDrawing">
    <cdr:from>
      <cdr:x>0.25194</cdr:x>
      <cdr:y>0.19879</cdr:y>
    </cdr:from>
    <cdr:to>
      <cdr:x>0.40194</cdr:x>
      <cdr:y>0.42379</cdr:y>
    </cdr:to>
    <cdr:sp macro="" textlink="">
      <cdr:nvSpPr>
        <cdr:cNvPr id="3" name="TextBox 2"/>
        <cdr:cNvSpPr txBox="1"/>
      </cdr:nvSpPr>
      <cdr:spPr>
        <a:xfrm xmlns:a="http://schemas.openxmlformats.org/drawingml/2006/main">
          <a:off x="1535832" y="8078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0.11051</cdr:x>
      <cdr:y>0.14885</cdr:y>
    </cdr:from>
    <cdr:to>
      <cdr:x>0.1925</cdr:x>
      <cdr:y>0.25838</cdr:y>
    </cdr:to>
    <cdr:sp macro="" textlink="">
      <cdr:nvSpPr>
        <cdr:cNvPr id="4" name="TextBox 3"/>
        <cdr:cNvSpPr txBox="1"/>
      </cdr:nvSpPr>
      <cdr:spPr>
        <a:xfrm xmlns:a="http://schemas.openxmlformats.org/drawingml/2006/main">
          <a:off x="962895" y="864114"/>
          <a:ext cx="714379" cy="635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733 930,5</a:t>
          </a:r>
        </a:p>
        <a:p xmlns:a="http://schemas.openxmlformats.org/drawingml/2006/main">
          <a:r>
            <a:rPr lang="ru-RU" b="1" dirty="0" smtClean="0"/>
            <a:t>(93,6%</a:t>
          </a:r>
          <a:r>
            <a:rPr lang="ru-RU" dirty="0" smtClean="0"/>
            <a:t>)</a:t>
          </a:r>
          <a:endParaRPr lang="ru-RU" sz="1100" dirty="0"/>
        </a:p>
      </cdr:txBody>
    </cdr:sp>
  </cdr:relSizeAnchor>
  <cdr:relSizeAnchor xmlns:cdr="http://schemas.openxmlformats.org/drawingml/2006/chartDrawing">
    <cdr:from>
      <cdr:x>0.2007</cdr:x>
      <cdr:y>0.15091</cdr:y>
    </cdr:from>
    <cdr:to>
      <cdr:x>0.30729</cdr:x>
      <cdr:y>0.2761</cdr:y>
    </cdr:to>
    <cdr:sp macro="" textlink="">
      <cdr:nvSpPr>
        <cdr:cNvPr id="5" name="TextBox 4"/>
        <cdr:cNvSpPr txBox="1"/>
      </cdr:nvSpPr>
      <cdr:spPr>
        <a:xfrm xmlns:a="http://schemas.openxmlformats.org/drawingml/2006/main">
          <a:off x="1748713" y="876072"/>
          <a:ext cx="928696" cy="72676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731 076,7</a:t>
          </a:r>
        </a:p>
        <a:p xmlns:a="http://schemas.openxmlformats.org/drawingml/2006/main">
          <a:r>
            <a:rPr lang="ru-RU" b="1" dirty="0" smtClean="0"/>
            <a:t>(99,2%)</a:t>
          </a:r>
          <a:endParaRPr lang="ru-RU" sz="1100" b="1" dirty="0"/>
        </a:p>
      </cdr:txBody>
    </cdr:sp>
  </cdr:relSizeAnchor>
  <cdr:relSizeAnchor xmlns:cdr="http://schemas.openxmlformats.org/drawingml/2006/chartDrawing">
    <cdr:from>
      <cdr:x>0.28269</cdr:x>
      <cdr:y>0.05246</cdr:y>
    </cdr:from>
    <cdr:to>
      <cdr:x>0.36468</cdr:x>
      <cdr:y>0.1386</cdr:y>
    </cdr:to>
    <cdr:sp macro="" textlink="">
      <cdr:nvSpPr>
        <cdr:cNvPr id="6" name="TextBox 5"/>
        <cdr:cNvSpPr txBox="1"/>
      </cdr:nvSpPr>
      <cdr:spPr>
        <a:xfrm xmlns:a="http://schemas.openxmlformats.org/drawingml/2006/main">
          <a:off x="2463092" y="304544"/>
          <a:ext cx="714380" cy="5000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819 894,5</a:t>
          </a:r>
        </a:p>
        <a:p xmlns:a="http://schemas.openxmlformats.org/drawingml/2006/main">
          <a:r>
            <a:rPr lang="ru-RU" b="1" dirty="0" smtClean="0"/>
            <a:t>(99,4%)</a:t>
          </a:r>
          <a:endParaRPr lang="ru-RU" sz="1100" b="1" dirty="0"/>
        </a:p>
      </cdr:txBody>
    </cdr:sp>
  </cdr:relSizeAnchor>
  <cdr:relSizeAnchor xmlns:cdr="http://schemas.openxmlformats.org/drawingml/2006/chartDrawing">
    <cdr:from>
      <cdr:x>0.36468</cdr:x>
      <cdr:y>0</cdr:y>
    </cdr:from>
    <cdr:to>
      <cdr:x>0.45487</cdr:x>
      <cdr:y>0.11164</cdr:y>
    </cdr:to>
    <cdr:sp macro="" textlink="">
      <cdr:nvSpPr>
        <cdr:cNvPr id="7" name="TextBox 6"/>
        <cdr:cNvSpPr txBox="1"/>
      </cdr:nvSpPr>
      <cdr:spPr>
        <a:xfrm xmlns:a="http://schemas.openxmlformats.org/drawingml/2006/main">
          <a:off x="3177472" y="0"/>
          <a:ext cx="785818" cy="648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943 137,3</a:t>
          </a:r>
        </a:p>
        <a:p xmlns:a="http://schemas.openxmlformats.org/drawingml/2006/main">
          <a:r>
            <a:rPr lang="ru-RU" b="1" dirty="0" smtClean="0"/>
            <a:t>(95,7%)</a:t>
          </a:r>
          <a:endParaRPr lang="ru-RU" sz="1100" b="1" dirty="0"/>
        </a:p>
      </cdr:txBody>
    </cdr:sp>
  </cdr:relSizeAnchor>
  <cdr:relSizeAnchor xmlns:cdr="http://schemas.openxmlformats.org/drawingml/2006/chartDrawing">
    <cdr:from>
      <cdr:x>0.45487</cdr:x>
      <cdr:y>0</cdr:y>
    </cdr:from>
    <cdr:to>
      <cdr:x>0.53686</cdr:x>
      <cdr:y>0.12307</cdr:y>
    </cdr:to>
    <cdr:sp macro="" textlink="">
      <cdr:nvSpPr>
        <cdr:cNvPr id="8" name="TextBox 7"/>
        <cdr:cNvSpPr txBox="1"/>
      </cdr:nvSpPr>
      <cdr:spPr>
        <a:xfrm xmlns:a="http://schemas.openxmlformats.org/drawingml/2006/main">
          <a:off x="3963291" y="0"/>
          <a:ext cx="714380" cy="71445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892544,2</a:t>
          </a:r>
        </a:p>
        <a:p xmlns:a="http://schemas.openxmlformats.org/drawingml/2006/main">
          <a:r>
            <a:rPr lang="ru-RU" b="1" dirty="0" smtClean="0"/>
            <a:t>(99,4%)</a:t>
          </a:r>
          <a:endParaRPr lang="ru-RU" sz="1100" b="1" dirty="0"/>
        </a:p>
      </cdr:txBody>
    </cdr:sp>
  </cdr:relSizeAnchor>
  <cdr:relSizeAnchor xmlns:cdr="http://schemas.openxmlformats.org/drawingml/2006/chartDrawing">
    <cdr:from>
      <cdr:x>0.81563</cdr:x>
      <cdr:y>0.92617</cdr:y>
    </cdr:from>
    <cdr:to>
      <cdr:x>0.97141</cdr:x>
      <cdr:y>0.97539</cdr:y>
    </cdr:to>
    <cdr:sp macro="" textlink="">
      <cdr:nvSpPr>
        <cdr:cNvPr id="9" name="TextBox 8"/>
        <cdr:cNvSpPr txBox="1"/>
      </cdr:nvSpPr>
      <cdr:spPr>
        <a:xfrm xmlns:a="http://schemas.openxmlformats.org/drawingml/2006/main">
          <a:off x="7106562" y="5376661"/>
          <a:ext cx="1357302" cy="2857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прогноз</a:t>
          </a:r>
          <a:endParaRPr lang="ru-RU" sz="1100" b="1" dirty="0"/>
        </a:p>
      </cdr:txBody>
    </cdr:sp>
  </cdr:relSizeAnchor>
  <cdr:relSizeAnchor xmlns:cdr="http://schemas.openxmlformats.org/drawingml/2006/chartDrawing">
    <cdr:from>
      <cdr:x>0.68445</cdr:x>
      <cdr:y>0.92617</cdr:y>
    </cdr:from>
    <cdr:to>
      <cdr:x>0.77464</cdr:x>
      <cdr:y>1</cdr:y>
    </cdr:to>
    <cdr:sp macro="" textlink="">
      <cdr:nvSpPr>
        <cdr:cNvPr id="10" name="TextBox 1"/>
        <cdr:cNvSpPr txBox="1"/>
      </cdr:nvSpPr>
      <cdr:spPr>
        <a:xfrm xmlns:a="http://schemas.openxmlformats.org/drawingml/2006/main">
          <a:off x="5963554" y="5376661"/>
          <a:ext cx="785818" cy="428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ru-RU" sz="1100" b="1" dirty="0" smtClean="0"/>
            <a:t>оценка</a:t>
          </a:r>
          <a:endParaRPr lang="ru-RU" sz="1100" b="1" dirty="0"/>
        </a:p>
      </cdr:txBody>
    </cdr:sp>
  </cdr:relSizeAnchor>
  <cdr:relSizeAnchor xmlns:cdr="http://schemas.openxmlformats.org/drawingml/2006/chartDrawing">
    <cdr:from>
      <cdr:x>0.52047</cdr:x>
      <cdr:y>0.1386</cdr:y>
    </cdr:from>
    <cdr:to>
      <cdr:x>0.61065</cdr:x>
      <cdr:y>0.21244</cdr:y>
    </cdr:to>
    <cdr:sp macro="" textlink="">
      <cdr:nvSpPr>
        <cdr:cNvPr id="11" name="TextBox 10"/>
        <cdr:cNvSpPr txBox="1"/>
      </cdr:nvSpPr>
      <cdr:spPr>
        <a:xfrm xmlns:a="http://schemas.openxmlformats.org/drawingml/2006/main">
          <a:off x="4534795" y="804610"/>
          <a:ext cx="785818" cy="42866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100" b="1" dirty="0" smtClean="0"/>
            <a:t>745 057,8</a:t>
          </a:r>
        </a:p>
        <a:p xmlns:a="http://schemas.openxmlformats.org/drawingml/2006/main">
          <a:r>
            <a:rPr lang="ru-RU" b="1" dirty="0" smtClean="0"/>
            <a:t>99,4</a:t>
          </a:r>
          <a:endParaRPr lang="ru-RU" sz="1100" b="1" dirty="0"/>
        </a:p>
      </cdr:txBody>
    </cdr:sp>
  </cdr:relSizeAnchor>
  <cdr:relSizeAnchor xmlns:cdr="http://schemas.openxmlformats.org/drawingml/2006/chartDrawing">
    <cdr:from>
      <cdr:x>0.70084</cdr:x>
      <cdr:y>0.15091</cdr:y>
    </cdr:from>
    <cdr:to>
      <cdr:x>0.79103</cdr:x>
      <cdr:y>0.22474</cdr:y>
    </cdr:to>
    <cdr:sp macro="" textlink="">
      <cdr:nvSpPr>
        <cdr:cNvPr id="12" name="TextBox 11"/>
        <cdr:cNvSpPr txBox="1"/>
      </cdr:nvSpPr>
      <cdr:spPr>
        <a:xfrm xmlns:a="http://schemas.openxmlformats.org/drawingml/2006/main">
          <a:off x="6106431" y="876072"/>
          <a:ext cx="785818" cy="42860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100" b="1" dirty="0" smtClean="0"/>
            <a:t>737 666,4</a:t>
          </a:r>
        </a:p>
        <a:p xmlns:a="http://schemas.openxmlformats.org/drawingml/2006/main">
          <a:r>
            <a:rPr lang="ru-RU" b="1" dirty="0" smtClean="0"/>
            <a:t>99,5</a:t>
          </a:r>
          <a:endParaRPr lang="ru-RU" sz="1100" b="1" dirty="0"/>
        </a:p>
      </cdr:txBody>
    </cdr:sp>
  </cdr:relSizeAnchor>
  <cdr:relSizeAnchor xmlns:cdr="http://schemas.openxmlformats.org/drawingml/2006/chartDrawing">
    <cdr:from>
      <cdr:x>0.76644</cdr:x>
      <cdr:y>0.01555</cdr:y>
    </cdr:from>
    <cdr:to>
      <cdr:x>0.86482</cdr:x>
      <cdr:y>0.1263</cdr:y>
    </cdr:to>
    <cdr:sp macro="" textlink="">
      <cdr:nvSpPr>
        <cdr:cNvPr id="13" name="TextBox 12"/>
        <cdr:cNvSpPr txBox="1"/>
      </cdr:nvSpPr>
      <cdr:spPr>
        <a:xfrm xmlns:a="http://schemas.openxmlformats.org/drawingml/2006/main">
          <a:off x="6677935" y="90248"/>
          <a:ext cx="857255" cy="64294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b="1" dirty="0" smtClean="0"/>
            <a:t>911 745,3</a:t>
          </a:r>
          <a:endParaRPr lang="ru-RU" sz="1100" b="1" dirty="0" smtClean="0"/>
        </a:p>
        <a:p xmlns:a="http://schemas.openxmlformats.org/drawingml/2006/main">
          <a:r>
            <a:rPr lang="ru-RU" sz="1100" b="1" dirty="0" smtClean="0"/>
            <a:t>99,6</a:t>
          </a:r>
          <a:endParaRPr lang="ru-RU" sz="1100" b="1" dirty="0"/>
        </a:p>
      </cdr:txBody>
    </cdr:sp>
  </cdr:relSizeAnchor>
  <cdr:relSizeAnchor xmlns:cdr="http://schemas.openxmlformats.org/drawingml/2006/chartDrawing">
    <cdr:from>
      <cdr:x>0.87302</cdr:x>
      <cdr:y>0</cdr:y>
    </cdr:from>
    <cdr:to>
      <cdr:x>1</cdr:x>
      <cdr:y>0.08938</cdr:y>
    </cdr:to>
    <cdr:sp macro="" textlink="">
      <cdr:nvSpPr>
        <cdr:cNvPr id="14" name="TextBox 13"/>
        <cdr:cNvSpPr txBox="1"/>
      </cdr:nvSpPr>
      <cdr:spPr>
        <a:xfrm xmlns:a="http://schemas.openxmlformats.org/drawingml/2006/main">
          <a:off x="7606628" y="0"/>
          <a:ext cx="1106340" cy="51887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100" b="1" dirty="0" smtClean="0"/>
            <a:t>944 651,5</a:t>
          </a:r>
        </a:p>
        <a:p xmlns:a="http://schemas.openxmlformats.org/drawingml/2006/main">
          <a:r>
            <a:rPr lang="ru-RU" b="1" dirty="0" smtClean="0"/>
            <a:t>99,6</a:t>
          </a:r>
          <a:endParaRPr lang="ru-RU"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016"/>
          </a:xfrm>
          <a:prstGeom prst="rect">
            <a:avLst/>
          </a:prstGeom>
        </p:spPr>
        <p:txBody>
          <a:bodyPr vert="horz" lIns="91010" tIns="45505" rIns="91010" bIns="45505" rtlCol="0"/>
          <a:lstStyle>
            <a:lvl1pPr algn="l">
              <a:defRPr sz="1200"/>
            </a:lvl1pPr>
          </a:lstStyle>
          <a:p>
            <a:endParaRPr lang="ru-RU"/>
          </a:p>
        </p:txBody>
      </p:sp>
      <p:sp>
        <p:nvSpPr>
          <p:cNvPr id="3" name="Дата 2"/>
          <p:cNvSpPr>
            <a:spLocks noGrp="1"/>
          </p:cNvSpPr>
          <p:nvPr>
            <p:ph type="dt" idx="1"/>
          </p:nvPr>
        </p:nvSpPr>
        <p:spPr>
          <a:xfrm>
            <a:off x="3850443" y="0"/>
            <a:ext cx="2945659" cy="496016"/>
          </a:xfrm>
          <a:prstGeom prst="rect">
            <a:avLst/>
          </a:prstGeom>
        </p:spPr>
        <p:txBody>
          <a:bodyPr vert="horz" lIns="91010" tIns="45505" rIns="91010" bIns="45505" rtlCol="0"/>
          <a:lstStyle>
            <a:lvl1pPr algn="r">
              <a:defRPr sz="1200"/>
            </a:lvl1pPr>
          </a:lstStyle>
          <a:p>
            <a:fld id="{D5512CFB-3066-499B-8177-29FDF3B8CE3B}" type="datetimeFigureOut">
              <a:rPr lang="ru-RU" smtClean="0"/>
              <a:pPr/>
              <a:t>07.02.2024</a:t>
            </a:fld>
            <a:endParaRPr lang="ru-RU"/>
          </a:p>
        </p:txBody>
      </p:sp>
      <p:sp>
        <p:nvSpPr>
          <p:cNvPr id="4" name="Образ слайда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010" tIns="45505" rIns="91010" bIns="45505" rtlCol="0" anchor="ctr"/>
          <a:lstStyle/>
          <a:p>
            <a:endParaRPr lang="ru-RU"/>
          </a:p>
        </p:txBody>
      </p:sp>
      <p:sp>
        <p:nvSpPr>
          <p:cNvPr id="5" name="Заметки 4"/>
          <p:cNvSpPr>
            <a:spLocks noGrp="1"/>
          </p:cNvSpPr>
          <p:nvPr>
            <p:ph type="body" sz="quarter" idx="3"/>
          </p:nvPr>
        </p:nvSpPr>
        <p:spPr>
          <a:xfrm>
            <a:off x="679768" y="4716107"/>
            <a:ext cx="5438140" cy="4468891"/>
          </a:xfrm>
          <a:prstGeom prst="rect">
            <a:avLst/>
          </a:prstGeom>
        </p:spPr>
        <p:txBody>
          <a:bodyPr vert="horz" lIns="91010" tIns="45505" rIns="91010" bIns="45505"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2213"/>
            <a:ext cx="2945659" cy="496016"/>
          </a:xfrm>
          <a:prstGeom prst="rect">
            <a:avLst/>
          </a:prstGeom>
        </p:spPr>
        <p:txBody>
          <a:bodyPr vert="horz" lIns="91010" tIns="45505" rIns="91010" bIns="45505"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2213"/>
            <a:ext cx="2945659" cy="496016"/>
          </a:xfrm>
          <a:prstGeom prst="rect">
            <a:avLst/>
          </a:prstGeom>
        </p:spPr>
        <p:txBody>
          <a:bodyPr vert="horz" lIns="91010" tIns="45505" rIns="91010" bIns="45505" rtlCol="0" anchor="b"/>
          <a:lstStyle>
            <a:lvl1pPr algn="r">
              <a:defRPr sz="1200"/>
            </a:lvl1pPr>
          </a:lstStyle>
          <a:p>
            <a:fld id="{647BA235-E3BB-46AA-BC5F-5155E21D8F01}" type="slidenum">
              <a:rPr lang="ru-RU" smtClean="0"/>
              <a:pPr/>
              <a:t>‹#›</a:t>
            </a:fld>
            <a:endParaRPr lang="ru-RU"/>
          </a:p>
        </p:txBody>
      </p:sp>
    </p:spTree>
    <p:extLst>
      <p:ext uri="{BB962C8B-B14F-4D97-AF65-F5344CB8AC3E}">
        <p14:creationId xmlns:p14="http://schemas.microsoft.com/office/powerpoint/2010/main" xmlns="" val="104355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xmlns="" val="30196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60</a:t>
            </a:fld>
            <a:endParaRPr lang="ru-RU"/>
          </a:p>
        </p:txBody>
      </p:sp>
    </p:spTree>
    <p:extLst>
      <p:ext uri="{BB962C8B-B14F-4D97-AF65-F5344CB8AC3E}">
        <p14:creationId xmlns:p14="http://schemas.microsoft.com/office/powerpoint/2010/main" xmlns="" val="3608604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62</a:t>
            </a:fld>
            <a:endParaRPr lang="ru-RU"/>
          </a:p>
        </p:txBody>
      </p:sp>
    </p:spTree>
    <p:extLst>
      <p:ext uri="{BB962C8B-B14F-4D97-AF65-F5344CB8AC3E}">
        <p14:creationId xmlns:p14="http://schemas.microsoft.com/office/powerpoint/2010/main" xmlns="" val="360860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65</a:t>
            </a:fld>
            <a:endParaRPr lang="ru-RU"/>
          </a:p>
        </p:txBody>
      </p:sp>
    </p:spTree>
    <p:extLst>
      <p:ext uri="{BB962C8B-B14F-4D97-AF65-F5344CB8AC3E}">
        <p14:creationId xmlns:p14="http://schemas.microsoft.com/office/powerpoint/2010/main" xmlns="" val="360860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67</a:t>
            </a:fld>
            <a:endParaRPr lang="ru-RU"/>
          </a:p>
        </p:txBody>
      </p:sp>
    </p:spTree>
    <p:extLst>
      <p:ext uri="{BB962C8B-B14F-4D97-AF65-F5344CB8AC3E}">
        <p14:creationId xmlns:p14="http://schemas.microsoft.com/office/powerpoint/2010/main" xmlns="" val="360860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xfrm>
            <a:off x="915988" y="744538"/>
            <a:ext cx="4965700" cy="3724275"/>
          </a:xfrm>
          <a:ln/>
        </p:spPr>
      </p:sp>
      <p:sp>
        <p:nvSpPr>
          <p:cNvPr id="58371"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ltLang="ru-RU" dirty="0" smtClean="0"/>
          </a:p>
        </p:txBody>
      </p:sp>
      <p:sp>
        <p:nvSpPr>
          <p:cNvPr id="58372"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3007" indent="-285773" eaLnBrk="0" hangingPunct="0">
              <a:spcBef>
                <a:spcPct val="30000"/>
              </a:spcBef>
              <a:defRPr sz="1200">
                <a:solidFill>
                  <a:schemeClr val="tx1"/>
                </a:solidFill>
                <a:latin typeface="Times New Roman" pitchFamily="18" charset="0"/>
              </a:defRPr>
            </a:lvl2pPr>
            <a:lvl3pPr marL="1143088" indent="-228617" eaLnBrk="0" hangingPunct="0">
              <a:spcBef>
                <a:spcPct val="30000"/>
              </a:spcBef>
              <a:defRPr sz="1200">
                <a:solidFill>
                  <a:schemeClr val="tx1"/>
                </a:solidFill>
                <a:latin typeface="Times New Roman" pitchFamily="18" charset="0"/>
              </a:defRPr>
            </a:lvl3pPr>
            <a:lvl4pPr marL="1600324" indent="-228617" eaLnBrk="0" hangingPunct="0">
              <a:spcBef>
                <a:spcPct val="30000"/>
              </a:spcBef>
              <a:defRPr sz="1200">
                <a:solidFill>
                  <a:schemeClr val="tx1"/>
                </a:solidFill>
                <a:latin typeface="Times New Roman" pitchFamily="18" charset="0"/>
              </a:defRPr>
            </a:lvl4pPr>
            <a:lvl5pPr marL="2057560" indent="-228617" eaLnBrk="0" hangingPunct="0">
              <a:spcBef>
                <a:spcPct val="30000"/>
              </a:spcBef>
              <a:defRPr sz="1200">
                <a:solidFill>
                  <a:schemeClr val="tx1"/>
                </a:solidFill>
                <a:latin typeface="Times New Roman" pitchFamily="18" charset="0"/>
              </a:defRPr>
            </a:lvl5pPr>
            <a:lvl6pPr marL="2514795" indent="-228617" eaLnBrk="0" fontAlgn="base" hangingPunct="0">
              <a:spcBef>
                <a:spcPct val="30000"/>
              </a:spcBef>
              <a:spcAft>
                <a:spcPct val="0"/>
              </a:spcAft>
              <a:defRPr sz="1200">
                <a:solidFill>
                  <a:schemeClr val="tx1"/>
                </a:solidFill>
                <a:latin typeface="Times New Roman" pitchFamily="18" charset="0"/>
              </a:defRPr>
            </a:lvl6pPr>
            <a:lvl7pPr marL="2972030" indent="-228617" eaLnBrk="0" fontAlgn="base" hangingPunct="0">
              <a:spcBef>
                <a:spcPct val="30000"/>
              </a:spcBef>
              <a:spcAft>
                <a:spcPct val="0"/>
              </a:spcAft>
              <a:defRPr sz="1200">
                <a:solidFill>
                  <a:schemeClr val="tx1"/>
                </a:solidFill>
                <a:latin typeface="Times New Roman" pitchFamily="18" charset="0"/>
              </a:defRPr>
            </a:lvl7pPr>
            <a:lvl8pPr marL="3429265" indent="-228617" eaLnBrk="0" fontAlgn="base" hangingPunct="0">
              <a:spcBef>
                <a:spcPct val="30000"/>
              </a:spcBef>
              <a:spcAft>
                <a:spcPct val="0"/>
              </a:spcAft>
              <a:defRPr sz="1200">
                <a:solidFill>
                  <a:schemeClr val="tx1"/>
                </a:solidFill>
                <a:latin typeface="Times New Roman" pitchFamily="18" charset="0"/>
              </a:defRPr>
            </a:lvl8pPr>
            <a:lvl9pPr marL="3886501" indent="-22861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D706EB8-9E3D-4B6E-AC0F-87F58B54A287}" type="slidenum">
              <a:rPr lang="ru-RU" altLang="ru-RU" smtClean="0"/>
              <a:pPr eaLnBrk="1" hangingPunct="1">
                <a:spcBef>
                  <a:spcPct val="0"/>
                </a:spcBef>
              </a:pPr>
              <a:t>19</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27</a:t>
            </a:fld>
            <a:endParaRPr lang="ru-RU"/>
          </a:p>
        </p:txBody>
      </p:sp>
    </p:spTree>
    <p:extLst>
      <p:ext uri="{BB962C8B-B14F-4D97-AF65-F5344CB8AC3E}">
        <p14:creationId xmlns:p14="http://schemas.microsoft.com/office/powerpoint/2010/main" xmlns="" val="376144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A56304-AFFB-4EE5-8E3D-CAAFA9640936}" type="slidenum">
              <a:rPr lang="ru-RU" smtClean="0">
                <a:solidFill>
                  <a:prstClr val="black"/>
                </a:solidFill>
              </a:rPr>
              <a:pPr/>
              <a:t>30</a:t>
            </a:fld>
            <a:endParaRPr lang="ru-R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xfrm>
            <a:off x="915988" y="744538"/>
            <a:ext cx="4965700" cy="3724275"/>
          </a:xfrm>
          <a:ln/>
        </p:spPr>
      </p:sp>
      <p:sp>
        <p:nvSpPr>
          <p:cNvPr id="59395" name="Заметки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ru-RU" altLang="ru-RU" b="1" dirty="0" smtClean="0">
                <a:solidFill>
                  <a:srgbClr val="FFFFFF"/>
                </a:solidFill>
                <a:cs typeface="Times New Roman" pitchFamily="18" charset="0"/>
              </a:rPr>
              <a:t>2019 год</a:t>
            </a:r>
          </a:p>
          <a:p>
            <a:endParaRPr lang="ru-RU" altLang="ru-RU" dirty="0" smtClean="0"/>
          </a:p>
        </p:txBody>
      </p:sp>
      <p:sp>
        <p:nvSpPr>
          <p:cNvPr id="59396" name="Номер слайда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3007" indent="-285773" eaLnBrk="0" hangingPunct="0">
              <a:spcBef>
                <a:spcPct val="30000"/>
              </a:spcBef>
              <a:defRPr sz="1200">
                <a:solidFill>
                  <a:schemeClr val="tx1"/>
                </a:solidFill>
                <a:latin typeface="Times New Roman" pitchFamily="18" charset="0"/>
              </a:defRPr>
            </a:lvl2pPr>
            <a:lvl3pPr marL="1143088" indent="-228617" eaLnBrk="0" hangingPunct="0">
              <a:spcBef>
                <a:spcPct val="30000"/>
              </a:spcBef>
              <a:defRPr sz="1200">
                <a:solidFill>
                  <a:schemeClr val="tx1"/>
                </a:solidFill>
                <a:latin typeface="Times New Roman" pitchFamily="18" charset="0"/>
              </a:defRPr>
            </a:lvl3pPr>
            <a:lvl4pPr marL="1600324" indent="-228617" eaLnBrk="0" hangingPunct="0">
              <a:spcBef>
                <a:spcPct val="30000"/>
              </a:spcBef>
              <a:defRPr sz="1200">
                <a:solidFill>
                  <a:schemeClr val="tx1"/>
                </a:solidFill>
                <a:latin typeface="Times New Roman" pitchFamily="18" charset="0"/>
              </a:defRPr>
            </a:lvl4pPr>
            <a:lvl5pPr marL="2057560" indent="-228617" eaLnBrk="0" hangingPunct="0">
              <a:spcBef>
                <a:spcPct val="30000"/>
              </a:spcBef>
              <a:defRPr sz="1200">
                <a:solidFill>
                  <a:schemeClr val="tx1"/>
                </a:solidFill>
                <a:latin typeface="Times New Roman" pitchFamily="18" charset="0"/>
              </a:defRPr>
            </a:lvl5pPr>
            <a:lvl6pPr marL="2514795" indent="-228617" eaLnBrk="0" fontAlgn="base" hangingPunct="0">
              <a:spcBef>
                <a:spcPct val="30000"/>
              </a:spcBef>
              <a:spcAft>
                <a:spcPct val="0"/>
              </a:spcAft>
              <a:defRPr sz="1200">
                <a:solidFill>
                  <a:schemeClr val="tx1"/>
                </a:solidFill>
                <a:latin typeface="Times New Roman" pitchFamily="18" charset="0"/>
              </a:defRPr>
            </a:lvl6pPr>
            <a:lvl7pPr marL="2972030" indent="-228617" eaLnBrk="0" fontAlgn="base" hangingPunct="0">
              <a:spcBef>
                <a:spcPct val="30000"/>
              </a:spcBef>
              <a:spcAft>
                <a:spcPct val="0"/>
              </a:spcAft>
              <a:defRPr sz="1200">
                <a:solidFill>
                  <a:schemeClr val="tx1"/>
                </a:solidFill>
                <a:latin typeface="Times New Roman" pitchFamily="18" charset="0"/>
              </a:defRPr>
            </a:lvl7pPr>
            <a:lvl8pPr marL="3429265" indent="-228617" eaLnBrk="0" fontAlgn="base" hangingPunct="0">
              <a:spcBef>
                <a:spcPct val="30000"/>
              </a:spcBef>
              <a:spcAft>
                <a:spcPct val="0"/>
              </a:spcAft>
              <a:defRPr sz="1200">
                <a:solidFill>
                  <a:schemeClr val="tx1"/>
                </a:solidFill>
                <a:latin typeface="Times New Roman" pitchFamily="18" charset="0"/>
              </a:defRPr>
            </a:lvl8pPr>
            <a:lvl9pPr marL="3886501" indent="-22861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8B97F84-BF1A-403B-97EF-50F2E7E9EE96}" type="slidenum">
              <a:rPr lang="ru-RU" altLang="ru-RU" smtClean="0"/>
              <a:pPr eaLnBrk="1" hangingPunct="1">
                <a:spcBef>
                  <a:spcPct val="0"/>
                </a:spcBef>
              </a:pPr>
              <a:t>33</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BF95441-768A-47C9-8D91-C0C4A2C30FB3}" type="slidenum">
              <a:rPr lang="ru-RU" smtClean="0"/>
              <a:pPr/>
              <a:t>38</a:t>
            </a:fld>
            <a:endParaRPr lang="ru-RU"/>
          </a:p>
        </p:txBody>
      </p:sp>
    </p:spTree>
    <p:extLst>
      <p:ext uri="{BB962C8B-B14F-4D97-AF65-F5344CB8AC3E}">
        <p14:creationId xmlns:p14="http://schemas.microsoft.com/office/powerpoint/2010/main" xmlns="" val="198068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699B28-C823-458F-B81A-61034F6753AB}" type="slidenum">
              <a:rPr lang="ru-RU" smtClean="0"/>
              <a:pPr/>
              <a:t>43</a:t>
            </a:fld>
            <a:endParaRPr lang="ru-RU"/>
          </a:p>
        </p:txBody>
      </p:sp>
    </p:spTree>
    <p:extLst>
      <p:ext uri="{BB962C8B-B14F-4D97-AF65-F5344CB8AC3E}">
        <p14:creationId xmlns:p14="http://schemas.microsoft.com/office/powerpoint/2010/main" xmlns="" val="291843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45</a:t>
            </a:fld>
            <a:endParaRPr lang="ru-RU"/>
          </a:p>
        </p:txBody>
      </p:sp>
    </p:spTree>
    <p:extLst>
      <p:ext uri="{BB962C8B-B14F-4D97-AF65-F5344CB8AC3E}">
        <p14:creationId xmlns:p14="http://schemas.microsoft.com/office/powerpoint/2010/main" xmlns="" val="81512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47</a:t>
            </a:fld>
            <a:endParaRPr lang="ru-RU"/>
          </a:p>
        </p:txBody>
      </p:sp>
    </p:spTree>
    <p:extLst>
      <p:ext uri="{BB962C8B-B14F-4D97-AF65-F5344CB8AC3E}">
        <p14:creationId xmlns:p14="http://schemas.microsoft.com/office/powerpoint/2010/main" xmlns="" val="2945997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fld id="{A8BCD27C-B8B3-45B7-B41C-91C23BA4EE95}" type="datetimeFigureOut">
              <a:rPr lang="ru-RU" smtClean="0"/>
              <a:pPr/>
              <a:t>07.02.2024</a:t>
            </a:fld>
            <a:endParaRPr lang="ru-RU"/>
          </a:p>
        </p:txBody>
      </p:sp>
      <p:sp>
        <p:nvSpPr>
          <p:cNvPr id="7" name="Нижний колонтитул 18"/>
          <p:cNvSpPr>
            <a:spLocks noGrp="1"/>
          </p:cNvSpPr>
          <p:nvPr>
            <p:ph type="ftr" sz="quarter" idx="11"/>
          </p:nvPr>
        </p:nvSpPr>
        <p:spPr/>
        <p:txBody>
          <a:bodyPr/>
          <a:lstStyle>
            <a:lvl1pPr>
              <a:defRPr/>
            </a:lvl1pPr>
          </a:lstStyle>
          <a:p>
            <a:endParaRPr lang="ru-RU"/>
          </a:p>
        </p:txBody>
      </p:sp>
      <p:sp>
        <p:nvSpPr>
          <p:cNvPr id="8" name="Номер слайда 26"/>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p14="http://schemas.microsoft.com/office/powerpoint/2010/main" xmlns="" val="196971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A8BCD27C-B8B3-45B7-B41C-91C23BA4EE95}" type="datetimeFigureOut">
              <a:rPr lang="ru-RU" smtClean="0"/>
              <a:pPr/>
              <a:t>07.02.2024</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p14="http://schemas.microsoft.com/office/powerpoint/2010/main" xmlns="" val="170773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A8BCD27C-B8B3-45B7-B41C-91C23BA4EE95}" type="datetimeFigureOut">
              <a:rPr lang="ru-RU" smtClean="0"/>
              <a:pPr/>
              <a:t>07.02.2024</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p14="http://schemas.microsoft.com/office/powerpoint/2010/main" xmlns="" val="3237234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1"/>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FF35DC-CE39-41C4-8DA6-B9E094EB0ED1}" type="slidenum">
              <a:rPr lang="ru-RU"/>
              <a:pPr>
                <a:defRPr/>
              </a:pPr>
              <a:t>‹#›</a:t>
            </a:fld>
            <a:endParaRPr lang="ru-RU"/>
          </a:p>
        </p:txBody>
      </p:sp>
    </p:spTree>
    <p:extLst>
      <p:ext uri="{BB962C8B-B14F-4D97-AF65-F5344CB8AC3E}">
        <p14:creationId xmlns:p14="http://schemas.microsoft.com/office/powerpoint/2010/main" xmlns="" val="32310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07.02.2024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016913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07.02.2024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44507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07.02.2024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137410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BCD27C-B8B3-45B7-B41C-91C23BA4EE95}" type="datetimeFigureOut">
              <a:rPr lang="ru-RU" smtClean="0">
                <a:solidFill>
                  <a:prstClr val="black">
                    <a:tint val="75000"/>
                  </a:prstClr>
                </a:solidFill>
              </a:rPr>
              <a:pPr/>
              <a:t>07.02.2024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713934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BCD27C-B8B3-45B7-B41C-91C23BA4EE95}" type="datetimeFigureOut">
              <a:rPr lang="ru-RU" smtClean="0">
                <a:solidFill>
                  <a:prstClr val="black">
                    <a:tint val="75000"/>
                  </a:prstClr>
                </a:solidFill>
              </a:rPr>
              <a:pPr/>
              <a:t>07.02.2024</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416296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BCD27C-B8B3-45B7-B41C-91C23BA4EE95}" type="datetimeFigureOut">
              <a:rPr lang="ru-RU" smtClean="0">
                <a:solidFill>
                  <a:prstClr val="black">
                    <a:tint val="75000"/>
                  </a:prstClr>
                </a:solidFill>
              </a:rPr>
              <a:pPr/>
              <a:t>07.02.2024</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931146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BCD27C-B8B3-45B7-B41C-91C23BA4EE95}" type="datetimeFigureOut">
              <a:rPr lang="ru-RU" smtClean="0">
                <a:solidFill>
                  <a:prstClr val="black">
                    <a:tint val="75000"/>
                  </a:prstClr>
                </a:solidFill>
              </a:rPr>
              <a:pPr/>
              <a:t>07.02.2024</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24305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A8BCD27C-B8B3-45B7-B41C-91C23BA4EE95}" type="datetimeFigureOut">
              <a:rPr lang="ru-RU" smtClean="0"/>
              <a:pPr/>
              <a:t>07.02.2024</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p14="http://schemas.microsoft.com/office/powerpoint/2010/main" xmlns="" val="224073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BCD27C-B8B3-45B7-B41C-91C23BA4EE95}" type="datetimeFigureOut">
              <a:rPr lang="ru-RU" smtClean="0">
                <a:solidFill>
                  <a:prstClr val="black">
                    <a:tint val="75000"/>
                  </a:prstClr>
                </a:solidFill>
              </a:rPr>
              <a:pPr/>
              <a:t>07.02.2024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48892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BCD27C-B8B3-45B7-B41C-91C23BA4EE95}" type="datetimeFigureOut">
              <a:rPr lang="ru-RU" smtClean="0">
                <a:solidFill>
                  <a:prstClr val="black">
                    <a:tint val="75000"/>
                  </a:prstClr>
                </a:solidFill>
              </a:rPr>
              <a:pPr/>
              <a:t>07.02.2024</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598350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07.02.2024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03641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07.02.2024</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436490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1"/>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FF35DC-CE39-41C4-8DA6-B9E094EB0E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421791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7" name="Нижний колонтитул 18"/>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8" name="Номер слайда 26"/>
          <p:cNvSpPr>
            <a:spLocks noGrp="1"/>
          </p:cNvSpPr>
          <p:nvPr>
            <p:ph type="sldNum" sz="quarter" idx="12"/>
          </p:nvPr>
        </p:nvSpPr>
        <p:spPr/>
        <p:txBody>
          <a:bodyPr/>
          <a:lstStyle>
            <a:lvl1pPr>
              <a:defRPr/>
            </a:lvl1pPr>
          </a:lstStyle>
          <a:p>
            <a:fld id="{F121102C-B29C-49A1-AA51-5BC8B3D16262}" type="slidenum">
              <a:rPr lang="ru-RU" altLang="ru-RU"/>
              <a:pPr/>
              <a:t>‹#›</a:t>
            </a:fld>
            <a:endParaRPr lang="ru-RU" altLang="ru-RU"/>
          </a:p>
        </p:txBody>
      </p:sp>
    </p:spTree>
    <p:extLst>
      <p:ext uri="{BB962C8B-B14F-4D97-AF65-F5344CB8AC3E}">
        <p14:creationId xmlns:p14="http://schemas.microsoft.com/office/powerpoint/2010/main" xmlns="" val="2347037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19127A78-077E-47E5-BB6D-5EB47EB1642D}" type="slidenum">
              <a:rPr lang="ru-RU" altLang="ru-RU"/>
              <a:pPr/>
              <a:t>‹#›</a:t>
            </a:fld>
            <a:endParaRPr lang="ru-RU" altLang="ru-RU"/>
          </a:p>
        </p:txBody>
      </p:sp>
    </p:spTree>
    <p:extLst>
      <p:ext uri="{BB962C8B-B14F-4D97-AF65-F5344CB8AC3E}">
        <p14:creationId xmlns:p14="http://schemas.microsoft.com/office/powerpoint/2010/main" xmlns="" val="1658991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7" name="Нижний колонтитул 4"/>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8" name="Номер слайда 5"/>
          <p:cNvSpPr>
            <a:spLocks noGrp="1"/>
          </p:cNvSpPr>
          <p:nvPr>
            <p:ph type="sldNum" sz="quarter" idx="12"/>
          </p:nvPr>
        </p:nvSpPr>
        <p:spPr/>
        <p:txBody>
          <a:bodyPr/>
          <a:lstStyle>
            <a:lvl1pPr>
              <a:defRPr/>
            </a:lvl1pPr>
          </a:lstStyle>
          <a:p>
            <a:fld id="{DDB3D1D6-6E32-422F-AE6E-71EB2C1583F9}" type="slidenum">
              <a:rPr lang="ru-RU" altLang="ru-RU"/>
              <a:pPr/>
              <a:t>‹#›</a:t>
            </a:fld>
            <a:endParaRPr lang="ru-RU" altLang="ru-RU"/>
          </a:p>
        </p:txBody>
      </p:sp>
    </p:spTree>
    <p:extLst>
      <p:ext uri="{BB962C8B-B14F-4D97-AF65-F5344CB8AC3E}">
        <p14:creationId xmlns:p14="http://schemas.microsoft.com/office/powerpoint/2010/main" xmlns="" val="1426654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17"/>
          <p:cNvSpPr>
            <a:spLocks noGrp="1"/>
          </p:cNvSpPr>
          <p:nvPr>
            <p:ph type="sldNum" sz="quarter" idx="12"/>
          </p:nvPr>
        </p:nvSpPr>
        <p:spPr/>
        <p:txBody>
          <a:bodyPr/>
          <a:lstStyle>
            <a:lvl1pPr>
              <a:defRPr/>
            </a:lvl1pPr>
          </a:lstStyle>
          <a:p>
            <a:fld id="{A5576105-8BB4-4E68-9567-ED079E024B8A}" type="slidenum">
              <a:rPr lang="ru-RU" altLang="ru-RU"/>
              <a:pPr/>
              <a:t>‹#›</a:t>
            </a:fld>
            <a:endParaRPr lang="ru-RU" altLang="ru-RU"/>
          </a:p>
        </p:txBody>
      </p:sp>
    </p:spTree>
    <p:extLst>
      <p:ext uri="{BB962C8B-B14F-4D97-AF65-F5344CB8AC3E}">
        <p14:creationId xmlns:p14="http://schemas.microsoft.com/office/powerpoint/2010/main" xmlns="" val="321694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8"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9" name="Номер слайда 17"/>
          <p:cNvSpPr>
            <a:spLocks noGrp="1"/>
          </p:cNvSpPr>
          <p:nvPr>
            <p:ph type="sldNum" sz="quarter" idx="12"/>
          </p:nvPr>
        </p:nvSpPr>
        <p:spPr/>
        <p:txBody>
          <a:bodyPr/>
          <a:lstStyle>
            <a:lvl1pPr>
              <a:defRPr/>
            </a:lvl1pPr>
          </a:lstStyle>
          <a:p>
            <a:fld id="{F3EEB935-AE0C-478E-8F5C-A18DB22A6BD6}" type="slidenum">
              <a:rPr lang="ru-RU" altLang="ru-RU"/>
              <a:pPr/>
              <a:t>‹#›</a:t>
            </a:fld>
            <a:endParaRPr lang="ru-RU" altLang="ru-RU"/>
          </a:p>
        </p:txBody>
      </p:sp>
    </p:spTree>
    <p:extLst>
      <p:ext uri="{BB962C8B-B14F-4D97-AF65-F5344CB8AC3E}">
        <p14:creationId xmlns:p14="http://schemas.microsoft.com/office/powerpoint/2010/main" xmlns="" val="376390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fld id="{A8BCD27C-B8B3-45B7-B41C-91C23BA4EE95}" type="datetimeFigureOut">
              <a:rPr lang="ru-RU" smtClean="0"/>
              <a:pPr/>
              <a:t>07.02.2024</a:t>
            </a:fld>
            <a:endParaRPr lang="ru-RU"/>
          </a:p>
        </p:txBody>
      </p:sp>
      <p:sp>
        <p:nvSpPr>
          <p:cNvPr id="7" name="Нижний колонтитул 4"/>
          <p:cNvSpPr>
            <a:spLocks noGrp="1"/>
          </p:cNvSpPr>
          <p:nvPr>
            <p:ph type="ftr" sz="quarter" idx="11"/>
          </p:nvPr>
        </p:nvSpPr>
        <p:spPr/>
        <p:txBody>
          <a:bodyPr/>
          <a:lstStyle>
            <a:lvl1pPr>
              <a:defRPr/>
            </a:lvl1pPr>
          </a:lstStyle>
          <a:p>
            <a:endParaRPr lang="ru-RU"/>
          </a:p>
        </p:txBody>
      </p:sp>
      <p:sp>
        <p:nvSpPr>
          <p:cNvPr id="8" name="Номер слайда 5"/>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p14="http://schemas.microsoft.com/office/powerpoint/2010/main" xmlns="" val="1176308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4"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5" name="Номер слайда 17"/>
          <p:cNvSpPr>
            <a:spLocks noGrp="1"/>
          </p:cNvSpPr>
          <p:nvPr>
            <p:ph type="sldNum" sz="quarter" idx="12"/>
          </p:nvPr>
        </p:nvSpPr>
        <p:spPr/>
        <p:txBody>
          <a:bodyPr/>
          <a:lstStyle>
            <a:lvl1pPr>
              <a:defRPr/>
            </a:lvl1pPr>
          </a:lstStyle>
          <a:p>
            <a:fld id="{51A5B8C6-FD40-440A-9E46-CA98A50A10E6}" type="slidenum">
              <a:rPr lang="ru-RU" altLang="ru-RU"/>
              <a:pPr/>
              <a:t>‹#›</a:t>
            </a:fld>
            <a:endParaRPr lang="ru-RU" altLang="ru-RU"/>
          </a:p>
        </p:txBody>
      </p:sp>
    </p:spTree>
    <p:extLst>
      <p:ext uri="{BB962C8B-B14F-4D97-AF65-F5344CB8AC3E}">
        <p14:creationId xmlns:p14="http://schemas.microsoft.com/office/powerpoint/2010/main" xmlns="" val="274829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3"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4" name="Номер слайда 17"/>
          <p:cNvSpPr>
            <a:spLocks noGrp="1"/>
          </p:cNvSpPr>
          <p:nvPr>
            <p:ph type="sldNum" sz="quarter" idx="12"/>
          </p:nvPr>
        </p:nvSpPr>
        <p:spPr/>
        <p:txBody>
          <a:bodyPr/>
          <a:lstStyle>
            <a:lvl1pPr>
              <a:defRPr/>
            </a:lvl1pPr>
          </a:lstStyle>
          <a:p>
            <a:fld id="{6691551A-AA7E-4A3D-ADD1-22E40955B86E}" type="slidenum">
              <a:rPr lang="ru-RU" altLang="ru-RU"/>
              <a:pPr/>
              <a:t>‹#›</a:t>
            </a:fld>
            <a:endParaRPr lang="ru-RU" altLang="ru-RU"/>
          </a:p>
        </p:txBody>
      </p:sp>
    </p:spTree>
    <p:extLst>
      <p:ext uri="{BB962C8B-B14F-4D97-AF65-F5344CB8AC3E}">
        <p14:creationId xmlns:p14="http://schemas.microsoft.com/office/powerpoint/2010/main" xmlns="" val="3738021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1324DD81-E884-4C85-9594-33C3D303153D}" type="slidenum">
              <a:rPr lang="ru-RU" altLang="ru-RU"/>
              <a:pPr/>
              <a:t>‹#›</a:t>
            </a:fld>
            <a:endParaRPr lang="ru-RU" altLang="ru-RU"/>
          </a:p>
        </p:txBody>
      </p:sp>
    </p:spTree>
    <p:extLst>
      <p:ext uri="{BB962C8B-B14F-4D97-AF65-F5344CB8AC3E}">
        <p14:creationId xmlns:p14="http://schemas.microsoft.com/office/powerpoint/2010/main" xmlns="" val="176102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17"/>
          <p:cNvSpPr>
            <a:spLocks noGrp="1"/>
          </p:cNvSpPr>
          <p:nvPr>
            <p:ph type="sldNum" sz="quarter" idx="12"/>
          </p:nvPr>
        </p:nvSpPr>
        <p:spPr/>
        <p:txBody>
          <a:bodyPr/>
          <a:lstStyle>
            <a:lvl1pPr>
              <a:defRPr/>
            </a:lvl1pPr>
          </a:lstStyle>
          <a:p>
            <a:fld id="{6A328E6C-3867-44F2-99B0-1B9445ABD043}" type="slidenum">
              <a:rPr lang="ru-RU" altLang="ru-RU"/>
              <a:pPr/>
              <a:t>‹#›</a:t>
            </a:fld>
            <a:endParaRPr lang="ru-RU" altLang="ru-RU"/>
          </a:p>
        </p:txBody>
      </p:sp>
    </p:spTree>
    <p:extLst>
      <p:ext uri="{BB962C8B-B14F-4D97-AF65-F5344CB8AC3E}">
        <p14:creationId xmlns:p14="http://schemas.microsoft.com/office/powerpoint/2010/main" xmlns="" val="2162511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25C795DA-97EB-44D8-A2B8-2033B218718E}" type="slidenum">
              <a:rPr lang="ru-RU" altLang="ru-RU"/>
              <a:pPr/>
              <a:t>‹#›</a:t>
            </a:fld>
            <a:endParaRPr lang="ru-RU" altLang="ru-RU"/>
          </a:p>
        </p:txBody>
      </p:sp>
    </p:spTree>
    <p:extLst>
      <p:ext uri="{BB962C8B-B14F-4D97-AF65-F5344CB8AC3E}">
        <p14:creationId xmlns:p14="http://schemas.microsoft.com/office/powerpoint/2010/main" xmlns="" val="3933518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424E972C-499A-4923-B86F-92816ED1652A}" type="slidenum">
              <a:rPr lang="ru-RU" altLang="ru-RU"/>
              <a:pPr/>
              <a:t>‹#›</a:t>
            </a:fld>
            <a:endParaRPr lang="ru-RU" altLang="ru-RU"/>
          </a:p>
        </p:txBody>
      </p:sp>
    </p:spTree>
    <p:extLst>
      <p:ext uri="{BB962C8B-B14F-4D97-AF65-F5344CB8AC3E}">
        <p14:creationId xmlns:p14="http://schemas.microsoft.com/office/powerpoint/2010/main" xmlns="" val="3746641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7" name="Нижний колонтитул 18"/>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8" name="Номер слайда 26"/>
          <p:cNvSpPr>
            <a:spLocks noGrp="1"/>
          </p:cNvSpPr>
          <p:nvPr>
            <p:ph type="sldNum" sz="quarter" idx="12"/>
          </p:nvPr>
        </p:nvSpPr>
        <p:spPr/>
        <p:txBody>
          <a:bodyPr/>
          <a:lstStyle>
            <a:lvl1pPr>
              <a:defRPr/>
            </a:lvl1pPr>
          </a:lstStyle>
          <a:p>
            <a:fld id="{F121102C-B29C-49A1-AA51-5BC8B3D16262}" type="slidenum">
              <a:rPr lang="ru-RU" altLang="ru-RU"/>
              <a:pPr/>
              <a:t>‹#›</a:t>
            </a:fld>
            <a:endParaRPr lang="ru-RU" altLang="ru-RU"/>
          </a:p>
        </p:txBody>
      </p:sp>
    </p:spTree>
    <p:extLst>
      <p:ext uri="{BB962C8B-B14F-4D97-AF65-F5344CB8AC3E}">
        <p14:creationId xmlns:p14="http://schemas.microsoft.com/office/powerpoint/2010/main" xmlns="" val="547923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19127A78-077E-47E5-BB6D-5EB47EB1642D}" type="slidenum">
              <a:rPr lang="ru-RU" altLang="ru-RU"/>
              <a:pPr/>
              <a:t>‹#›</a:t>
            </a:fld>
            <a:endParaRPr lang="ru-RU" altLang="ru-RU"/>
          </a:p>
        </p:txBody>
      </p:sp>
    </p:spTree>
    <p:extLst>
      <p:ext uri="{BB962C8B-B14F-4D97-AF65-F5344CB8AC3E}">
        <p14:creationId xmlns:p14="http://schemas.microsoft.com/office/powerpoint/2010/main" xmlns="" val="3342982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7" name="Нижний колонтитул 4"/>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8" name="Номер слайда 5"/>
          <p:cNvSpPr>
            <a:spLocks noGrp="1"/>
          </p:cNvSpPr>
          <p:nvPr>
            <p:ph type="sldNum" sz="quarter" idx="12"/>
          </p:nvPr>
        </p:nvSpPr>
        <p:spPr/>
        <p:txBody>
          <a:bodyPr/>
          <a:lstStyle>
            <a:lvl1pPr>
              <a:defRPr/>
            </a:lvl1pPr>
          </a:lstStyle>
          <a:p>
            <a:fld id="{DDB3D1D6-6E32-422F-AE6E-71EB2C1583F9}" type="slidenum">
              <a:rPr lang="ru-RU" altLang="ru-RU"/>
              <a:pPr/>
              <a:t>‹#›</a:t>
            </a:fld>
            <a:endParaRPr lang="ru-RU" altLang="ru-RU"/>
          </a:p>
        </p:txBody>
      </p:sp>
    </p:spTree>
    <p:extLst>
      <p:ext uri="{BB962C8B-B14F-4D97-AF65-F5344CB8AC3E}">
        <p14:creationId xmlns:p14="http://schemas.microsoft.com/office/powerpoint/2010/main" xmlns="" val="3985630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17"/>
          <p:cNvSpPr>
            <a:spLocks noGrp="1"/>
          </p:cNvSpPr>
          <p:nvPr>
            <p:ph type="sldNum" sz="quarter" idx="12"/>
          </p:nvPr>
        </p:nvSpPr>
        <p:spPr/>
        <p:txBody>
          <a:bodyPr/>
          <a:lstStyle>
            <a:lvl1pPr>
              <a:defRPr/>
            </a:lvl1pPr>
          </a:lstStyle>
          <a:p>
            <a:fld id="{A5576105-8BB4-4E68-9567-ED079E024B8A}" type="slidenum">
              <a:rPr lang="ru-RU" altLang="ru-RU"/>
              <a:pPr/>
              <a:t>‹#›</a:t>
            </a:fld>
            <a:endParaRPr lang="ru-RU" altLang="ru-RU"/>
          </a:p>
        </p:txBody>
      </p:sp>
    </p:spTree>
    <p:extLst>
      <p:ext uri="{BB962C8B-B14F-4D97-AF65-F5344CB8AC3E}">
        <p14:creationId xmlns:p14="http://schemas.microsoft.com/office/powerpoint/2010/main" xmlns="" val="236369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fld id="{A8BCD27C-B8B3-45B7-B41C-91C23BA4EE95}" type="datetimeFigureOut">
              <a:rPr lang="ru-RU" smtClean="0"/>
              <a:pPr/>
              <a:t>07.02.2024</a:t>
            </a:fld>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p14="http://schemas.microsoft.com/office/powerpoint/2010/main" xmlns="" val="749544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8"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9" name="Номер слайда 17"/>
          <p:cNvSpPr>
            <a:spLocks noGrp="1"/>
          </p:cNvSpPr>
          <p:nvPr>
            <p:ph type="sldNum" sz="quarter" idx="12"/>
          </p:nvPr>
        </p:nvSpPr>
        <p:spPr/>
        <p:txBody>
          <a:bodyPr/>
          <a:lstStyle>
            <a:lvl1pPr>
              <a:defRPr/>
            </a:lvl1pPr>
          </a:lstStyle>
          <a:p>
            <a:fld id="{F3EEB935-AE0C-478E-8F5C-A18DB22A6BD6}" type="slidenum">
              <a:rPr lang="ru-RU" altLang="ru-RU"/>
              <a:pPr/>
              <a:t>‹#›</a:t>
            </a:fld>
            <a:endParaRPr lang="ru-RU" altLang="ru-RU"/>
          </a:p>
        </p:txBody>
      </p:sp>
    </p:spTree>
    <p:extLst>
      <p:ext uri="{BB962C8B-B14F-4D97-AF65-F5344CB8AC3E}">
        <p14:creationId xmlns:p14="http://schemas.microsoft.com/office/powerpoint/2010/main" xmlns="" val="2791180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4"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5" name="Номер слайда 17"/>
          <p:cNvSpPr>
            <a:spLocks noGrp="1"/>
          </p:cNvSpPr>
          <p:nvPr>
            <p:ph type="sldNum" sz="quarter" idx="12"/>
          </p:nvPr>
        </p:nvSpPr>
        <p:spPr/>
        <p:txBody>
          <a:bodyPr/>
          <a:lstStyle>
            <a:lvl1pPr>
              <a:defRPr/>
            </a:lvl1pPr>
          </a:lstStyle>
          <a:p>
            <a:fld id="{51A5B8C6-FD40-440A-9E46-CA98A50A10E6}" type="slidenum">
              <a:rPr lang="ru-RU" altLang="ru-RU"/>
              <a:pPr/>
              <a:t>‹#›</a:t>
            </a:fld>
            <a:endParaRPr lang="ru-RU" altLang="ru-RU"/>
          </a:p>
        </p:txBody>
      </p:sp>
    </p:spTree>
    <p:extLst>
      <p:ext uri="{BB962C8B-B14F-4D97-AF65-F5344CB8AC3E}">
        <p14:creationId xmlns:p14="http://schemas.microsoft.com/office/powerpoint/2010/main" xmlns="" val="4010095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3"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4" name="Номер слайда 17"/>
          <p:cNvSpPr>
            <a:spLocks noGrp="1"/>
          </p:cNvSpPr>
          <p:nvPr>
            <p:ph type="sldNum" sz="quarter" idx="12"/>
          </p:nvPr>
        </p:nvSpPr>
        <p:spPr/>
        <p:txBody>
          <a:bodyPr/>
          <a:lstStyle>
            <a:lvl1pPr>
              <a:defRPr/>
            </a:lvl1pPr>
          </a:lstStyle>
          <a:p>
            <a:fld id="{6691551A-AA7E-4A3D-ADD1-22E40955B86E}" type="slidenum">
              <a:rPr lang="ru-RU" altLang="ru-RU"/>
              <a:pPr/>
              <a:t>‹#›</a:t>
            </a:fld>
            <a:endParaRPr lang="ru-RU" altLang="ru-RU"/>
          </a:p>
        </p:txBody>
      </p:sp>
    </p:spTree>
    <p:extLst>
      <p:ext uri="{BB962C8B-B14F-4D97-AF65-F5344CB8AC3E}">
        <p14:creationId xmlns:p14="http://schemas.microsoft.com/office/powerpoint/2010/main" xmlns="" val="2775001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1324DD81-E884-4C85-9594-33C3D303153D}" type="slidenum">
              <a:rPr lang="ru-RU" altLang="ru-RU"/>
              <a:pPr/>
              <a:t>‹#›</a:t>
            </a:fld>
            <a:endParaRPr lang="ru-RU" altLang="ru-RU"/>
          </a:p>
        </p:txBody>
      </p:sp>
    </p:spTree>
    <p:extLst>
      <p:ext uri="{BB962C8B-B14F-4D97-AF65-F5344CB8AC3E}">
        <p14:creationId xmlns:p14="http://schemas.microsoft.com/office/powerpoint/2010/main" xmlns="" val="1853026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17"/>
          <p:cNvSpPr>
            <a:spLocks noGrp="1"/>
          </p:cNvSpPr>
          <p:nvPr>
            <p:ph type="sldNum" sz="quarter" idx="12"/>
          </p:nvPr>
        </p:nvSpPr>
        <p:spPr/>
        <p:txBody>
          <a:bodyPr/>
          <a:lstStyle>
            <a:lvl1pPr>
              <a:defRPr/>
            </a:lvl1pPr>
          </a:lstStyle>
          <a:p>
            <a:fld id="{6A328E6C-3867-44F2-99B0-1B9445ABD043}" type="slidenum">
              <a:rPr lang="ru-RU" altLang="ru-RU"/>
              <a:pPr/>
              <a:t>‹#›</a:t>
            </a:fld>
            <a:endParaRPr lang="ru-RU" altLang="ru-RU"/>
          </a:p>
        </p:txBody>
      </p:sp>
    </p:spTree>
    <p:extLst>
      <p:ext uri="{BB962C8B-B14F-4D97-AF65-F5344CB8AC3E}">
        <p14:creationId xmlns:p14="http://schemas.microsoft.com/office/powerpoint/2010/main" xmlns="" val="2805213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25C795DA-97EB-44D8-A2B8-2033B218718E}" type="slidenum">
              <a:rPr lang="ru-RU" altLang="ru-RU"/>
              <a:pPr/>
              <a:t>‹#›</a:t>
            </a:fld>
            <a:endParaRPr lang="ru-RU" altLang="ru-RU"/>
          </a:p>
        </p:txBody>
      </p:sp>
    </p:spTree>
    <p:extLst>
      <p:ext uri="{BB962C8B-B14F-4D97-AF65-F5344CB8AC3E}">
        <p14:creationId xmlns:p14="http://schemas.microsoft.com/office/powerpoint/2010/main" xmlns="" val="13609793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424E972C-499A-4923-B86F-92816ED1652A}" type="slidenum">
              <a:rPr lang="ru-RU" altLang="ru-RU"/>
              <a:pPr/>
              <a:t>‹#›</a:t>
            </a:fld>
            <a:endParaRPr lang="ru-RU" altLang="ru-RU"/>
          </a:p>
        </p:txBody>
      </p:sp>
    </p:spTree>
    <p:extLst>
      <p:ext uri="{BB962C8B-B14F-4D97-AF65-F5344CB8AC3E}">
        <p14:creationId xmlns:p14="http://schemas.microsoft.com/office/powerpoint/2010/main" xmlns="" val="294153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fld id="{A8BCD27C-B8B3-45B7-B41C-91C23BA4EE95}" type="datetimeFigureOut">
              <a:rPr lang="ru-RU" smtClean="0"/>
              <a:pPr/>
              <a:t>07.02.2024</a:t>
            </a:fld>
            <a:endParaRPr lang="ru-RU"/>
          </a:p>
        </p:txBody>
      </p:sp>
      <p:sp>
        <p:nvSpPr>
          <p:cNvPr id="8" name="Нижний колонтитул 21"/>
          <p:cNvSpPr>
            <a:spLocks noGrp="1"/>
          </p:cNvSpPr>
          <p:nvPr>
            <p:ph type="ftr" sz="quarter" idx="11"/>
          </p:nvPr>
        </p:nvSpPr>
        <p:spPr/>
        <p:txBody>
          <a:bodyPr/>
          <a:lstStyle>
            <a:lvl1pPr>
              <a:defRPr/>
            </a:lvl1pPr>
          </a:lstStyle>
          <a:p>
            <a:endParaRPr lang="ru-RU"/>
          </a:p>
        </p:txBody>
      </p:sp>
      <p:sp>
        <p:nvSpPr>
          <p:cNvPr id="9"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p14="http://schemas.microsoft.com/office/powerpoint/2010/main" xmlns="" val="393410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fld id="{A8BCD27C-B8B3-45B7-B41C-91C23BA4EE95}" type="datetimeFigureOut">
              <a:rPr lang="ru-RU" smtClean="0"/>
              <a:pPr/>
              <a:t>07.02.2024</a:t>
            </a:fld>
            <a:endParaRPr lang="ru-RU"/>
          </a:p>
        </p:txBody>
      </p:sp>
      <p:sp>
        <p:nvSpPr>
          <p:cNvPr id="4" name="Нижний колонтитул 21"/>
          <p:cNvSpPr>
            <a:spLocks noGrp="1"/>
          </p:cNvSpPr>
          <p:nvPr>
            <p:ph type="ftr" sz="quarter" idx="11"/>
          </p:nvPr>
        </p:nvSpPr>
        <p:spPr/>
        <p:txBody>
          <a:bodyPr/>
          <a:lstStyle>
            <a:lvl1pPr>
              <a:defRPr/>
            </a:lvl1pPr>
          </a:lstStyle>
          <a:p>
            <a:endParaRPr lang="ru-RU"/>
          </a:p>
        </p:txBody>
      </p:sp>
      <p:sp>
        <p:nvSpPr>
          <p:cNvPr id="5"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p14="http://schemas.microsoft.com/office/powerpoint/2010/main" xmlns="" val="310515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fld id="{A8BCD27C-B8B3-45B7-B41C-91C23BA4EE95}" type="datetimeFigureOut">
              <a:rPr lang="ru-RU" smtClean="0"/>
              <a:pPr/>
              <a:t>07.02.2024</a:t>
            </a:fld>
            <a:endParaRPr lang="ru-RU"/>
          </a:p>
        </p:txBody>
      </p:sp>
      <p:sp>
        <p:nvSpPr>
          <p:cNvPr id="3" name="Нижний колонтитул 21"/>
          <p:cNvSpPr>
            <a:spLocks noGrp="1"/>
          </p:cNvSpPr>
          <p:nvPr>
            <p:ph type="ftr" sz="quarter" idx="11"/>
          </p:nvPr>
        </p:nvSpPr>
        <p:spPr/>
        <p:txBody>
          <a:bodyPr/>
          <a:lstStyle>
            <a:lvl1pPr>
              <a:defRPr/>
            </a:lvl1pPr>
          </a:lstStyle>
          <a:p>
            <a:endParaRPr lang="ru-RU"/>
          </a:p>
        </p:txBody>
      </p:sp>
      <p:sp>
        <p:nvSpPr>
          <p:cNvPr id="4"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p14="http://schemas.microsoft.com/office/powerpoint/2010/main" xmlns="" val="411485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fld id="{A8BCD27C-B8B3-45B7-B41C-91C23BA4EE95}" type="datetimeFigureOut">
              <a:rPr lang="ru-RU" smtClean="0"/>
              <a:pPr/>
              <a:t>07.02.2024</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FC7A35F1-4DD7-4056-8DFB-CF9851D20165}" type="slidenum">
              <a:rPr lang="ru-RU" smtClean="0"/>
              <a:pPr/>
              <a:t>‹#›</a:t>
            </a:fld>
            <a:endParaRPr lang="ru-RU"/>
          </a:p>
        </p:txBody>
      </p:sp>
    </p:spTree>
    <p:extLst>
      <p:ext uri="{BB962C8B-B14F-4D97-AF65-F5344CB8AC3E}">
        <p14:creationId xmlns:p14="http://schemas.microsoft.com/office/powerpoint/2010/main" xmlns="" val="229532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fld id="{A8BCD27C-B8B3-45B7-B41C-91C23BA4EE95}" type="datetimeFigureOut">
              <a:rPr lang="ru-RU" smtClean="0"/>
              <a:pPr/>
              <a:t>07.02.2024</a:t>
            </a:fld>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p14="http://schemas.microsoft.com/office/powerpoint/2010/main" xmlns="" val="293183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6B9B8"/>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19460"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9461"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fld id="{7F0F88C0-A584-46D6-81C2-7561CDC92272}" type="datetimeFigureOut">
              <a:rPr lang="ru-RU" smtClean="0">
                <a:solidFill>
                  <a:prstClr val="black">
                    <a:tint val="75000"/>
                  </a:prstClr>
                </a:solidFill>
              </a:rPr>
              <a:pPr/>
              <a:t>07.02.2024</a:t>
            </a:fld>
            <a:endParaRPr lang="ru-RU">
              <a:solidFill>
                <a:prstClr val="black">
                  <a:tint val="75000"/>
                </a:prstClr>
              </a:solidFill>
            </a:endParaRPr>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endParaRPr lang="ru-RU">
              <a:solidFill>
                <a:prstClr val="black">
                  <a:tint val="75000"/>
                </a:prstClr>
              </a:solidFill>
            </a:endParaRPr>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14335A"/>
                </a:solidFill>
              </a:defRPr>
            </a:lvl1pPr>
          </a:lstStyle>
          <a:p>
            <a:fld id="{30A2D488-892A-4BF4-9E1A-8719CE1664AC}"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l" rtl="0" eaLnBrk="1" fontAlgn="base" hangingPunct="1">
        <a:spcBef>
          <a:spcPct val="0"/>
        </a:spcBef>
        <a:spcAft>
          <a:spcPct val="0"/>
        </a:spcAft>
        <a:defRPr sz="4600" kern="1200">
          <a:solidFill>
            <a:schemeClr val="tx1"/>
          </a:solidFill>
          <a:latin typeface="+mj-lt"/>
          <a:ea typeface="+mj-ea"/>
          <a:cs typeface="+mj-cs"/>
        </a:defRPr>
      </a:lvl1pPr>
      <a:lvl2pPr algn="l" rtl="0" eaLnBrk="1" fontAlgn="base" hangingPunct="1">
        <a:spcBef>
          <a:spcPct val="0"/>
        </a:spcBef>
        <a:spcAft>
          <a:spcPct val="0"/>
        </a:spcAft>
        <a:defRPr sz="4600">
          <a:solidFill>
            <a:schemeClr val="tx1"/>
          </a:solidFill>
          <a:latin typeface="Franklin Gothic Book" pitchFamily="34" charset="0"/>
        </a:defRPr>
      </a:lvl2pPr>
      <a:lvl3pPr algn="l" rtl="0" eaLnBrk="1" fontAlgn="base" hangingPunct="1">
        <a:spcBef>
          <a:spcPct val="0"/>
        </a:spcBef>
        <a:spcAft>
          <a:spcPct val="0"/>
        </a:spcAft>
        <a:defRPr sz="4600">
          <a:solidFill>
            <a:schemeClr val="tx1"/>
          </a:solidFill>
          <a:latin typeface="Franklin Gothic Book" pitchFamily="34" charset="0"/>
        </a:defRPr>
      </a:lvl3pPr>
      <a:lvl4pPr algn="l" rtl="0" eaLnBrk="1" fontAlgn="base" hangingPunct="1">
        <a:spcBef>
          <a:spcPct val="0"/>
        </a:spcBef>
        <a:spcAft>
          <a:spcPct val="0"/>
        </a:spcAft>
        <a:defRPr sz="4600">
          <a:solidFill>
            <a:schemeClr val="tx1"/>
          </a:solidFill>
          <a:latin typeface="Franklin Gothic Book" pitchFamily="34" charset="0"/>
        </a:defRPr>
      </a:lvl4pPr>
      <a:lvl5pPr algn="l" rtl="0" eaLnBrk="1" fontAlgn="base" hangingPunct="1">
        <a:spcBef>
          <a:spcPct val="0"/>
        </a:spcBef>
        <a:spcAft>
          <a:spcPct val="0"/>
        </a:spcAft>
        <a:defRPr sz="4600">
          <a:solidFill>
            <a:schemeClr val="tx1"/>
          </a:solidFill>
          <a:latin typeface="Franklin Gothic Book" pitchFamily="34" charset="0"/>
        </a:defRPr>
      </a:lvl5pPr>
      <a:lvl6pPr marL="457200" algn="l" rtl="0" eaLnBrk="1" fontAlgn="base" hangingPunct="1">
        <a:spcBef>
          <a:spcPct val="0"/>
        </a:spcBef>
        <a:spcAft>
          <a:spcPct val="0"/>
        </a:spcAft>
        <a:defRPr sz="4600">
          <a:solidFill>
            <a:schemeClr val="tx1"/>
          </a:solidFill>
          <a:latin typeface="Franklin Gothic Book" pitchFamily="34" charset="0"/>
        </a:defRPr>
      </a:lvl6pPr>
      <a:lvl7pPr marL="914400" algn="l" rtl="0" eaLnBrk="1" fontAlgn="base" hangingPunct="1">
        <a:spcBef>
          <a:spcPct val="0"/>
        </a:spcBef>
        <a:spcAft>
          <a:spcPct val="0"/>
        </a:spcAft>
        <a:defRPr sz="4600">
          <a:solidFill>
            <a:schemeClr val="tx1"/>
          </a:solidFill>
          <a:latin typeface="Franklin Gothic Book" pitchFamily="34" charset="0"/>
        </a:defRPr>
      </a:lvl7pPr>
      <a:lvl8pPr marL="1371600" algn="l" rtl="0" eaLnBrk="1" fontAlgn="base" hangingPunct="1">
        <a:spcBef>
          <a:spcPct val="0"/>
        </a:spcBef>
        <a:spcAft>
          <a:spcPct val="0"/>
        </a:spcAft>
        <a:defRPr sz="4600">
          <a:solidFill>
            <a:schemeClr val="tx1"/>
          </a:solidFill>
          <a:latin typeface="Franklin Gothic Book" pitchFamily="34" charset="0"/>
        </a:defRPr>
      </a:lvl8pPr>
      <a:lvl9pPr marL="1828800" algn="l" rtl="0" eaLnBrk="1" fontAlgn="base" hangingPunct="1">
        <a:spcBef>
          <a:spcPct val="0"/>
        </a:spcBef>
        <a:spcAft>
          <a:spcPct val="0"/>
        </a:spcAft>
        <a:defRPr sz="4600">
          <a:solidFill>
            <a:schemeClr val="tx1"/>
          </a:solidFill>
          <a:latin typeface="Franklin Gothic Book" pitchFamily="34" charset="0"/>
        </a:defRPr>
      </a:lvl9pPr>
    </p:titleStyle>
    <p:bodyStyle>
      <a:lvl1pPr marL="419100" indent="-382588" algn="l" rtl="0" eaLnBrk="1" fontAlgn="base" hangingPunct="1">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1" fontAlgn="base" hangingPunct="1">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1" fontAlgn="base" hangingPunct="1">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1" fontAlgn="base" hangingPunct="1">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1" fontAlgn="base" hangingPunct="1">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8BCD27C-B8B3-45B7-B41C-91C23BA4EE95}" type="datetimeFigureOut">
              <a:rPr lang="ru-RU" smtClean="0">
                <a:solidFill>
                  <a:prstClr val="black">
                    <a:tint val="75000"/>
                  </a:prstClr>
                </a:solidFill>
                <a:latin typeface="Calibri"/>
                <a:cs typeface="+mn-cs"/>
              </a:rPr>
              <a:pPr fontAlgn="auto">
                <a:spcBef>
                  <a:spcPts val="0"/>
                </a:spcBef>
                <a:spcAft>
                  <a:spcPts val="0"/>
                </a:spcAft>
              </a:pPr>
              <a:t>07.02.2024</a:t>
            </a:fld>
            <a:endParaRPr lang="ru-RU">
              <a:solidFill>
                <a:prstClr val="black">
                  <a:tint val="75000"/>
                </a:prstClr>
              </a:solidFill>
              <a:latin typeface="Calibri"/>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C7A35F1-4DD7-4056-8DFB-CF9851D20165}" type="slidenum">
              <a:rPr lang="ru-RU" smtClean="0">
                <a:solidFill>
                  <a:prstClr val="black">
                    <a:tint val="75000"/>
                  </a:prstClr>
                </a:solidFill>
                <a:latin typeface="Calibri"/>
                <a:cs typeface="+mn-cs"/>
              </a:rPr>
              <a:pPr fontAlgn="auto">
                <a:spcBef>
                  <a:spcPts val="0"/>
                </a:spcBef>
                <a:spcAft>
                  <a:spcPts val="0"/>
                </a:spcAft>
              </a:pPr>
              <a:t>‹#›</a:t>
            </a:fld>
            <a:endParaRPr lang="ru-RU">
              <a:solidFill>
                <a:prstClr val="black">
                  <a:tint val="75000"/>
                </a:prstClr>
              </a:solidFill>
              <a:latin typeface="Calibri"/>
              <a:cs typeface="+mn-cs"/>
            </a:endParaRPr>
          </a:p>
        </p:txBody>
      </p:sp>
    </p:spTree>
    <p:extLst>
      <p:ext uri="{BB962C8B-B14F-4D97-AF65-F5344CB8AC3E}">
        <p14:creationId xmlns:p14="http://schemas.microsoft.com/office/powerpoint/2010/main" xmlns="" val="127868632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6B9B8"/>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19460"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9461"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pPr fontAlgn="base">
              <a:spcBef>
                <a:spcPct val="0"/>
              </a:spcBef>
              <a:spcAft>
                <a:spcPct val="0"/>
              </a:spcAft>
              <a:defRPr/>
            </a:pPr>
            <a:endParaRPr lang="ru-RU">
              <a:solidFill>
                <a:srgbClr val="1F497D">
                  <a:shade val="50000"/>
                </a:srgbClr>
              </a:solidFill>
            </a:endParaRPr>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pPr fontAlgn="base">
              <a:spcBef>
                <a:spcPct val="0"/>
              </a:spcBef>
              <a:spcAft>
                <a:spcPct val="0"/>
              </a:spcAft>
              <a:defRPr/>
            </a:pPr>
            <a:endParaRPr lang="ru-RU">
              <a:solidFill>
                <a:srgbClr val="1F497D">
                  <a:shade val="50000"/>
                </a:srgbClr>
              </a:solidFill>
            </a:endParaRPr>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14335A"/>
                </a:solidFill>
              </a:defRPr>
            </a:lvl1pPr>
          </a:lstStyle>
          <a:p>
            <a:pPr fontAlgn="base">
              <a:spcBef>
                <a:spcPct val="0"/>
              </a:spcBef>
              <a:spcAft>
                <a:spcPct val="0"/>
              </a:spcAft>
            </a:pPr>
            <a:fld id="{68C86686-BD62-45EF-AC25-0AAD82E3A2B4}" type="slidenum">
              <a:rPr lang="ru-RU" altLang="ru-RU">
                <a:cs typeface="Arial" panose="020B0604020202020204" pitchFamily="34" charset="0"/>
              </a:rPr>
              <a:pPr fontAlgn="base">
                <a:spcBef>
                  <a:spcPct val="0"/>
                </a:spcBef>
                <a:spcAft>
                  <a:spcPct val="0"/>
                </a:spcAft>
              </a:pPr>
              <a:t>‹#›</a:t>
            </a:fld>
            <a:endParaRPr lang="ru-RU" altLang="ru-RU">
              <a:cs typeface="Arial" panose="020B0604020202020204" pitchFamily="34" charset="0"/>
            </a:endParaRPr>
          </a:p>
        </p:txBody>
      </p:sp>
    </p:spTree>
    <p:extLst>
      <p:ext uri="{BB962C8B-B14F-4D97-AF65-F5344CB8AC3E}">
        <p14:creationId xmlns:p14="http://schemas.microsoft.com/office/powerpoint/2010/main" xmlns="" val="347790755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6B9B8"/>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19460"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9461"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pPr fontAlgn="base">
              <a:spcBef>
                <a:spcPct val="0"/>
              </a:spcBef>
              <a:spcAft>
                <a:spcPct val="0"/>
              </a:spcAft>
              <a:defRPr/>
            </a:pPr>
            <a:endParaRPr lang="ru-RU">
              <a:solidFill>
                <a:srgbClr val="1F497D">
                  <a:shade val="50000"/>
                </a:srgbClr>
              </a:solidFill>
            </a:endParaRPr>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pPr fontAlgn="base">
              <a:spcBef>
                <a:spcPct val="0"/>
              </a:spcBef>
              <a:spcAft>
                <a:spcPct val="0"/>
              </a:spcAft>
              <a:defRPr/>
            </a:pPr>
            <a:endParaRPr lang="ru-RU">
              <a:solidFill>
                <a:srgbClr val="1F497D">
                  <a:shade val="50000"/>
                </a:srgbClr>
              </a:solidFill>
            </a:endParaRPr>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14335A"/>
                </a:solidFill>
              </a:defRPr>
            </a:lvl1pPr>
          </a:lstStyle>
          <a:p>
            <a:pPr fontAlgn="base">
              <a:spcBef>
                <a:spcPct val="0"/>
              </a:spcBef>
              <a:spcAft>
                <a:spcPct val="0"/>
              </a:spcAft>
            </a:pPr>
            <a:fld id="{68C86686-BD62-45EF-AC25-0AAD82E3A2B4}" type="slidenum">
              <a:rPr lang="ru-RU" altLang="ru-RU">
                <a:cs typeface="Arial" panose="020B0604020202020204" pitchFamily="34" charset="0"/>
              </a:rPr>
              <a:pPr fontAlgn="base">
                <a:spcBef>
                  <a:spcPct val="0"/>
                </a:spcBef>
                <a:spcAft>
                  <a:spcPct val="0"/>
                </a:spcAft>
              </a:pPr>
              <a:t>‹#›</a:t>
            </a:fld>
            <a:endParaRPr lang="ru-RU" altLang="ru-RU">
              <a:cs typeface="Arial" panose="020B0604020202020204" pitchFamily="34" charset="0"/>
            </a:endParaRPr>
          </a:p>
        </p:txBody>
      </p:sp>
    </p:spTree>
    <p:extLst>
      <p:ext uri="{BB962C8B-B14F-4D97-AF65-F5344CB8AC3E}">
        <p14:creationId xmlns:p14="http://schemas.microsoft.com/office/powerpoint/2010/main" xmlns="" val="413562806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3.xml"/><Relationship Id="rId7" Type="http://schemas.openxmlformats.org/officeDocument/2006/relationships/image" Target="../media/image4.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slideLayout" Target="../slideLayouts/slideLayout2.xml"/><Relationship Id="rId7" Type="http://schemas.openxmlformats.org/officeDocument/2006/relationships/image" Target="../media/image27.jpe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https://www.google.ru/url?sa=i&amp;rct=j&amp;q=&amp;esrc=s&amp;source=images&amp;cd=&amp;cad=rja&amp;uact=8&amp;ved=0ahUKEwjKlu7ghOPXAhUqSJoKHbE3AkoQjRwIBw&amp;url=https://www.crossdresserheaven.com/the-thin-pink-line/&amp;psig=AOvVaw1nnuUaGw84GybiDhKbggBi&amp;ust=1512019107200501" TargetMode="External"/><Relationship Id="rId5" Type="http://schemas.openxmlformats.org/officeDocument/2006/relationships/chart" Target="../charts/chart3.xml"/><Relationship Id="rId10" Type="http://schemas.openxmlformats.org/officeDocument/2006/relationships/image" Target="../media/image28.png"/><Relationship Id="rId4" Type="http://schemas.openxmlformats.org/officeDocument/2006/relationships/notesSlide" Target="../notesSlides/notesSlide4.xml"/><Relationship Id="rId9" Type="http://schemas.openxmlformats.org/officeDocument/2006/relationships/chart" Target="../charts/chart5.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jpeg"/></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consultantplus://offline/ref=F642DBE2873096C4B8A1E39EC0D808FBA6A88C56CD55D4BA2930EF3465fCL0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mykizner.ru/city/budzhet.php" TargetMode="External"/><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7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07504" y="-1755576"/>
            <a:ext cx="7322016" cy="4102100"/>
          </a:xfrm>
          <a:prstGeom prst="rect">
            <a:avLst/>
          </a:prstGeom>
          <a:noFill/>
          <a:ln w="9525">
            <a:noFill/>
            <a:miter lim="800000"/>
            <a:headEnd/>
            <a:tailEnd/>
          </a:ln>
          <a:effectLst/>
        </p:spPr>
        <p:txBody>
          <a:bodyPr wrap="none" anchor="ctr"/>
          <a:lstStyle/>
          <a:p>
            <a:pPr algn="ctr">
              <a:defRPr/>
            </a:pPr>
            <a:endParaRPr lang="ru-RU" sz="5400" b="1" dirty="0" smtClean="0">
              <a:solidFill>
                <a:srgbClr val="4F81BD">
                  <a:lumMod val="50000"/>
                </a:srgbClr>
              </a:solidFill>
              <a:latin typeface="Bookman Old Style" pitchFamily="18" charset="0"/>
              <a:cs typeface="Arial" panose="020B0604020202020204" pitchFamily="34" charset="0"/>
            </a:endParaRPr>
          </a:p>
          <a:p>
            <a:pPr algn="r">
              <a:defRPr/>
            </a:pPr>
            <a:r>
              <a:rPr lang="ru-RU" sz="3600" b="1" dirty="0" smtClean="0">
                <a:solidFill>
                  <a:srgbClr val="0070C0"/>
                </a:solidFill>
                <a:latin typeface="Bookman Old Style" pitchFamily="18" charset="0"/>
                <a:cs typeface="Arial" panose="020B0604020202020204" pitchFamily="34" charset="0"/>
              </a:rPr>
              <a:t>Бюджет для граждан</a:t>
            </a:r>
            <a:r>
              <a:rPr lang="ru-RU" sz="4000" b="1" dirty="0" smtClean="0">
                <a:solidFill>
                  <a:srgbClr val="0070C0"/>
                </a:solidFill>
                <a:latin typeface="Bookman Old Style" pitchFamily="18" charset="0"/>
                <a:cs typeface="Arial" panose="020B0604020202020204" pitchFamily="34" charset="0"/>
              </a:rPr>
              <a:t> </a:t>
            </a:r>
            <a:endParaRPr lang="ru-RU" sz="4000" b="1" dirty="0">
              <a:solidFill>
                <a:srgbClr val="0070C0"/>
              </a:solidFill>
              <a:latin typeface="Bookman Old Style" pitchFamily="18" charset="0"/>
              <a:cs typeface="Arial" panose="020B0604020202020204" pitchFamily="34" charset="0"/>
            </a:endParaRPr>
          </a:p>
          <a:p>
            <a:pPr algn="ctr">
              <a:defRPr/>
            </a:pPr>
            <a:r>
              <a:rPr lang="ru-RU" sz="2000" b="1" dirty="0" smtClean="0">
                <a:solidFill>
                  <a:srgbClr val="1F497D">
                    <a:lumMod val="50000"/>
                  </a:srgbClr>
                </a:solidFill>
                <a:latin typeface="Bookman Old Style" pitchFamily="18" charset="0"/>
                <a:cs typeface="Arial" panose="020B0604020202020204" pitchFamily="34" charset="0"/>
              </a:rPr>
              <a:t>	муниципального </a:t>
            </a:r>
            <a:r>
              <a:rPr lang="ru-RU" sz="2000" b="1" dirty="0">
                <a:solidFill>
                  <a:srgbClr val="1F497D">
                    <a:lumMod val="50000"/>
                  </a:srgbClr>
                </a:solidFill>
                <a:latin typeface="Bookman Old Style" pitchFamily="18" charset="0"/>
                <a:cs typeface="Arial" panose="020B0604020202020204" pitchFamily="34" charset="0"/>
              </a:rPr>
              <a:t>образования </a:t>
            </a:r>
            <a:endParaRPr lang="ru-RU" sz="2000" b="1" dirty="0" smtClean="0">
              <a:solidFill>
                <a:srgbClr val="1F497D">
                  <a:lumMod val="50000"/>
                </a:srgbClr>
              </a:solidFill>
              <a:latin typeface="Bookman Old Style" pitchFamily="18" charset="0"/>
              <a:cs typeface="Arial" panose="020B0604020202020204" pitchFamily="34" charset="0"/>
            </a:endParaRPr>
          </a:p>
          <a:p>
            <a:pPr algn="ctr">
              <a:defRPr/>
            </a:pPr>
            <a:r>
              <a:rPr lang="ru-RU" sz="2000" b="1" dirty="0" smtClean="0">
                <a:solidFill>
                  <a:srgbClr val="1F497D">
                    <a:lumMod val="50000"/>
                  </a:srgbClr>
                </a:solidFill>
                <a:latin typeface="Bookman Old Style" pitchFamily="18" charset="0"/>
                <a:cs typeface="Arial" panose="020B0604020202020204" pitchFamily="34" charset="0"/>
              </a:rPr>
              <a:t>	«Муниципальный округ Кизнерский район </a:t>
            </a:r>
          </a:p>
          <a:p>
            <a:pPr algn="ctr">
              <a:defRPr/>
            </a:pPr>
            <a:r>
              <a:rPr lang="ru-RU" sz="2000" b="1" dirty="0" smtClean="0">
                <a:solidFill>
                  <a:srgbClr val="1F497D">
                    <a:lumMod val="50000"/>
                  </a:srgbClr>
                </a:solidFill>
                <a:latin typeface="Bookman Old Style" pitchFamily="18" charset="0"/>
                <a:cs typeface="Arial" panose="020B0604020202020204" pitchFamily="34" charset="0"/>
              </a:rPr>
              <a:t>	Удмуртской Республики»</a:t>
            </a:r>
            <a:endParaRPr lang="ru-RU" sz="2000" b="1" dirty="0">
              <a:solidFill>
                <a:srgbClr val="1F497D">
                  <a:lumMod val="50000"/>
                </a:srgbClr>
              </a:solidFill>
              <a:latin typeface="Bookman Old Style" pitchFamily="18" charset="0"/>
              <a:cs typeface="Arial" panose="020B0604020202020204" pitchFamily="34" charset="0"/>
            </a:endParaRPr>
          </a:p>
        </p:txBody>
      </p:sp>
      <p:pic>
        <p:nvPicPr>
          <p:cNvPr id="1053" name="Picture 29" descr="image0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008112" cy="1109688"/>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s://png.pngtree.com/element_origin_min_pic/17/08/25/59d931cb343c702fe146be80b58b9e2d.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9512" y="4941168"/>
            <a:ext cx="1656184" cy="1786131"/>
          </a:xfrm>
          <a:prstGeom prst="rect">
            <a:avLst/>
          </a:prstGeom>
          <a:noFill/>
          <a:extLst>
            <a:ext uri="{909E8E84-426E-40DD-AFC4-6F175D3DCCD1}">
              <a14:hiddenFill xmlns:a14="http://schemas.microsoft.com/office/drawing/2010/main" xmlns="">
                <a:solidFill>
                  <a:srgbClr val="FFFFFF"/>
                </a:solidFill>
              </a14:hiddenFill>
            </a:ext>
          </a:extLst>
        </p:spPr>
      </p:pic>
      <p:pic>
        <p:nvPicPr>
          <p:cNvPr id="1057" name="Picture 33" descr="https://png.pngtree.com/element_origin_min_pic/17/08/25/59d931cb343c702fe146be80b58b9e2d.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0800000">
            <a:off x="7305736" y="116633"/>
            <a:ext cx="1802768" cy="194421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763688" y="5445224"/>
            <a:ext cx="6380212" cy="1077218"/>
          </a:xfrm>
          <a:prstGeom prst="rect">
            <a:avLst/>
          </a:prstGeom>
          <a:noFill/>
        </p:spPr>
        <p:txBody>
          <a:bodyPr wrap="square" rtlCol="0">
            <a:spAutoFit/>
          </a:bodyPr>
          <a:lstStyle/>
          <a:p>
            <a:r>
              <a:rPr lang="ru-RU" sz="1600" dirty="0" smtClean="0">
                <a:solidFill>
                  <a:prstClr val="black"/>
                </a:solidFill>
                <a:cs typeface="Arial" panose="020B0604020202020204" pitchFamily="34" charset="0"/>
              </a:rPr>
              <a:t>(</a:t>
            </a:r>
            <a:r>
              <a:rPr lang="ru-RU" sz="1600" b="1" dirty="0" smtClean="0">
                <a:solidFill>
                  <a:prstClr val="black"/>
                </a:solidFill>
                <a:cs typeface="Arial" panose="020B0604020202020204" pitchFamily="34" charset="0"/>
              </a:rPr>
              <a:t>Решение Совета депутатов МО «Муниципальный округ Кизнерский район Удмуртской Республики»  «О бюджете муниципального образования «Муниципальный округ Кизнерский район» на 2024 год и на плановый период 2025 и 2026 годов» от 13.12.2023 г. № 19/2)</a:t>
            </a:r>
            <a:endParaRPr lang="ru-RU" sz="1600" b="1" dirty="0">
              <a:solidFill>
                <a:prstClr val="black"/>
              </a:solidFill>
              <a:cs typeface="Arial" panose="020B0604020202020204" pitchFamily="34" charset="0"/>
            </a:endParaRPr>
          </a:p>
        </p:txBody>
      </p:sp>
      <p:pic>
        <p:nvPicPr>
          <p:cNvPr id="2056" name="Picture 8" descr="https://b1.culture.ru/c/775441.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63688" y="2022149"/>
            <a:ext cx="5112568" cy="313504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9" descr="image0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1008112" cy="1109688"/>
          </a:xfrm>
          <a:prstGeom prst="rect">
            <a:avLst/>
          </a:prstGeom>
          <a:noFill/>
          <a:extLst>
            <a:ext uri="{909E8E84-426E-40DD-AFC4-6F175D3DCCD1}">
              <a14:hiddenFill xmlns:a14="http://schemas.microsoft.com/office/drawing/2010/main" xmlns="">
                <a:solidFill>
                  <a:srgbClr val="FFFFFF"/>
                </a:solidFill>
              </a14:hiddenFill>
            </a:ext>
          </a:extLst>
        </p:spPr>
      </p:pic>
    </p:spTree>
    <p:controls>
      <p:control spid="9232" name="SapphireHiddenControl" r:id="rId2" imgW="6600960" imgH="4400640"/>
    </p:controls>
    <p:extLst>
      <p:ext uri="{BB962C8B-B14F-4D97-AF65-F5344CB8AC3E}">
        <p14:creationId xmlns:p14="http://schemas.microsoft.com/office/powerpoint/2010/main" xmlns="" val="3924721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5272" y="125760"/>
            <a:ext cx="8435280" cy="1302976"/>
          </a:xfrm>
        </p:spPr>
        <p:txBody>
          <a:bodyPr>
            <a:noAutofit/>
          </a:bodyPr>
          <a:lstStyle/>
          <a:p>
            <a:r>
              <a:rPr lang="ru-RU" sz="2400" b="1" dirty="0">
                <a:solidFill>
                  <a:schemeClr val="tx2">
                    <a:lumMod val="50000"/>
                  </a:schemeClr>
                </a:solidFill>
              </a:rPr>
              <a:t>Этапы формирования и исполнения бюджета</a:t>
            </a:r>
            <a:br>
              <a:rPr lang="ru-RU" sz="2400" b="1" dirty="0">
                <a:solidFill>
                  <a:schemeClr val="tx2">
                    <a:lumMod val="50000"/>
                  </a:schemeClr>
                </a:solidFill>
              </a:rPr>
            </a:br>
            <a:r>
              <a:rPr lang="ru-RU" sz="1800" b="1" i="1" dirty="0" smtClean="0">
                <a:solidFill>
                  <a:schemeClr val="tx2">
                    <a:lumMod val="50000"/>
                  </a:schemeClr>
                </a:solidFill>
              </a:rPr>
              <a:t>Бюджетный </a:t>
            </a:r>
            <a:r>
              <a:rPr lang="ru-RU" sz="1800" b="1" i="1" dirty="0">
                <a:solidFill>
                  <a:schemeClr val="tx2">
                    <a:lumMod val="50000"/>
                  </a:schemeClr>
                </a:solidFill>
              </a:rPr>
              <a:t>процесс – это ежегодное </a:t>
            </a:r>
            <a:r>
              <a:rPr lang="ru-RU" sz="1800" b="1" i="1" dirty="0" smtClean="0">
                <a:solidFill>
                  <a:schemeClr val="tx2">
                    <a:lumMod val="50000"/>
                  </a:schemeClr>
                </a:solidFill>
              </a:rPr>
              <a:t>формирование </a:t>
            </a:r>
            <a:br>
              <a:rPr lang="ru-RU" sz="1800" b="1" i="1" dirty="0" smtClean="0">
                <a:solidFill>
                  <a:schemeClr val="tx2">
                    <a:lumMod val="50000"/>
                  </a:schemeClr>
                </a:solidFill>
              </a:rPr>
            </a:br>
            <a:r>
              <a:rPr lang="ru-RU" sz="1800" b="1" i="1" dirty="0" smtClean="0">
                <a:solidFill>
                  <a:schemeClr val="tx2">
                    <a:lumMod val="50000"/>
                  </a:schemeClr>
                </a:solidFill>
              </a:rPr>
              <a:t> </a:t>
            </a:r>
            <a:r>
              <a:rPr lang="ru-RU" sz="1800" b="1" i="1" dirty="0">
                <a:solidFill>
                  <a:schemeClr val="tx2">
                    <a:lumMod val="50000"/>
                  </a:schemeClr>
                </a:solidFill>
              </a:rPr>
              <a:t>и исполнение бюджета</a:t>
            </a:r>
            <a:r>
              <a:rPr lang="ru-RU" sz="1800" b="1" dirty="0">
                <a:solidFill>
                  <a:schemeClr val="tx2">
                    <a:lumMod val="50000"/>
                  </a:schemeClr>
                </a:solidFill>
              </a:rPr>
              <a:t/>
            </a:r>
            <a:br>
              <a:rPr lang="ru-RU" sz="1800" b="1" dirty="0">
                <a:solidFill>
                  <a:schemeClr val="tx2">
                    <a:lumMod val="50000"/>
                  </a:schemeClr>
                </a:solidFill>
              </a:rPr>
            </a:br>
            <a:endParaRPr lang="ru-RU" sz="1800" dirty="0"/>
          </a:p>
        </p:txBody>
      </p:sp>
      <p:sp>
        <p:nvSpPr>
          <p:cNvPr id="4" name="Объект 3"/>
          <p:cNvSpPr txBox="1">
            <a:spLocks noGrp="1"/>
          </p:cNvSpPr>
          <p:nvPr>
            <p:ph idx="1"/>
          </p:nvPr>
        </p:nvSpPr>
        <p:spPr>
          <a:xfrm>
            <a:off x="457200" y="1571612"/>
            <a:ext cx="8363272" cy="5247590"/>
          </a:xfrm>
          <a:prstGeom prst="rect">
            <a:avLst/>
          </a:prstGeom>
          <a:noFill/>
        </p:spPr>
        <p:txBody>
          <a:bodyPr wrap="square" rtlCol="0">
            <a:spAutoFit/>
          </a:bodyPr>
          <a:lstStyle/>
          <a:p>
            <a:pPr marL="0" indent="0">
              <a:spcBef>
                <a:spcPts val="0"/>
              </a:spcBef>
              <a:buNone/>
            </a:pPr>
            <a:r>
              <a:rPr lang="ru-RU" sz="1800" b="1" dirty="0" smtClean="0">
                <a:solidFill>
                  <a:schemeClr val="tx2">
                    <a:lumMod val="75000"/>
                  </a:schemeClr>
                </a:solidFill>
              </a:rPr>
              <a:t>1. Составление проекта бюджета на очередной 2024 финансовый год и </a:t>
            </a:r>
          </a:p>
          <a:p>
            <a:pPr marL="0" indent="0">
              <a:spcBef>
                <a:spcPts val="0"/>
              </a:spcBef>
              <a:buNone/>
            </a:pPr>
            <a:r>
              <a:rPr lang="ru-RU" sz="1800" b="1" dirty="0" smtClean="0">
                <a:solidFill>
                  <a:schemeClr val="tx2">
                    <a:lumMod val="75000"/>
                  </a:schemeClr>
                </a:solidFill>
              </a:rPr>
              <a:t>плановый период</a:t>
            </a:r>
            <a:r>
              <a:rPr lang="en-US" sz="1800" b="1" dirty="0" smtClean="0">
                <a:solidFill>
                  <a:schemeClr val="tx2">
                    <a:lumMod val="75000"/>
                  </a:schemeClr>
                </a:solidFill>
              </a:rPr>
              <a:t> </a:t>
            </a:r>
            <a:r>
              <a:rPr lang="ru-RU" sz="1800" b="1" dirty="0" smtClean="0">
                <a:solidFill>
                  <a:schemeClr val="tx2">
                    <a:lumMod val="75000"/>
                  </a:schemeClr>
                </a:solidFill>
              </a:rPr>
              <a:t> 2025 – 2026 годов</a:t>
            </a:r>
          </a:p>
          <a:p>
            <a:pPr marL="0" indent="0">
              <a:spcBef>
                <a:spcPts val="0"/>
              </a:spcBef>
              <a:buNone/>
            </a:pPr>
            <a:endParaRPr lang="ru-RU" sz="1800" b="1" dirty="0" smtClean="0">
              <a:solidFill>
                <a:schemeClr val="tx2">
                  <a:lumMod val="75000"/>
                </a:schemeClr>
              </a:solidFill>
            </a:endParaRPr>
          </a:p>
          <a:p>
            <a:pPr marL="0" indent="0">
              <a:spcBef>
                <a:spcPts val="0"/>
              </a:spcBef>
              <a:buNone/>
            </a:pPr>
            <a:r>
              <a:rPr lang="ru-RU" sz="1800" b="1" dirty="0" smtClean="0">
                <a:solidFill>
                  <a:schemeClr val="tx2">
                    <a:lumMod val="75000"/>
                  </a:schemeClr>
                </a:solidFill>
              </a:rPr>
              <a:t>2. Рассмотрение </a:t>
            </a:r>
            <a:r>
              <a:rPr lang="ru-RU" sz="1800" b="1" dirty="0">
                <a:solidFill>
                  <a:schemeClr val="tx2">
                    <a:lumMod val="75000"/>
                  </a:schemeClr>
                </a:solidFill>
              </a:rPr>
              <a:t>проекта бюджета на очередной </a:t>
            </a:r>
            <a:r>
              <a:rPr lang="ru-RU" sz="1800" b="1" dirty="0" smtClean="0">
                <a:solidFill>
                  <a:schemeClr val="tx2">
                    <a:lumMod val="75000"/>
                  </a:schemeClr>
                </a:solidFill>
              </a:rPr>
              <a:t>2024 </a:t>
            </a:r>
            <a:r>
              <a:rPr lang="ru-RU" sz="1800" b="1" dirty="0">
                <a:solidFill>
                  <a:schemeClr val="tx2">
                    <a:lumMod val="75000"/>
                  </a:schemeClr>
                </a:solidFill>
              </a:rPr>
              <a:t>финансовый год и </a:t>
            </a:r>
            <a:r>
              <a:rPr lang="ru-RU" sz="1800" b="1" dirty="0" smtClean="0">
                <a:solidFill>
                  <a:schemeClr val="tx2">
                    <a:lumMod val="75000"/>
                  </a:schemeClr>
                </a:solidFill>
              </a:rPr>
              <a:t>плановый </a:t>
            </a:r>
            <a:r>
              <a:rPr lang="ru-RU" sz="1800" b="1" dirty="0">
                <a:solidFill>
                  <a:schemeClr val="tx2">
                    <a:lumMod val="75000"/>
                  </a:schemeClr>
                </a:solidFill>
              </a:rPr>
              <a:t>период </a:t>
            </a:r>
            <a:r>
              <a:rPr lang="en-US" sz="1800" b="1" dirty="0" smtClean="0">
                <a:solidFill>
                  <a:schemeClr val="tx2">
                    <a:lumMod val="75000"/>
                  </a:schemeClr>
                </a:solidFill>
              </a:rPr>
              <a:t> </a:t>
            </a:r>
            <a:r>
              <a:rPr lang="ru-RU" sz="1800" b="1" dirty="0" smtClean="0">
                <a:solidFill>
                  <a:schemeClr val="tx2">
                    <a:lumMod val="75000"/>
                  </a:schemeClr>
                </a:solidFill>
              </a:rPr>
              <a:t>2025 </a:t>
            </a:r>
            <a:r>
              <a:rPr lang="ru-RU" sz="1800" b="1" dirty="0">
                <a:solidFill>
                  <a:schemeClr val="tx2">
                    <a:lumMod val="75000"/>
                  </a:schemeClr>
                </a:solidFill>
              </a:rPr>
              <a:t>– </a:t>
            </a:r>
            <a:r>
              <a:rPr lang="ru-RU" sz="1800" b="1" dirty="0" smtClean="0">
                <a:solidFill>
                  <a:schemeClr val="tx2">
                    <a:lumMod val="75000"/>
                  </a:schemeClr>
                </a:solidFill>
              </a:rPr>
              <a:t>2026 годов</a:t>
            </a:r>
          </a:p>
          <a:p>
            <a:pPr marL="0" indent="0">
              <a:spcBef>
                <a:spcPts val="0"/>
              </a:spcBef>
              <a:buNone/>
            </a:pPr>
            <a:endParaRPr lang="ru-RU" sz="1800" b="1" dirty="0">
              <a:solidFill>
                <a:schemeClr val="tx2">
                  <a:lumMod val="75000"/>
                </a:schemeClr>
              </a:solidFill>
            </a:endParaRPr>
          </a:p>
          <a:p>
            <a:pPr marL="0" indent="0">
              <a:spcBef>
                <a:spcPts val="0"/>
              </a:spcBef>
              <a:buNone/>
            </a:pPr>
            <a:r>
              <a:rPr lang="ru-RU" sz="1800" b="1" dirty="0" smtClean="0">
                <a:solidFill>
                  <a:schemeClr val="tx2">
                    <a:lumMod val="75000"/>
                  </a:schemeClr>
                </a:solidFill>
              </a:rPr>
              <a:t>3. Утверждение </a:t>
            </a:r>
            <a:r>
              <a:rPr lang="ru-RU" sz="1800" b="1" dirty="0">
                <a:solidFill>
                  <a:schemeClr val="tx2">
                    <a:lumMod val="75000"/>
                  </a:schemeClr>
                </a:solidFill>
              </a:rPr>
              <a:t>бюджета на очередной </a:t>
            </a:r>
            <a:r>
              <a:rPr lang="ru-RU" sz="1800" b="1" dirty="0" smtClean="0">
                <a:solidFill>
                  <a:schemeClr val="tx2">
                    <a:lumMod val="75000"/>
                  </a:schemeClr>
                </a:solidFill>
              </a:rPr>
              <a:t>2024 </a:t>
            </a:r>
            <a:r>
              <a:rPr lang="ru-RU" sz="1800" b="1" dirty="0">
                <a:solidFill>
                  <a:schemeClr val="tx2">
                    <a:lumMod val="75000"/>
                  </a:schemeClr>
                </a:solidFill>
              </a:rPr>
              <a:t>финансовый год и </a:t>
            </a:r>
          </a:p>
          <a:p>
            <a:pPr marL="0" indent="0">
              <a:spcBef>
                <a:spcPts val="0"/>
              </a:spcBef>
              <a:buNone/>
            </a:pPr>
            <a:r>
              <a:rPr lang="ru-RU" sz="1800" b="1" dirty="0">
                <a:solidFill>
                  <a:schemeClr val="tx2">
                    <a:lumMod val="75000"/>
                  </a:schemeClr>
                </a:solidFill>
              </a:rPr>
              <a:t>плановый </a:t>
            </a:r>
            <a:r>
              <a:rPr lang="ru-RU" sz="1800" b="1" dirty="0" smtClean="0">
                <a:solidFill>
                  <a:schemeClr val="tx2">
                    <a:lumMod val="75000"/>
                  </a:schemeClr>
                </a:solidFill>
              </a:rPr>
              <a:t>период</a:t>
            </a:r>
            <a:r>
              <a:rPr lang="en-US" sz="1800" b="1" dirty="0" smtClean="0">
                <a:solidFill>
                  <a:schemeClr val="tx2">
                    <a:lumMod val="75000"/>
                  </a:schemeClr>
                </a:solidFill>
              </a:rPr>
              <a:t> </a:t>
            </a:r>
            <a:r>
              <a:rPr lang="ru-RU" sz="1800" b="1" dirty="0" smtClean="0">
                <a:solidFill>
                  <a:schemeClr val="tx2">
                    <a:lumMod val="75000"/>
                  </a:schemeClr>
                </a:solidFill>
              </a:rPr>
              <a:t> 2025 </a:t>
            </a:r>
            <a:r>
              <a:rPr lang="ru-RU" sz="1800" b="1" dirty="0">
                <a:solidFill>
                  <a:schemeClr val="tx2">
                    <a:lumMod val="75000"/>
                  </a:schemeClr>
                </a:solidFill>
              </a:rPr>
              <a:t>– </a:t>
            </a:r>
            <a:r>
              <a:rPr lang="ru-RU" sz="1800" b="1" dirty="0" smtClean="0">
                <a:solidFill>
                  <a:schemeClr val="tx2">
                    <a:lumMod val="75000"/>
                  </a:schemeClr>
                </a:solidFill>
              </a:rPr>
              <a:t>2026 годов</a:t>
            </a:r>
          </a:p>
          <a:p>
            <a:pPr marL="0" indent="0">
              <a:spcBef>
                <a:spcPts val="0"/>
              </a:spcBef>
              <a:buNone/>
            </a:pPr>
            <a:endParaRPr lang="ru-RU" sz="1800" b="1" dirty="0" smtClean="0">
              <a:solidFill>
                <a:schemeClr val="tx2">
                  <a:lumMod val="75000"/>
                </a:schemeClr>
              </a:solidFill>
            </a:endParaRPr>
          </a:p>
          <a:p>
            <a:pPr marL="0" indent="0">
              <a:spcBef>
                <a:spcPts val="0"/>
              </a:spcBef>
              <a:buNone/>
            </a:pPr>
            <a:r>
              <a:rPr lang="ru-RU" sz="1800" b="1" dirty="0" smtClean="0">
                <a:solidFill>
                  <a:schemeClr val="tx2">
                    <a:lumMod val="75000"/>
                  </a:schemeClr>
                </a:solidFill>
              </a:rPr>
              <a:t>4. Исполнение </a:t>
            </a:r>
            <a:r>
              <a:rPr lang="ru-RU" sz="1800" b="1" dirty="0">
                <a:solidFill>
                  <a:schemeClr val="tx2">
                    <a:lumMod val="75000"/>
                  </a:schemeClr>
                </a:solidFill>
              </a:rPr>
              <a:t>бюджета в текущем </a:t>
            </a:r>
            <a:r>
              <a:rPr lang="ru-RU" sz="1800" b="1" dirty="0" smtClean="0">
                <a:solidFill>
                  <a:schemeClr val="tx2">
                    <a:lumMod val="75000"/>
                  </a:schemeClr>
                </a:solidFill>
              </a:rPr>
              <a:t>финансовом году</a:t>
            </a:r>
          </a:p>
          <a:p>
            <a:pPr marL="0" indent="0">
              <a:spcBef>
                <a:spcPts val="0"/>
              </a:spcBef>
              <a:buNone/>
            </a:pPr>
            <a:endParaRPr lang="ru-RU" sz="1800" b="1" dirty="0" smtClean="0">
              <a:solidFill>
                <a:schemeClr val="tx2">
                  <a:lumMod val="75000"/>
                </a:schemeClr>
              </a:solidFill>
            </a:endParaRPr>
          </a:p>
          <a:p>
            <a:pPr marL="0" indent="0">
              <a:spcBef>
                <a:spcPts val="0"/>
              </a:spcBef>
              <a:buNone/>
            </a:pPr>
            <a:r>
              <a:rPr lang="ru-RU" sz="1800" b="1" dirty="0" smtClean="0">
                <a:solidFill>
                  <a:schemeClr val="tx2">
                    <a:lumMod val="75000"/>
                  </a:schemeClr>
                </a:solidFill>
              </a:rPr>
              <a:t>5. Составление</a:t>
            </a:r>
            <a:r>
              <a:rPr lang="ru-RU" sz="1800" b="1" dirty="0">
                <a:solidFill>
                  <a:schemeClr val="tx2">
                    <a:lumMod val="75000"/>
                  </a:schemeClr>
                </a:solidFill>
              </a:rPr>
              <a:t>, внешняя проверка, рассмотрение и</a:t>
            </a:r>
          </a:p>
          <a:p>
            <a:pPr marL="0" indent="0">
              <a:spcBef>
                <a:spcPts val="0"/>
              </a:spcBef>
              <a:buNone/>
            </a:pPr>
            <a:r>
              <a:rPr lang="ru-RU" sz="1800" b="1" dirty="0">
                <a:solidFill>
                  <a:schemeClr val="tx2">
                    <a:lumMod val="75000"/>
                  </a:schemeClr>
                </a:solidFill>
              </a:rPr>
              <a:t>утверждение отчета об исполнении </a:t>
            </a:r>
            <a:r>
              <a:rPr lang="ru-RU" sz="1800" b="1" dirty="0" smtClean="0">
                <a:solidFill>
                  <a:schemeClr val="tx2">
                    <a:lumMod val="75000"/>
                  </a:schemeClr>
                </a:solidFill>
              </a:rPr>
              <a:t>бюджета </a:t>
            </a:r>
            <a:r>
              <a:rPr lang="ru-RU" sz="1800" b="1" dirty="0">
                <a:solidFill>
                  <a:schemeClr val="tx2">
                    <a:lumMod val="75000"/>
                  </a:schemeClr>
                </a:solidFill>
              </a:rPr>
              <a:t>за </a:t>
            </a:r>
            <a:r>
              <a:rPr lang="ru-RU" sz="1800" b="1" dirty="0" smtClean="0">
                <a:solidFill>
                  <a:schemeClr val="tx2">
                    <a:lumMod val="75000"/>
                  </a:schemeClr>
                </a:solidFill>
              </a:rPr>
              <a:t>2023</a:t>
            </a:r>
          </a:p>
          <a:p>
            <a:pPr marL="0" indent="0">
              <a:spcBef>
                <a:spcPts val="0"/>
              </a:spcBef>
              <a:buNone/>
            </a:pPr>
            <a:r>
              <a:rPr lang="ru-RU" sz="1800" b="1" dirty="0" smtClean="0">
                <a:solidFill>
                  <a:schemeClr val="tx2">
                    <a:lumMod val="75000"/>
                  </a:schemeClr>
                </a:solidFill>
              </a:rPr>
              <a:t>финансовый год</a:t>
            </a:r>
          </a:p>
          <a:p>
            <a:pPr marL="0" indent="0">
              <a:spcBef>
                <a:spcPts val="0"/>
              </a:spcBef>
              <a:buNone/>
            </a:pPr>
            <a:endParaRPr lang="ru-RU" sz="1800" b="1" dirty="0" smtClean="0">
              <a:solidFill>
                <a:schemeClr val="tx2">
                  <a:lumMod val="75000"/>
                </a:schemeClr>
              </a:solidFill>
            </a:endParaRPr>
          </a:p>
          <a:p>
            <a:pPr marL="0" indent="0">
              <a:spcBef>
                <a:spcPts val="0"/>
              </a:spcBef>
              <a:buNone/>
            </a:pPr>
            <a:r>
              <a:rPr lang="ru-RU" sz="1800" b="1" dirty="0" smtClean="0">
                <a:solidFill>
                  <a:schemeClr val="tx2">
                    <a:lumMod val="75000"/>
                  </a:schemeClr>
                </a:solidFill>
              </a:rPr>
              <a:t>6. </a:t>
            </a:r>
            <a:r>
              <a:rPr lang="ru-RU" sz="1800" b="1" dirty="0">
                <a:solidFill>
                  <a:schemeClr val="tx2">
                    <a:lumMod val="75000"/>
                  </a:schemeClr>
                </a:solidFill>
              </a:rPr>
              <a:t>Муниципальный финансовый контроль</a:t>
            </a:r>
          </a:p>
          <a:p>
            <a:pPr marL="0" indent="0">
              <a:spcBef>
                <a:spcPts val="0"/>
              </a:spcBef>
              <a:buNone/>
            </a:pPr>
            <a:endParaRPr lang="ru-RU" sz="1100" dirty="0"/>
          </a:p>
          <a:p>
            <a:pPr marL="0" indent="0">
              <a:buNone/>
            </a:pPr>
            <a:endParaRPr lang="ru-RU" sz="1600" b="1" dirty="0">
              <a:solidFill>
                <a:schemeClr val="accent2"/>
              </a:solidFill>
            </a:endParaRPr>
          </a:p>
          <a:p>
            <a:pPr marL="0" indent="0">
              <a:buNone/>
            </a:pPr>
            <a:endParaRPr lang="ru-RU" sz="1400" b="1" dirty="0">
              <a:solidFill>
                <a:schemeClr val="accent2"/>
              </a:solidFill>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2" name="Picture 2" descr="https://www.opentown.ru/site-specific/opentown.ru/upload/articles/49757/c1581b280a832feffa327450bffce6e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2200" y="5157192"/>
            <a:ext cx="2634339" cy="17515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8789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normAutofit/>
          </a:bodyPr>
          <a:lstStyle/>
          <a:p>
            <a:r>
              <a:rPr lang="ru-RU" sz="2800" b="1" dirty="0" smtClean="0">
                <a:latin typeface="Bookman Old Style" panose="02050604050505020204" pitchFamily="18" charset="0"/>
              </a:rPr>
              <a:t>          Основные параметры бюджета</a:t>
            </a:r>
            <a:endParaRPr lang="ru-RU" sz="2800" b="1" dirty="0">
              <a:latin typeface="Bookman Old Style" panose="02050604050505020204" pitchFamily="18" charset="0"/>
            </a:endParaRPr>
          </a:p>
        </p:txBody>
      </p:sp>
      <p:sp>
        <p:nvSpPr>
          <p:cNvPr id="3" name="Объект 2"/>
          <p:cNvSpPr>
            <a:spLocks noGrp="1"/>
          </p:cNvSpPr>
          <p:nvPr>
            <p:ph idx="1"/>
          </p:nvPr>
        </p:nvSpPr>
        <p:spPr/>
        <p:txBody>
          <a:bodyPr/>
          <a:lstStyle/>
          <a:p>
            <a:endParaRPr lang="ru-RU" dirty="0"/>
          </a:p>
        </p:txBody>
      </p:sp>
      <p:pic>
        <p:nvPicPr>
          <p:cNvPr id="2050" name="Picture 2" descr="http://www.tern.ru/wp-content/uploads/Corporate-Finance-Functions.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0906" y="1071546"/>
            <a:ext cx="8662076" cy="578645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642910" y="1142984"/>
            <a:ext cx="8208912" cy="4739759"/>
          </a:xfrm>
          <a:prstGeom prst="rect">
            <a:avLst/>
          </a:prstGeom>
        </p:spPr>
        <p:txBody>
          <a:bodyPr wrap="square">
            <a:spAutoFit/>
          </a:bodyPr>
          <a:lstStyle/>
          <a:p>
            <a:r>
              <a:rPr lang="ru-RU" sz="2000" b="1" i="1" dirty="0">
                <a:effectLst>
                  <a:outerShdw blurRad="38100" dist="19050" dir="2700000" algn="tl">
                    <a:schemeClr val="dk1">
                      <a:alpha val="40000"/>
                    </a:schemeClr>
                  </a:outerShdw>
                </a:effectLst>
              </a:rPr>
              <a:t>Доходы</a:t>
            </a:r>
            <a:r>
              <a:rPr lang="ru-RU" sz="2000" b="1" dirty="0">
                <a:effectLst>
                  <a:outerShdw blurRad="38100" dist="19050" dir="2700000" algn="tl">
                    <a:schemeClr val="dk1">
                      <a:alpha val="40000"/>
                    </a:schemeClr>
                  </a:outerShdw>
                </a:effectLst>
              </a:rPr>
              <a:t> бюджета муниципального района – поступающие в бюджет муниципального </a:t>
            </a:r>
            <a:r>
              <a:rPr lang="ru-RU" sz="2000" b="1" dirty="0" smtClean="0">
                <a:effectLst>
                  <a:outerShdw blurRad="38100" dist="19050" dir="2700000" algn="tl">
                    <a:schemeClr val="dk1">
                      <a:alpha val="40000"/>
                    </a:schemeClr>
                  </a:outerShdw>
                </a:effectLst>
              </a:rPr>
              <a:t>округа </a:t>
            </a:r>
            <a:r>
              <a:rPr lang="ru-RU" sz="2000" b="1" dirty="0">
                <a:effectLst>
                  <a:outerShdw blurRad="38100" dist="19050" dir="2700000" algn="tl">
                    <a:schemeClr val="dk1">
                      <a:alpha val="40000"/>
                    </a:schemeClr>
                  </a:outerShdw>
                </a:effectLst>
              </a:rPr>
              <a:t>денежные средства</a:t>
            </a:r>
            <a:r>
              <a:rPr lang="ru-RU" sz="2000" b="1" dirty="0" smtClean="0">
                <a:effectLst>
                  <a:outerShdw blurRad="38100" dist="19050" dir="2700000" algn="tl">
                    <a:schemeClr val="dk1">
                      <a:alpha val="40000"/>
                    </a:schemeClr>
                  </a:outerShdw>
                </a:effectLst>
              </a:rPr>
              <a:t>.</a:t>
            </a:r>
          </a:p>
          <a:p>
            <a:endParaRPr lang="ru-RU" sz="2000" b="1" dirty="0">
              <a:effectLst>
                <a:outerShdw blurRad="38100" dist="19050" dir="2700000" algn="tl">
                  <a:schemeClr val="dk1">
                    <a:alpha val="40000"/>
                  </a:schemeClr>
                </a:outerShdw>
              </a:effectLst>
            </a:endParaRPr>
          </a:p>
          <a:p>
            <a:pPr lvl="0" fontAlgn="base"/>
            <a:r>
              <a:rPr lang="ru-RU" sz="2000" b="1" i="1" dirty="0">
                <a:effectLst>
                  <a:outerShdw blurRad="38100" dist="19050" dir="2700000" algn="tl">
                    <a:schemeClr val="dk1">
                      <a:alpha val="40000"/>
                    </a:schemeClr>
                  </a:outerShdw>
                </a:effectLst>
              </a:rPr>
              <a:t>Расходы</a:t>
            </a:r>
            <a:r>
              <a:rPr lang="ru-RU" sz="2000" b="1" dirty="0">
                <a:effectLst>
                  <a:outerShdw blurRad="38100" dist="19050" dir="2700000" algn="tl">
                    <a:schemeClr val="dk1">
                      <a:alpha val="40000"/>
                    </a:schemeClr>
                  </a:outerShdw>
                </a:effectLst>
              </a:rPr>
              <a:t> бюджета муниципального района – выплачиваемые из бюджета муниципального района денежные </a:t>
            </a:r>
            <a:r>
              <a:rPr lang="ru-RU" sz="2000" b="1" dirty="0" smtClean="0">
                <a:effectLst>
                  <a:outerShdw blurRad="38100" dist="19050" dir="2700000" algn="tl">
                    <a:schemeClr val="dk1">
                      <a:alpha val="40000"/>
                    </a:schemeClr>
                  </a:outerShdw>
                </a:effectLst>
              </a:rPr>
              <a:t>средства</a:t>
            </a:r>
          </a:p>
          <a:p>
            <a:pPr lvl="0" fontAlgn="base"/>
            <a:endParaRPr lang="ru-RU" sz="2000" b="1" dirty="0"/>
          </a:p>
          <a:p>
            <a:pPr lvl="0" fontAlgn="base"/>
            <a:r>
              <a:rPr lang="ru-RU" sz="2000" b="1" i="1" dirty="0"/>
              <a:t> </a:t>
            </a:r>
            <a:r>
              <a:rPr lang="ru-RU" sz="2400" b="1" i="1" dirty="0"/>
              <a:t>-  </a:t>
            </a:r>
            <a:r>
              <a:rPr lang="ru-RU" sz="2000" b="1" i="1" dirty="0"/>
              <a:t>Дефицит бюджета  (превышение расходов над доходами</a:t>
            </a:r>
            <a:r>
              <a:rPr lang="ru-RU" sz="2000" b="1" dirty="0"/>
              <a:t>)    Принимается решение об      источниках покрытия дефицита: использовать имеющиеся остатки, взять в долг</a:t>
            </a:r>
            <a:r>
              <a:rPr lang="ru-RU" sz="2000" b="1" u="sng" dirty="0"/>
              <a:t> </a:t>
            </a:r>
            <a:endParaRPr lang="ru-RU" sz="2000" b="1" u="sng" dirty="0" smtClean="0"/>
          </a:p>
          <a:p>
            <a:pPr lvl="0" fontAlgn="base"/>
            <a:endParaRPr lang="ru-RU" sz="2000" b="1" u="sng" dirty="0" smtClean="0"/>
          </a:p>
          <a:p>
            <a:pPr fontAlgn="base"/>
            <a:r>
              <a:rPr lang="ru-RU" sz="2000" b="1" i="1" dirty="0" smtClean="0"/>
              <a:t>- </a:t>
            </a:r>
            <a:r>
              <a:rPr lang="ru-RU" sz="2000" b="1" i="1" dirty="0"/>
              <a:t>Профицит бюджета (превышение доходов над расходами)</a:t>
            </a:r>
            <a:r>
              <a:rPr lang="ru-RU" sz="2000" b="1" dirty="0"/>
              <a:t>   Принимается решение как использовать: накапливать резервы, остатки, погашать долг</a:t>
            </a:r>
            <a:r>
              <a:rPr lang="ru-RU" sz="2000" b="1" u="sng" dirty="0"/>
              <a:t>  </a:t>
            </a:r>
            <a:endParaRPr lang="ru-RU" sz="2000" b="1" dirty="0"/>
          </a:p>
          <a:p>
            <a:endParaRPr lang="ru-RU" sz="2000" b="1" dirty="0">
              <a:solidFill>
                <a:schemeClr val="bg1">
                  <a:lumMod val="95000"/>
                  <a:lumOff val="5000"/>
                </a:schemeClr>
              </a:solidFill>
            </a:endParaRPr>
          </a:p>
          <a:p>
            <a:endParaRPr lang="ru-RU"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0590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Содержимое 2"/>
          <p:cNvSpPr>
            <a:spLocks noGrp="1"/>
          </p:cNvSpPr>
          <p:nvPr>
            <p:ph idx="1"/>
          </p:nvPr>
        </p:nvSpPr>
        <p:spPr>
          <a:xfrm>
            <a:off x="457200" y="333375"/>
            <a:ext cx="8435975" cy="6264275"/>
          </a:xfrm>
        </p:spPr>
        <p:txBody>
          <a:bodyPr/>
          <a:lstStyle/>
          <a:p>
            <a:pPr algn="ctr">
              <a:buFont typeface="Wingdings 2" panose="05020102010507070707" pitchFamily="18" charset="2"/>
              <a:buNone/>
            </a:pPr>
            <a:endParaRPr lang="ru-RU" altLang="ru-RU" sz="2200" b="1" dirty="0" smtClean="0"/>
          </a:p>
          <a:p>
            <a:pPr algn="ctr">
              <a:buFont typeface="Wingdings 2" panose="05020102010507070707" pitchFamily="18" charset="2"/>
              <a:buNone/>
            </a:pPr>
            <a:r>
              <a:rPr lang="ru-RU" altLang="ru-RU" sz="2200" b="1" dirty="0" smtClean="0"/>
              <a:t>      Основные задачи бюджетной и налоговой политики:</a:t>
            </a:r>
          </a:p>
          <a:p>
            <a:pPr algn="ctr">
              <a:buFont typeface="Wingdings 2" panose="05020102010507070707" pitchFamily="18" charset="2"/>
              <a:buNone/>
            </a:pPr>
            <a:endParaRPr lang="ru-RU" altLang="ru-RU" sz="2200" b="1" dirty="0" smtClean="0"/>
          </a:p>
          <a:p>
            <a:pPr algn="just"/>
            <a:r>
              <a:rPr lang="ru-RU" altLang="ru-RU" sz="1600" dirty="0" smtClean="0"/>
              <a:t>обеспечение сбалансированности и устойчивости местного бюджета; </a:t>
            </a:r>
          </a:p>
          <a:p>
            <a:pPr algn="just"/>
            <a:r>
              <a:rPr lang="ru-RU" altLang="ru-RU" sz="1600" dirty="0" smtClean="0"/>
              <a:t>поддержка инвестиционной активности хозяйствующих субъектов, осуществляющих деятельность на территории муниципального образования «Муниципальный округ Кизнерский район Удмуртской Республики»;</a:t>
            </a:r>
          </a:p>
          <a:p>
            <a:pPr algn="just"/>
            <a:r>
              <a:rPr lang="ru-RU" altLang="ru-RU" sz="1600" dirty="0" smtClean="0"/>
              <a:t>повышение качества управления муниципальными финансами, эффективности расходования бюджетных средств;</a:t>
            </a:r>
          </a:p>
          <a:p>
            <a:pPr algn="just"/>
            <a:r>
              <a:rPr lang="ru-RU" altLang="ru-RU" sz="1600" dirty="0" smtClean="0"/>
              <a:t>обеспечение роста доходной части консолидированного бюджета муниципального образования «Муниципальный округ Кизнерский район Удмуртской Республики»; </a:t>
            </a:r>
          </a:p>
          <a:p>
            <a:pPr algn="just"/>
            <a:r>
              <a:rPr lang="ru-RU" altLang="ru-RU" sz="1600" dirty="0" smtClean="0"/>
              <a:t>упорядочение существующих налоговых льгот путем отмены неэффективных льгот; предоставление налоговых   льгот,  носящих ограничен-</a:t>
            </a:r>
            <a:r>
              <a:rPr lang="ru-RU" altLang="ru-RU" sz="1600" dirty="0" err="1" smtClean="0"/>
              <a:t>ный</a:t>
            </a:r>
            <a:r>
              <a:rPr lang="ru-RU" altLang="ru-RU" sz="1600" dirty="0" smtClean="0"/>
              <a:t> во времени характер;</a:t>
            </a:r>
          </a:p>
          <a:p>
            <a:pPr algn="just"/>
            <a:r>
              <a:rPr lang="ru-RU" altLang="ru-RU" sz="1600" dirty="0" smtClean="0"/>
              <a:t>совершенствование системы управления и распоряжения муниципальным имуществом, увеличение доходов от его использования; </a:t>
            </a:r>
          </a:p>
          <a:p>
            <a:pPr algn="just"/>
            <a:r>
              <a:rPr lang="ru-RU" altLang="ru-RU" sz="1600" dirty="0" smtClean="0"/>
              <a:t>проведение взвешенной долговой политики муниципального образования «Муниципальный округ Кизнерский район Удмуртской Республики», снижение расходов на обслуживание муниципального долга. </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729"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691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6936" y="-171400"/>
            <a:ext cx="8229600" cy="1143000"/>
          </a:xfrm>
        </p:spPr>
        <p:txBody>
          <a:bodyPr>
            <a:normAutofit fontScale="90000"/>
          </a:bodyPr>
          <a:lstStyle/>
          <a:p>
            <a:r>
              <a:rPr lang="ru-RU" sz="2400" b="1" dirty="0" smtClean="0">
                <a:solidFill>
                  <a:schemeClr val="tx2">
                    <a:lumMod val="75000"/>
                  </a:schemeClr>
                </a:solidFill>
                <a:latin typeface="Bookman Old Style" panose="02050604050505020204" pitchFamily="18" charset="0"/>
              </a:rPr>
              <a:t>Налоги, уплачиваемые гражданином в бюджет муниципального образования «Муниципальный округ Кизнерский район Удмуртской Республики»</a:t>
            </a:r>
            <a:endParaRPr lang="ru-RU" sz="2400" b="1" dirty="0">
              <a:solidFill>
                <a:schemeClr val="tx2">
                  <a:lumMod val="75000"/>
                </a:schemeClr>
              </a:solidFill>
              <a:latin typeface="Bookman Old Style" panose="02050604050505020204" pitchFamily="18" charset="0"/>
            </a:endParaRPr>
          </a:p>
        </p:txBody>
      </p:sp>
      <p:graphicFrame>
        <p:nvGraphicFramePr>
          <p:cNvPr id="8" name="Объект 7"/>
          <p:cNvGraphicFramePr>
            <a:graphicFrameLocks noGrp="1"/>
          </p:cNvGraphicFramePr>
          <p:nvPr>
            <p:ph idx="1"/>
            <p:extLst>
              <p:ext uri="{D42A27DB-BD31-4B8C-83A1-F6EECF244321}">
                <p14:modId xmlns:p14="http://schemas.microsoft.com/office/powerpoint/2010/main" xmlns="" val="25193368"/>
              </p:ext>
            </p:extLst>
          </p:nvPr>
        </p:nvGraphicFramePr>
        <p:xfrm>
          <a:off x="3635896" y="1988840"/>
          <a:ext cx="5112568" cy="3797614"/>
        </p:xfrm>
        <a:graphic>
          <a:graphicData uri="http://schemas.openxmlformats.org/drawingml/2006/table">
            <a:tbl>
              <a:tblPr firstRow="1" bandRow="1">
                <a:tableStyleId>{5C22544A-7EE6-4342-B048-85BDC9FD1C3A}</a:tableStyleId>
              </a:tblPr>
              <a:tblGrid>
                <a:gridCol w="1440160"/>
                <a:gridCol w="2880320"/>
                <a:gridCol w="792088"/>
              </a:tblGrid>
              <a:tr h="766826">
                <a:tc>
                  <a:txBody>
                    <a:bodyPr/>
                    <a:lstStyle/>
                    <a:p>
                      <a:r>
                        <a:rPr lang="ru-RU" sz="1200" dirty="0" smtClean="0">
                          <a:solidFill>
                            <a:schemeClr val="tx2">
                              <a:lumMod val="50000"/>
                            </a:schemeClr>
                          </a:solidFill>
                        </a:rPr>
                        <a:t>Объект </a:t>
                      </a:r>
                      <a:r>
                        <a:rPr lang="ru-RU" sz="1200" dirty="0" err="1" smtClean="0">
                          <a:solidFill>
                            <a:schemeClr val="tx2">
                              <a:lumMod val="50000"/>
                            </a:schemeClr>
                          </a:solidFill>
                        </a:rPr>
                        <a:t>налогообло-жения</a:t>
                      </a:r>
                      <a:endParaRPr lang="ru-RU" sz="1200" dirty="0">
                        <a:solidFill>
                          <a:schemeClr val="tx2">
                            <a:lumMod val="50000"/>
                          </a:schemeClr>
                        </a:solidFill>
                      </a:endParaRPr>
                    </a:p>
                  </a:txBody>
                  <a:tcPr/>
                </a:tc>
                <a:tc>
                  <a:txBody>
                    <a:bodyPr/>
                    <a:lstStyle/>
                    <a:p>
                      <a:r>
                        <a:rPr lang="ru-RU" sz="1200" dirty="0" smtClean="0"/>
                        <a:t>Суммарная инвентаризационная стоимость объектов налогообложения</a:t>
                      </a:r>
                      <a:endParaRPr lang="ru-RU" sz="1200" dirty="0"/>
                    </a:p>
                  </a:txBody>
                  <a:tcPr/>
                </a:tc>
                <a:tc>
                  <a:txBody>
                    <a:bodyPr/>
                    <a:lstStyle/>
                    <a:p>
                      <a:r>
                        <a:rPr lang="ru-RU" sz="1200" dirty="0" smtClean="0">
                          <a:solidFill>
                            <a:schemeClr val="tx2">
                              <a:lumMod val="50000"/>
                            </a:schemeClr>
                          </a:solidFill>
                        </a:rPr>
                        <a:t>Ставка налога</a:t>
                      </a:r>
                      <a:endParaRPr lang="ru-RU" sz="1200" dirty="0">
                        <a:solidFill>
                          <a:schemeClr val="tx2">
                            <a:lumMod val="50000"/>
                          </a:schemeClr>
                        </a:solidFill>
                      </a:endParaRPr>
                    </a:p>
                  </a:txBody>
                  <a:tcPr/>
                </a:tc>
              </a:tr>
              <a:tr h="444272">
                <a:tc rowSpan="3">
                  <a:txBody>
                    <a:bodyPr/>
                    <a:lstStyle/>
                    <a:p>
                      <a:r>
                        <a:rPr lang="ru-RU" sz="1100" dirty="0" smtClean="0">
                          <a:solidFill>
                            <a:schemeClr val="tx2">
                              <a:lumMod val="50000"/>
                            </a:schemeClr>
                          </a:solidFill>
                        </a:rPr>
                        <a:t>Жилой дом, квартира, комната, дача, гараж, доля в праве общей собственности</a:t>
                      </a:r>
                    </a:p>
                    <a:p>
                      <a:r>
                        <a:rPr lang="ru-RU" sz="1100" dirty="0" smtClean="0">
                          <a:solidFill>
                            <a:schemeClr val="tx2">
                              <a:lumMod val="50000"/>
                            </a:schemeClr>
                          </a:solidFill>
                        </a:rPr>
                        <a:t>на указанное имущество</a:t>
                      </a:r>
                      <a:endParaRPr lang="ru-RU" sz="1100" dirty="0">
                        <a:solidFill>
                          <a:schemeClr val="tx2">
                            <a:lumMod val="50000"/>
                          </a:schemeClr>
                        </a:solidFill>
                      </a:endParaRPr>
                    </a:p>
                  </a:txBody>
                  <a:tcPr/>
                </a:tc>
                <a:tc>
                  <a:txBody>
                    <a:bodyPr/>
                    <a:lstStyle/>
                    <a:p>
                      <a:r>
                        <a:rPr lang="ru-RU" sz="1200" dirty="0" smtClean="0"/>
                        <a:t>До 300,0 тыс. рублей (включительно)</a:t>
                      </a:r>
                      <a:endParaRPr lang="ru-RU" sz="1200" dirty="0"/>
                    </a:p>
                  </a:txBody>
                  <a:tcPr/>
                </a:tc>
                <a:tc>
                  <a:txBody>
                    <a:bodyPr/>
                    <a:lstStyle/>
                    <a:p>
                      <a:r>
                        <a:rPr lang="ru-RU" sz="1400" dirty="0" smtClean="0"/>
                        <a:t>0,1%</a:t>
                      </a:r>
                      <a:endParaRPr lang="ru-RU" sz="1400" dirty="0"/>
                    </a:p>
                  </a:txBody>
                  <a:tcPr/>
                </a:tc>
              </a:tr>
              <a:tr h="547733">
                <a:tc vMerge="1">
                  <a:txBody>
                    <a:bodyPr/>
                    <a:lstStyle/>
                    <a:p>
                      <a:endParaRPr lang="ru-RU" dirty="0"/>
                    </a:p>
                  </a:txBody>
                  <a:tcPr/>
                </a:tc>
                <a:tc>
                  <a:txBody>
                    <a:bodyPr/>
                    <a:lstStyle/>
                    <a:p>
                      <a:r>
                        <a:rPr lang="ru-RU" sz="1200" dirty="0" smtClean="0"/>
                        <a:t>Свыше 300,0 тыс. рублей до 500,0 тыс. рублей (включительно)</a:t>
                      </a:r>
                      <a:endParaRPr lang="ru-RU" sz="1200" dirty="0"/>
                    </a:p>
                  </a:txBody>
                  <a:tcPr/>
                </a:tc>
                <a:tc>
                  <a:txBody>
                    <a:bodyPr/>
                    <a:lstStyle/>
                    <a:p>
                      <a:r>
                        <a:rPr lang="ru-RU" sz="1400" dirty="0" smtClean="0"/>
                        <a:t>0,15%</a:t>
                      </a:r>
                      <a:endParaRPr lang="ru-RU" sz="1400" dirty="0"/>
                    </a:p>
                  </a:txBody>
                  <a:tcPr/>
                </a:tc>
              </a:tr>
              <a:tr h="523389">
                <a:tc vMerge="1">
                  <a:txBody>
                    <a:bodyPr/>
                    <a:lstStyle/>
                    <a:p>
                      <a:endParaRPr lang="ru-RU" dirty="0"/>
                    </a:p>
                  </a:txBody>
                  <a:tcPr/>
                </a:tc>
                <a:tc>
                  <a:txBody>
                    <a:bodyPr/>
                    <a:lstStyle/>
                    <a:p>
                      <a:r>
                        <a:rPr lang="ru-RU" sz="1200" dirty="0" smtClean="0"/>
                        <a:t>Свыше 500,0 тыс. рублей</a:t>
                      </a:r>
                      <a:endParaRPr lang="ru-RU" sz="1200" dirty="0"/>
                    </a:p>
                  </a:txBody>
                  <a:tcPr/>
                </a:tc>
                <a:tc>
                  <a:txBody>
                    <a:bodyPr/>
                    <a:lstStyle/>
                    <a:p>
                      <a:r>
                        <a:rPr lang="ru-RU" sz="1400" dirty="0" smtClean="0"/>
                        <a:t>0,31%</a:t>
                      </a:r>
                      <a:endParaRPr lang="ru-RU" sz="1400" dirty="0"/>
                    </a:p>
                  </a:txBody>
                  <a:tcPr/>
                </a:tc>
              </a:tr>
              <a:tr h="444272">
                <a:tc rowSpan="3">
                  <a:txBody>
                    <a:bodyPr/>
                    <a:lstStyle/>
                    <a:p>
                      <a:r>
                        <a:rPr lang="ru-RU" sz="1100" dirty="0" smtClean="0"/>
                        <a:t>Иное строение, помещение и сооружение, доля в праве общей собственности на указанное имущество</a:t>
                      </a:r>
                      <a:endParaRPr lang="ru-RU" sz="1100" dirty="0"/>
                    </a:p>
                  </a:txBody>
                  <a:tcPr/>
                </a:tc>
                <a:tc>
                  <a:txBody>
                    <a:bodyPr/>
                    <a:lstStyle/>
                    <a:p>
                      <a:r>
                        <a:rPr lang="ru-RU" sz="1200" dirty="0" smtClean="0"/>
                        <a:t>До 300,0 тыс. рублей (включительно)</a:t>
                      </a:r>
                      <a:endParaRPr lang="ru-RU" sz="1200" dirty="0"/>
                    </a:p>
                  </a:txBody>
                  <a:tcPr/>
                </a:tc>
                <a:tc>
                  <a:txBody>
                    <a:bodyPr/>
                    <a:lstStyle/>
                    <a:p>
                      <a:r>
                        <a:rPr lang="ru-RU" sz="1400" dirty="0" smtClean="0"/>
                        <a:t>0,1%</a:t>
                      </a:r>
                      <a:endParaRPr lang="ru-RU" sz="1400" dirty="0"/>
                    </a:p>
                  </a:txBody>
                  <a:tcPr/>
                </a:tc>
              </a:tr>
              <a:tr h="547733">
                <a:tc vMerge="1">
                  <a:txBody>
                    <a:bodyPr/>
                    <a:lstStyle/>
                    <a:p>
                      <a:endParaRPr lang="ru-RU" dirty="0"/>
                    </a:p>
                  </a:txBody>
                  <a:tcPr/>
                </a:tc>
                <a:tc>
                  <a:txBody>
                    <a:bodyPr/>
                    <a:lstStyle/>
                    <a:p>
                      <a:r>
                        <a:rPr lang="ru-RU" sz="1200" dirty="0" smtClean="0"/>
                        <a:t>Свыше 300,0 тыс. рублей до 500,0 тыс. рублей (включительно)</a:t>
                      </a:r>
                      <a:endParaRPr lang="ru-RU" sz="1200" dirty="0"/>
                    </a:p>
                  </a:txBody>
                  <a:tcPr/>
                </a:tc>
                <a:tc>
                  <a:txBody>
                    <a:bodyPr/>
                    <a:lstStyle/>
                    <a:p>
                      <a:r>
                        <a:rPr lang="ru-RU" sz="1400" dirty="0" smtClean="0"/>
                        <a:t>0,3%</a:t>
                      </a:r>
                      <a:endParaRPr lang="ru-RU" sz="1400" dirty="0"/>
                    </a:p>
                  </a:txBody>
                  <a:tcPr/>
                </a:tc>
              </a:tr>
              <a:tr h="523389">
                <a:tc vMerge="1">
                  <a:txBody>
                    <a:bodyPr/>
                    <a:lstStyle/>
                    <a:p>
                      <a:endParaRPr lang="ru-RU" dirty="0"/>
                    </a:p>
                  </a:txBody>
                  <a:tcPr/>
                </a:tc>
                <a:tc>
                  <a:txBody>
                    <a:bodyPr/>
                    <a:lstStyle/>
                    <a:p>
                      <a:r>
                        <a:rPr lang="ru-RU" sz="1200" dirty="0" smtClean="0"/>
                        <a:t>Свыше 500,0 тыс. рублей</a:t>
                      </a:r>
                      <a:endParaRPr lang="ru-RU" sz="1200" dirty="0"/>
                    </a:p>
                  </a:txBody>
                  <a:tcPr/>
                </a:tc>
                <a:tc>
                  <a:txBody>
                    <a:bodyPr/>
                    <a:lstStyle/>
                    <a:p>
                      <a:r>
                        <a:rPr lang="ru-RU" sz="1400" dirty="0" smtClean="0"/>
                        <a:t>2,0%</a:t>
                      </a:r>
                      <a:endParaRPr lang="ru-RU" sz="1400" dirty="0"/>
                    </a:p>
                  </a:txBody>
                  <a:tcPr/>
                </a:tc>
              </a:tr>
            </a:tbl>
          </a:graphicData>
        </a:graphic>
      </p:graphicFrame>
      <p:sp>
        <p:nvSpPr>
          <p:cNvPr id="4" name="Овал 3"/>
          <p:cNvSpPr/>
          <p:nvPr/>
        </p:nvSpPr>
        <p:spPr>
          <a:xfrm>
            <a:off x="142844" y="1071546"/>
            <a:ext cx="3500462" cy="1000132"/>
          </a:xfrm>
          <a:prstGeom prst="ellipse">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2">
                    <a:lumMod val="50000"/>
                  </a:schemeClr>
                </a:solidFill>
              </a:rPr>
              <a:t>Земельный налог</a:t>
            </a:r>
            <a:endParaRPr lang="ru-RU" b="1" dirty="0">
              <a:solidFill>
                <a:schemeClr val="accent2">
                  <a:lumMod val="50000"/>
                </a:schemeClr>
              </a:solidFill>
            </a:endParaRPr>
          </a:p>
        </p:txBody>
      </p:sp>
      <p:sp>
        <p:nvSpPr>
          <p:cNvPr id="5" name="Овал 4"/>
          <p:cNvSpPr/>
          <p:nvPr/>
        </p:nvSpPr>
        <p:spPr>
          <a:xfrm>
            <a:off x="4139952" y="908720"/>
            <a:ext cx="4680520" cy="9144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rPr>
              <a:t>Налог на имущество физических лиц</a:t>
            </a:r>
            <a:endParaRPr lang="ru-RU" b="1" dirty="0">
              <a:solidFill>
                <a:schemeClr val="tx2">
                  <a:lumMod val="50000"/>
                </a:schemeClr>
              </a:solidFill>
            </a:endParaRPr>
          </a:p>
        </p:txBody>
      </p:sp>
      <p:sp>
        <p:nvSpPr>
          <p:cNvPr id="6" name="TextBox 5"/>
          <p:cNvSpPr txBox="1"/>
          <p:nvPr/>
        </p:nvSpPr>
        <p:spPr>
          <a:xfrm>
            <a:off x="179512" y="2357430"/>
            <a:ext cx="3178042" cy="3108543"/>
          </a:xfrm>
          <a:prstGeom prst="rect">
            <a:avLst/>
          </a:prstGeom>
          <a:noFill/>
        </p:spPr>
        <p:txBody>
          <a:bodyPr wrap="square" rtlCol="0">
            <a:spAutoFit/>
          </a:bodyPr>
          <a:lstStyle/>
          <a:p>
            <a:r>
              <a:rPr lang="ru-RU" sz="1400" b="1" dirty="0" smtClean="0"/>
              <a:t>0,3% - под жилищным фондом;</a:t>
            </a:r>
          </a:p>
          <a:p>
            <a:r>
              <a:rPr lang="ru-RU" sz="1400" b="1" dirty="0"/>
              <a:t> </a:t>
            </a:r>
            <a:r>
              <a:rPr lang="ru-RU" sz="1400" b="1" dirty="0" smtClean="0"/>
              <a:t>        - для личного подсобного,</a:t>
            </a:r>
          </a:p>
          <a:p>
            <a:r>
              <a:rPr lang="ru-RU" sz="1400" b="1" dirty="0" smtClean="0"/>
              <a:t>дачного хозяйства, садоводства, </a:t>
            </a:r>
          </a:p>
          <a:p>
            <a:r>
              <a:rPr lang="ru-RU" sz="1400" b="1" dirty="0" smtClean="0"/>
              <a:t>огородничества, животноводства;</a:t>
            </a:r>
          </a:p>
          <a:p>
            <a:endParaRPr lang="ru-RU" sz="1400" b="1" dirty="0"/>
          </a:p>
          <a:p>
            <a:r>
              <a:rPr lang="ru-RU" sz="1400" b="1" dirty="0" smtClean="0"/>
              <a:t>1,5% - земельные участки, отнесенные</a:t>
            </a:r>
          </a:p>
          <a:p>
            <a:r>
              <a:rPr lang="ru-RU" sz="1400" b="1" dirty="0" smtClean="0"/>
              <a:t> к землям сельскохозяйственного </a:t>
            </a:r>
          </a:p>
          <a:p>
            <a:r>
              <a:rPr lang="ru-RU" sz="1400" b="1" dirty="0" smtClean="0"/>
              <a:t>назначения или к землям в составе  зон </a:t>
            </a:r>
          </a:p>
          <a:p>
            <a:r>
              <a:rPr lang="ru-RU" sz="1400" b="1" dirty="0" smtClean="0"/>
              <a:t>сельскохозяйственного использования</a:t>
            </a:r>
            <a:endParaRPr lang="ru-RU" sz="1400" b="1" dirty="0"/>
          </a:p>
        </p:txBody>
      </p:sp>
      <p:sp>
        <p:nvSpPr>
          <p:cNvPr id="7" name="TextBox 6"/>
          <p:cNvSpPr txBox="1"/>
          <p:nvPr/>
        </p:nvSpPr>
        <p:spPr>
          <a:xfrm>
            <a:off x="5436096" y="2636912"/>
            <a:ext cx="184731" cy="369332"/>
          </a:xfrm>
          <a:prstGeom prst="rect">
            <a:avLst/>
          </a:prstGeom>
          <a:noFill/>
        </p:spPr>
        <p:txBody>
          <a:bodyPr wrap="none" rtlCol="0">
            <a:spAutoFit/>
          </a:bodyPr>
          <a:lstStyle/>
          <a:p>
            <a:endParaRPr lang="ru-RU" dirty="0"/>
          </a:p>
        </p:txBody>
      </p:sp>
      <p:sp>
        <p:nvSpPr>
          <p:cNvPr id="9" name="TextBox 8"/>
          <p:cNvSpPr txBox="1"/>
          <p:nvPr/>
        </p:nvSpPr>
        <p:spPr>
          <a:xfrm>
            <a:off x="395536" y="5929330"/>
            <a:ext cx="8712968" cy="615553"/>
          </a:xfrm>
          <a:prstGeom prst="rect">
            <a:avLst/>
          </a:prstGeom>
          <a:noFill/>
        </p:spPr>
        <p:txBody>
          <a:bodyPr wrap="square" rtlCol="0">
            <a:spAutoFit/>
          </a:bodyPr>
          <a:lstStyle/>
          <a:p>
            <a:r>
              <a:rPr lang="ru-RU" b="1" dirty="0" smtClean="0">
                <a:solidFill>
                  <a:srgbClr val="002060"/>
                </a:solidFill>
              </a:rPr>
              <a:t>Срок  уплаты налогов </a:t>
            </a:r>
            <a:r>
              <a:rPr lang="ru-RU" dirty="0" smtClean="0">
                <a:solidFill>
                  <a:srgbClr val="002060"/>
                </a:solidFill>
              </a:rPr>
              <a:t>-  </a:t>
            </a:r>
            <a:r>
              <a:rPr lang="ru-RU" sz="1600" dirty="0" smtClean="0">
                <a:solidFill>
                  <a:srgbClr val="002060"/>
                </a:solidFill>
              </a:rPr>
              <a:t>не позднее 1 декабря, следующего за истекшим налоговым периодом</a:t>
            </a:r>
            <a:endParaRPr lang="ru-RU" sz="1600" dirty="0">
              <a:solidFill>
                <a:srgbClr val="002060"/>
              </a:solidFill>
            </a:endParaRP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061" y="7863"/>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1735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1374"/>
            <a:ext cx="8322148" cy="1143000"/>
          </a:xfrm>
        </p:spPr>
        <p:txBody>
          <a:bodyPr>
            <a:normAutofit fontScale="90000"/>
          </a:bodyPr>
          <a:lstStyle/>
          <a:p>
            <a:pPr algn="ctr"/>
            <a:r>
              <a:rPr lang="ru-RU" sz="2200" b="1" dirty="0">
                <a:solidFill>
                  <a:schemeClr val="tx2">
                    <a:lumMod val="75000"/>
                  </a:schemeClr>
                </a:solidFill>
                <a:latin typeface="Bookman Old Style" panose="02050604050505020204" pitchFamily="18" charset="0"/>
              </a:rPr>
              <a:t>Налоги, уплачиваемые гражданином в бюджет муниципального образования </a:t>
            </a:r>
            <a:r>
              <a:rPr lang="ru-RU" sz="2200" b="1" dirty="0" smtClean="0">
                <a:solidFill>
                  <a:schemeClr val="tx2">
                    <a:lumMod val="75000"/>
                  </a:schemeClr>
                </a:solidFill>
                <a:latin typeface="Bookman Old Style" panose="02050604050505020204" pitchFamily="18" charset="0"/>
              </a:rPr>
              <a:t>«Муниципальный округ Кизнерский район Удмуртской Республики»</a:t>
            </a:r>
            <a:br>
              <a:rPr lang="ru-RU" sz="2200" b="1" dirty="0" smtClean="0">
                <a:solidFill>
                  <a:schemeClr val="tx2">
                    <a:lumMod val="75000"/>
                  </a:schemeClr>
                </a:solidFill>
                <a:latin typeface="Bookman Old Style" panose="02050604050505020204" pitchFamily="18" charset="0"/>
              </a:rPr>
            </a:br>
            <a:r>
              <a:rPr lang="ru-RU" sz="1800" dirty="0" smtClean="0">
                <a:solidFill>
                  <a:schemeClr val="tx2">
                    <a:lumMod val="75000"/>
                  </a:schemeClr>
                </a:solidFill>
                <a:latin typeface="Bookman Old Style" panose="02050604050505020204" pitchFamily="18" charset="0"/>
              </a:rPr>
              <a:t>(продолжение)</a:t>
            </a:r>
            <a:endParaRPr lang="ru-RU" sz="1800" dirty="0">
              <a:solidFill>
                <a:schemeClr val="tx2">
                  <a:lumMod val="75000"/>
                </a:schemeClr>
              </a:solidFill>
            </a:endParaRPr>
          </a:p>
        </p:txBody>
      </p:sp>
      <p:sp>
        <p:nvSpPr>
          <p:cNvPr id="3" name="Объект 2"/>
          <p:cNvSpPr>
            <a:spLocks noGrp="1"/>
          </p:cNvSpPr>
          <p:nvPr>
            <p:ph idx="1"/>
          </p:nvPr>
        </p:nvSpPr>
        <p:spPr>
          <a:xfrm>
            <a:off x="457200" y="1357298"/>
            <a:ext cx="8229600" cy="5214974"/>
          </a:xfrm>
        </p:spPr>
        <p:txBody>
          <a:bodyPr>
            <a:normAutofit fontScale="92500" lnSpcReduction="20000"/>
          </a:bodyPr>
          <a:lstStyle/>
          <a:p>
            <a:pPr marL="0" indent="0" algn="ctr">
              <a:buNone/>
            </a:pPr>
            <a:r>
              <a:rPr lang="ru-RU" sz="2100" b="1" dirty="0" smtClean="0">
                <a:solidFill>
                  <a:schemeClr val="accent1">
                    <a:lumMod val="50000"/>
                  </a:schemeClr>
                </a:solidFill>
                <a:latin typeface="Times New Roman" panose="02020603050405020304" pitchFamily="18" charset="0"/>
                <a:cs typeface="Times New Roman" panose="02020603050405020304" pitchFamily="18" charset="0"/>
              </a:rPr>
              <a:t>Налог на доходы физических лиц</a:t>
            </a:r>
          </a:p>
          <a:p>
            <a:pPr marL="0" indent="0" algn="just">
              <a:buNone/>
            </a:pPr>
            <a:r>
              <a:rPr lang="ru-RU" sz="2200" b="1" dirty="0" smtClean="0">
                <a:solidFill>
                  <a:schemeClr val="accent1">
                    <a:lumMod val="50000"/>
                  </a:schemeClr>
                </a:solidFill>
              </a:rPr>
              <a:t>Ставка налога (от вида дохода): </a:t>
            </a:r>
            <a:r>
              <a:rPr lang="ru-RU" sz="2200" b="1" dirty="0" smtClean="0">
                <a:solidFill>
                  <a:srgbClr val="C00000"/>
                </a:solidFill>
              </a:rPr>
              <a:t>13% </a:t>
            </a:r>
            <a:r>
              <a:rPr lang="ru-RU" sz="2200" b="1" dirty="0" smtClean="0">
                <a:solidFill>
                  <a:schemeClr val="tx2">
                    <a:lumMod val="50000"/>
                  </a:schemeClr>
                </a:solidFill>
              </a:rPr>
              <a:t>с дохода работающего гражданина </a:t>
            </a:r>
          </a:p>
          <a:p>
            <a:pPr marL="0" indent="0" algn="just">
              <a:buNone/>
            </a:pPr>
            <a:r>
              <a:rPr lang="ru-RU" sz="2200" b="1" dirty="0" smtClean="0">
                <a:solidFill>
                  <a:srgbClr val="C00000"/>
                </a:solidFill>
              </a:rPr>
              <a:t>Важно!</a:t>
            </a:r>
            <a:r>
              <a:rPr lang="ru-RU" sz="2200" b="1" dirty="0" smtClean="0">
                <a:solidFill>
                  <a:schemeClr val="tx2">
                    <a:lumMod val="50000"/>
                  </a:schemeClr>
                </a:solidFill>
              </a:rPr>
              <a:t> Налоговым кодексом РФ предусмотрены налоговые вычеты:</a:t>
            </a:r>
          </a:p>
          <a:p>
            <a:pPr algn="just">
              <a:buFont typeface="Arial" charset="0"/>
              <a:buChar char="•"/>
            </a:pPr>
            <a:r>
              <a:rPr lang="ru-RU" sz="1600" b="1" dirty="0" smtClean="0">
                <a:solidFill>
                  <a:schemeClr val="tx2">
                    <a:lumMod val="50000"/>
                  </a:schemeClr>
                </a:solidFill>
                <a:latin typeface="Times New Roman"/>
                <a:cs typeface="Times New Roman"/>
              </a:rPr>
              <a:t>Стандартные (ст. 218 НК РФ);</a:t>
            </a:r>
          </a:p>
          <a:p>
            <a:pPr algn="just">
              <a:buFont typeface="Arial" charset="0"/>
              <a:buChar char="•"/>
            </a:pPr>
            <a:r>
              <a:rPr lang="ru-RU" sz="1600" b="1" dirty="0" smtClean="0">
                <a:solidFill>
                  <a:schemeClr val="tx2">
                    <a:lumMod val="50000"/>
                  </a:schemeClr>
                </a:solidFill>
                <a:latin typeface="Times New Roman"/>
                <a:cs typeface="Times New Roman"/>
              </a:rPr>
              <a:t>Социальные (ст. 219 НК РФ);</a:t>
            </a:r>
          </a:p>
          <a:p>
            <a:pPr algn="just">
              <a:buFont typeface="Arial" charset="0"/>
              <a:buChar char="•"/>
            </a:pPr>
            <a:r>
              <a:rPr lang="ru-RU" sz="1600" b="1" dirty="0" smtClean="0">
                <a:solidFill>
                  <a:schemeClr val="tx2">
                    <a:lumMod val="50000"/>
                  </a:schemeClr>
                </a:solidFill>
                <a:latin typeface="Times New Roman"/>
                <a:cs typeface="Times New Roman"/>
              </a:rPr>
              <a:t>Имущественные (ст. 220 НК РФ);</a:t>
            </a:r>
          </a:p>
          <a:p>
            <a:pPr algn="just">
              <a:buFont typeface="Arial" charset="0"/>
              <a:buChar char="•"/>
            </a:pPr>
            <a:r>
              <a:rPr lang="ru-RU" sz="1600" b="1" dirty="0" smtClean="0">
                <a:solidFill>
                  <a:schemeClr val="tx2">
                    <a:lumMod val="50000"/>
                  </a:schemeClr>
                </a:solidFill>
                <a:latin typeface="Times New Roman"/>
                <a:cs typeface="Times New Roman"/>
              </a:rPr>
              <a:t>Профессиональные (ст. 221 НК РФ);</a:t>
            </a:r>
          </a:p>
          <a:p>
            <a:pPr algn="just">
              <a:buFont typeface="Arial" charset="0"/>
              <a:buChar char="•"/>
            </a:pPr>
            <a:r>
              <a:rPr lang="ru-RU" sz="1600" b="1" dirty="0" smtClean="0">
                <a:solidFill>
                  <a:schemeClr val="tx2">
                    <a:lumMod val="50000"/>
                  </a:schemeClr>
                </a:solidFill>
                <a:latin typeface="Times New Roman"/>
                <a:cs typeface="Times New Roman"/>
              </a:rPr>
              <a:t>Прочие (ст. 220.1 НК РФ) </a:t>
            </a:r>
          </a:p>
          <a:p>
            <a:pPr algn="just">
              <a:buFont typeface="Arial" charset="0"/>
              <a:buChar char="•"/>
            </a:pPr>
            <a:endParaRPr lang="ru-RU" sz="1600" b="1" dirty="0" smtClean="0">
              <a:solidFill>
                <a:schemeClr val="tx2">
                  <a:lumMod val="50000"/>
                </a:schemeClr>
              </a:solidFill>
              <a:latin typeface="Times New Roman"/>
              <a:cs typeface="Times New Roman"/>
            </a:endParaRPr>
          </a:p>
          <a:p>
            <a:pPr marL="0" indent="0" algn="ctr">
              <a:buNone/>
            </a:pPr>
            <a:r>
              <a:rPr lang="ru-RU" sz="2100" b="1" dirty="0" smtClean="0">
                <a:solidFill>
                  <a:schemeClr val="tx2">
                    <a:lumMod val="50000"/>
                  </a:schemeClr>
                </a:solidFill>
                <a:latin typeface="Times New Roman"/>
                <a:cs typeface="Times New Roman"/>
              </a:rPr>
              <a:t>Местные налоги, установленные на территории </a:t>
            </a:r>
          </a:p>
          <a:p>
            <a:pPr marL="0" indent="0" algn="ctr">
              <a:buNone/>
            </a:pPr>
            <a:r>
              <a:rPr lang="ru-RU" sz="2100" b="1" dirty="0" smtClean="0">
                <a:solidFill>
                  <a:schemeClr val="tx2">
                    <a:lumMod val="50000"/>
                  </a:schemeClr>
                </a:solidFill>
                <a:latin typeface="Times New Roman"/>
                <a:cs typeface="Times New Roman"/>
              </a:rPr>
              <a:t>МО «Муниципальный округ Кизнерский район Удмуртской Республики»</a:t>
            </a:r>
          </a:p>
          <a:p>
            <a:pPr>
              <a:buFont typeface="Arial" charset="0"/>
              <a:buChar char="•"/>
            </a:pPr>
            <a:endParaRPr lang="ru-RU" sz="1600" b="1" dirty="0" smtClean="0">
              <a:solidFill>
                <a:schemeClr val="tx2">
                  <a:lumMod val="50000"/>
                </a:schemeClr>
              </a:solidFill>
              <a:latin typeface="Times New Roman"/>
              <a:cs typeface="Times New Roman"/>
            </a:endParaRPr>
          </a:p>
          <a:p>
            <a:pPr>
              <a:buFont typeface="Arial" charset="0"/>
              <a:buChar char="•"/>
            </a:pPr>
            <a:r>
              <a:rPr lang="ru-RU" sz="1600" b="1" dirty="0" smtClean="0">
                <a:solidFill>
                  <a:schemeClr val="tx2">
                    <a:lumMod val="50000"/>
                  </a:schemeClr>
                </a:solidFill>
                <a:latin typeface="Times New Roman"/>
                <a:cs typeface="Times New Roman"/>
              </a:rPr>
              <a:t>Налог на имущество физических лиц  </a:t>
            </a:r>
            <a:r>
              <a:rPr lang="ru-RU" sz="1600" i="1" dirty="0" smtClean="0">
                <a:solidFill>
                  <a:schemeClr val="tx2">
                    <a:lumMod val="50000"/>
                  </a:schemeClr>
                </a:solidFill>
                <a:latin typeface="Times New Roman"/>
                <a:cs typeface="Times New Roman"/>
              </a:rPr>
              <a:t>Решения Советов депутатов  муниципального образования, 2021 год;</a:t>
            </a:r>
          </a:p>
          <a:p>
            <a:pPr>
              <a:buFont typeface="Arial" charset="0"/>
              <a:buChar char="•"/>
            </a:pPr>
            <a:r>
              <a:rPr lang="ru-RU" sz="1600" b="1" dirty="0" smtClean="0">
                <a:solidFill>
                  <a:schemeClr val="tx2">
                    <a:lumMod val="50000"/>
                  </a:schemeClr>
                </a:solidFill>
                <a:latin typeface="Times New Roman"/>
                <a:cs typeface="Times New Roman"/>
              </a:rPr>
              <a:t>Земельный налог </a:t>
            </a:r>
            <a:r>
              <a:rPr lang="ru-RU" sz="1600" i="1" dirty="0" smtClean="0">
                <a:solidFill>
                  <a:schemeClr val="tx2">
                    <a:lumMod val="50000"/>
                  </a:schemeClr>
                </a:solidFill>
                <a:latin typeface="Times New Roman"/>
                <a:cs typeface="Times New Roman"/>
              </a:rPr>
              <a:t>Решения </a:t>
            </a:r>
            <a:r>
              <a:rPr lang="ru-RU" sz="1600" i="1" dirty="0">
                <a:solidFill>
                  <a:schemeClr val="tx2">
                    <a:lumMod val="50000"/>
                  </a:schemeClr>
                </a:solidFill>
                <a:latin typeface="Times New Roman"/>
                <a:cs typeface="Times New Roman"/>
              </a:rPr>
              <a:t>Советов депутатов  </a:t>
            </a:r>
            <a:r>
              <a:rPr lang="ru-RU" sz="1600" i="1" dirty="0" smtClean="0">
                <a:solidFill>
                  <a:schemeClr val="tx2">
                    <a:lumMod val="50000"/>
                  </a:schemeClr>
                </a:solidFill>
                <a:latin typeface="Times New Roman"/>
                <a:cs typeface="Times New Roman"/>
              </a:rPr>
              <a:t>муниципального </a:t>
            </a:r>
          </a:p>
          <a:p>
            <a:pPr marL="0" indent="0">
              <a:buNone/>
            </a:pPr>
            <a:r>
              <a:rPr lang="ru-RU" sz="1600" i="1" dirty="0" smtClean="0">
                <a:solidFill>
                  <a:schemeClr val="tx2">
                    <a:lumMod val="50000"/>
                  </a:schemeClr>
                </a:solidFill>
                <a:latin typeface="Times New Roman"/>
                <a:cs typeface="Times New Roman"/>
              </a:rPr>
              <a:t>        образования , 2021 </a:t>
            </a:r>
            <a:r>
              <a:rPr lang="ru-RU" sz="1600" i="1" dirty="0">
                <a:solidFill>
                  <a:schemeClr val="tx2">
                    <a:lumMod val="50000"/>
                  </a:schemeClr>
                </a:solidFill>
                <a:latin typeface="Times New Roman"/>
                <a:cs typeface="Times New Roman"/>
              </a:rPr>
              <a:t>год</a:t>
            </a:r>
          </a:p>
          <a:p>
            <a:pPr>
              <a:buFont typeface="Arial" charset="0"/>
              <a:buChar char="•"/>
            </a:pPr>
            <a:endParaRPr lang="ru-RU" sz="1600" i="1" dirty="0" smtClean="0">
              <a:solidFill>
                <a:schemeClr val="tx2">
                  <a:lumMod val="50000"/>
                </a:schemeClr>
              </a:solidFill>
              <a:latin typeface="Times New Roman"/>
              <a:cs typeface="Times New Roman"/>
            </a:endParaRPr>
          </a:p>
          <a:p>
            <a:pPr marL="0" indent="0" algn="just">
              <a:buNone/>
            </a:pPr>
            <a:r>
              <a:rPr lang="ru-RU" sz="1600" b="1" dirty="0">
                <a:solidFill>
                  <a:schemeClr val="tx2">
                    <a:lumMod val="50000"/>
                  </a:schemeClr>
                </a:solidFill>
                <a:latin typeface="Times New Roman"/>
                <a:cs typeface="Times New Roman"/>
              </a:rPr>
              <a:t> </a:t>
            </a:r>
            <a:endParaRPr lang="ru-RU" sz="1600" b="1" dirty="0">
              <a:solidFill>
                <a:schemeClr val="tx2">
                  <a:lumMod val="50000"/>
                </a:schemeClr>
              </a:solidFill>
            </a:endParaRPr>
          </a:p>
        </p:txBody>
      </p:sp>
      <p:pic>
        <p:nvPicPr>
          <p:cNvPr id="9220" name="Picture 4" descr="http://unanews.ru/wp-content/uploads/2018/09/37f4a15157bd04fc2ef01902c9abc43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373216"/>
            <a:ext cx="1811009" cy="1358257"/>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http://ekaterinovka.partizansky.ru/uploads/22b881cd9b03ee54738fcee0b3b912c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76256" y="2643182"/>
            <a:ext cx="1872208" cy="1181862"/>
          </a:xfrm>
          <a:prstGeom prst="rect">
            <a:avLst/>
          </a:prstGeom>
          <a:noFill/>
          <a:extLst>
            <a:ext uri="{909E8E84-426E-40DD-AFC4-6F175D3DCCD1}">
              <a14:hiddenFill xmlns:a14="http://schemas.microsoft.com/office/drawing/2010/main" xmlns="">
                <a:solidFill>
                  <a:srgbClr val="FFFFFF"/>
                </a:solidFill>
              </a14:hiddenFill>
            </a:ext>
          </a:extLst>
        </p:spPr>
      </p:pic>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367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384"/>
            <a:ext cx="7776864" cy="1143000"/>
          </a:xfrm>
        </p:spPr>
        <p:txBody>
          <a:bodyPr>
            <a:normAutofit/>
          </a:bodyPr>
          <a:lstStyle/>
          <a:p>
            <a:r>
              <a:rPr lang="ru-RU" sz="2800" b="1" dirty="0" smtClean="0">
                <a:latin typeface="Bookman Old Style" panose="02050604050505020204" pitchFamily="18" charset="0"/>
              </a:rPr>
              <a:t>Налоговые льготы, установленные на местном уровне</a:t>
            </a:r>
            <a:endParaRPr lang="ru-RU" sz="2800" b="1" dirty="0">
              <a:latin typeface="Bookman Old Style" panose="02050604050505020204" pitchFamily="18" charset="0"/>
            </a:endParaRPr>
          </a:p>
        </p:txBody>
      </p:sp>
      <p:sp>
        <p:nvSpPr>
          <p:cNvPr id="3" name="Объект 2"/>
          <p:cNvSpPr>
            <a:spLocks noGrp="1"/>
          </p:cNvSpPr>
          <p:nvPr>
            <p:ph idx="1"/>
          </p:nvPr>
        </p:nvSpPr>
        <p:spPr>
          <a:xfrm>
            <a:off x="457200" y="1196752"/>
            <a:ext cx="8229600" cy="5472608"/>
          </a:xfrm>
        </p:spPr>
        <p:txBody>
          <a:bodyPr/>
          <a:lstStyle/>
          <a:p>
            <a:endParaRPr lang="ru-RU" dirty="0"/>
          </a:p>
        </p:txBody>
      </p:sp>
      <p:sp>
        <p:nvSpPr>
          <p:cNvPr id="4" name="Скругленный прямоугольник 3"/>
          <p:cNvSpPr/>
          <p:nvPr/>
        </p:nvSpPr>
        <p:spPr>
          <a:xfrm>
            <a:off x="179512" y="1124744"/>
            <a:ext cx="8712968" cy="158417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chemeClr val="tx1"/>
                </a:solidFill>
              </a:rPr>
              <a:t> </a:t>
            </a:r>
            <a:r>
              <a:rPr lang="ru-RU" sz="1400" dirty="0" smtClean="0">
                <a:solidFill>
                  <a:schemeClr val="tx1"/>
                </a:solidFill>
              </a:rPr>
              <a:t>        Налоговые льготы по </a:t>
            </a:r>
            <a:r>
              <a:rPr lang="ru-RU" sz="1400" b="1" dirty="0" smtClean="0">
                <a:solidFill>
                  <a:schemeClr val="tx1"/>
                </a:solidFill>
              </a:rPr>
              <a:t>налогу на имущество физических лиц</a:t>
            </a:r>
            <a:r>
              <a:rPr lang="ru-RU" sz="1400" dirty="0" smtClean="0">
                <a:solidFill>
                  <a:schemeClr val="tx1"/>
                </a:solidFill>
              </a:rPr>
              <a:t> устанавливаются для следующих категорий налогоплательщиков:</a:t>
            </a:r>
          </a:p>
          <a:p>
            <a:pPr marL="285750" indent="-285750" algn="just">
              <a:buFontTx/>
              <a:buChar char="-"/>
            </a:pPr>
            <a:r>
              <a:rPr lang="ru-RU" sz="1400" dirty="0" smtClean="0">
                <a:solidFill>
                  <a:schemeClr val="tx1"/>
                </a:solidFill>
              </a:rPr>
              <a:t>несовершеннолетние дети – сироты и дети, оставшиеся без попечения родителей;</a:t>
            </a:r>
          </a:p>
          <a:p>
            <a:pPr marL="285750" indent="-285750" algn="just">
              <a:buFontTx/>
              <a:buChar char="-"/>
            </a:pPr>
            <a:r>
              <a:rPr lang="ru-RU" sz="1400" dirty="0" smtClean="0">
                <a:solidFill>
                  <a:schemeClr val="tx1"/>
                </a:solidFill>
              </a:rPr>
              <a:t> дети, получающие пенсию  по случаю потери кормильца;</a:t>
            </a:r>
          </a:p>
          <a:p>
            <a:pPr marL="285750" indent="-285750" algn="just">
              <a:buFontTx/>
              <a:buChar char="-"/>
            </a:pPr>
            <a:r>
              <a:rPr lang="ru-RU" sz="1400" dirty="0" smtClean="0">
                <a:solidFill>
                  <a:schemeClr val="tx1"/>
                </a:solidFill>
              </a:rPr>
              <a:t> Почетные граждане </a:t>
            </a:r>
            <a:r>
              <a:rPr lang="ru-RU" sz="1400" dirty="0" err="1" smtClean="0">
                <a:solidFill>
                  <a:schemeClr val="tx1"/>
                </a:solidFill>
              </a:rPr>
              <a:t>Кизнерского</a:t>
            </a:r>
            <a:r>
              <a:rPr lang="ru-RU" sz="1400" dirty="0" smtClean="0">
                <a:solidFill>
                  <a:schemeClr val="tx1"/>
                </a:solidFill>
              </a:rPr>
              <a:t> района;</a:t>
            </a:r>
          </a:p>
          <a:p>
            <a:pPr marL="285750" indent="-285750" algn="just">
              <a:buFontTx/>
              <a:buChar char="-"/>
            </a:pPr>
            <a:r>
              <a:rPr lang="ru-RU" sz="1400" dirty="0" smtClean="0">
                <a:solidFill>
                  <a:schemeClr val="tx1"/>
                </a:solidFill>
              </a:rPr>
              <a:t> добровольные пожарные и работники добровольной пожарной охраны.</a:t>
            </a:r>
            <a:endParaRPr lang="ru-RU" sz="1400" dirty="0">
              <a:solidFill>
                <a:schemeClr val="tx1"/>
              </a:solidFill>
            </a:endParaRPr>
          </a:p>
        </p:txBody>
      </p:sp>
      <p:pic>
        <p:nvPicPr>
          <p:cNvPr id="9218" name="Picture 2" descr="https://lawr.ru/files/01-oformlenie-dachnogo-uchastka-v-sobstvennost-v-moskve-jpg-1495609788-592531bcaef6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72396" y="1571612"/>
            <a:ext cx="1357322" cy="114745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Скругленный прямоугольник 4"/>
          <p:cNvSpPr/>
          <p:nvPr/>
        </p:nvSpPr>
        <p:spPr>
          <a:xfrm>
            <a:off x="179512" y="2996952"/>
            <a:ext cx="8712968" cy="367240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t>      </a:t>
            </a:r>
            <a:r>
              <a:rPr lang="ru-RU" sz="1200" dirty="0" smtClean="0">
                <a:solidFill>
                  <a:schemeClr val="tx1"/>
                </a:solidFill>
              </a:rPr>
              <a:t>Налоговые льготы  по </a:t>
            </a:r>
            <a:r>
              <a:rPr lang="ru-RU" sz="1400" b="1" dirty="0" smtClean="0">
                <a:solidFill>
                  <a:schemeClr val="tx1"/>
                </a:solidFill>
              </a:rPr>
              <a:t>земельному налогу </a:t>
            </a:r>
            <a:r>
              <a:rPr lang="ru-RU" sz="1200" dirty="0" smtClean="0">
                <a:solidFill>
                  <a:schemeClr val="tx1"/>
                </a:solidFill>
              </a:rPr>
              <a:t>устанавливаются для следующих категорий налогоплательщиков:</a:t>
            </a:r>
          </a:p>
          <a:p>
            <a:pPr algn="just"/>
            <a:r>
              <a:rPr lang="ru-RU" sz="1200" dirty="0" smtClean="0">
                <a:solidFill>
                  <a:schemeClr val="tx1"/>
                </a:solidFill>
              </a:rPr>
              <a:t>-    Герои Советского Союза, герои Российской Федерации, полные кавалеры ордена Славы, ветераны и инвалиды ВОВ, ветераны и инвалиды боевых действий и труженики тыла в годы ВОВ;</a:t>
            </a:r>
          </a:p>
          <a:p>
            <a:pPr marL="285750" indent="-285750" algn="just">
              <a:buFontTx/>
              <a:buChar char="-"/>
            </a:pPr>
            <a:r>
              <a:rPr lang="ru-RU" sz="1200" dirty="0" smtClean="0">
                <a:solidFill>
                  <a:schemeClr val="tx1"/>
                </a:solidFill>
              </a:rPr>
              <a:t>инвалиды, имеющие </a:t>
            </a:r>
            <a:r>
              <a:rPr lang="en-US" sz="1200" dirty="0" smtClean="0">
                <a:solidFill>
                  <a:schemeClr val="tx1"/>
                </a:solidFill>
              </a:rPr>
              <a:t>I </a:t>
            </a:r>
            <a:r>
              <a:rPr lang="ru-RU" sz="1200" dirty="0" smtClean="0">
                <a:solidFill>
                  <a:schemeClr val="tx1"/>
                </a:solidFill>
              </a:rPr>
              <a:t>и </a:t>
            </a:r>
            <a:r>
              <a:rPr lang="en-US" sz="1200" dirty="0" smtClean="0">
                <a:solidFill>
                  <a:schemeClr val="tx1"/>
                </a:solidFill>
              </a:rPr>
              <a:t>II</a:t>
            </a:r>
            <a:r>
              <a:rPr lang="ru-RU" sz="1200" dirty="0" smtClean="0">
                <a:solidFill>
                  <a:schemeClr val="tx1"/>
                </a:solidFill>
              </a:rPr>
              <a:t> группу инвалидности, инвалиды с детства;</a:t>
            </a:r>
          </a:p>
          <a:p>
            <a:pPr algn="just">
              <a:buFontTx/>
              <a:buChar char="-"/>
            </a:pPr>
            <a:r>
              <a:rPr lang="ru-RU" sz="1200" dirty="0" smtClean="0">
                <a:solidFill>
                  <a:schemeClr val="tx1"/>
                </a:solidFill>
              </a:rPr>
              <a:t>      физические лица, имеющие право на получение социальной поддержки в соответствии с Законом РФ «О социальной защите граждан, подвергшихся воздействию радиации вследствие катастрофы на Чернобыльской АЭС», в соответствии с Федеральным законом от 26 ноября 1998 года № 175-ФЗ «О социальной защите граждан РФ, подвергшихся воздействию радиации вследствие аварии в 1957 году на производственном объединении «Маяк» и сбросов радиоактивных отходов в реку </a:t>
            </a:r>
            <a:r>
              <a:rPr lang="ru-RU" sz="1200" dirty="0" err="1" smtClean="0">
                <a:solidFill>
                  <a:schemeClr val="tx1"/>
                </a:solidFill>
              </a:rPr>
              <a:t>Теча</a:t>
            </a:r>
            <a:r>
              <a:rPr lang="ru-RU" sz="1200" dirty="0" smtClean="0">
                <a:solidFill>
                  <a:schemeClr val="tx1"/>
                </a:solidFill>
              </a:rPr>
              <a:t>» и в соответствии с Федеральным законом от 10 января 2002 года №2-ФЗ «О социальных гарантиях гражданам, подвергшимся радиационному воздействию вследствие ядерных испытаний на Семипалатинском полигоне»;</a:t>
            </a:r>
          </a:p>
          <a:p>
            <a:pPr algn="just">
              <a:buFontTx/>
              <a:buChar char="-"/>
            </a:pPr>
            <a:r>
              <a:rPr lang="ru-RU" sz="1200" dirty="0" smtClean="0">
                <a:solidFill>
                  <a:schemeClr val="tx1"/>
                </a:solidFill>
              </a:rPr>
              <a:t>     физические лица, принимавшие участие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 получившие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a:t>
            </a:r>
          </a:p>
          <a:p>
            <a:pPr marL="285750" indent="-285750" algn="just">
              <a:buFontTx/>
              <a:buChar char="-"/>
            </a:pPr>
            <a:r>
              <a:rPr lang="ru-RU" sz="1200" dirty="0" smtClean="0">
                <a:solidFill>
                  <a:schemeClr val="tx1"/>
                </a:solidFill>
              </a:rPr>
              <a:t>почетные граждане </a:t>
            </a:r>
            <a:r>
              <a:rPr lang="ru-RU" sz="1200" dirty="0" err="1" smtClean="0">
                <a:solidFill>
                  <a:schemeClr val="tx1"/>
                </a:solidFill>
              </a:rPr>
              <a:t>Кизнерского</a:t>
            </a:r>
            <a:r>
              <a:rPr lang="ru-RU" sz="1200" dirty="0" smtClean="0">
                <a:solidFill>
                  <a:schemeClr val="tx1"/>
                </a:solidFill>
              </a:rPr>
              <a:t> района;</a:t>
            </a:r>
          </a:p>
          <a:p>
            <a:pPr marL="285750" indent="-285750" algn="just">
              <a:buFontTx/>
              <a:buChar char="-"/>
            </a:pPr>
            <a:r>
              <a:rPr lang="ru-RU" sz="1200" dirty="0" smtClean="0">
                <a:solidFill>
                  <a:schemeClr val="tx1"/>
                </a:solidFill>
              </a:rPr>
              <a:t>несовершеннолетние дети – сироты, дети, оставшиеся без попечения родителей;</a:t>
            </a:r>
          </a:p>
          <a:p>
            <a:pPr marL="285750" indent="-285750" algn="just">
              <a:buFontTx/>
              <a:buChar char="-"/>
            </a:pPr>
            <a:r>
              <a:rPr lang="ru-RU" sz="1200" dirty="0" smtClean="0">
                <a:solidFill>
                  <a:schemeClr val="tx1"/>
                </a:solidFill>
              </a:rPr>
              <a:t>дети, получающие пенсию по случаю потери кормильца.</a:t>
            </a:r>
            <a:endParaRPr lang="ru-RU" sz="1200"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4903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475656" y="103188"/>
            <a:ext cx="7211144" cy="947737"/>
          </a:xfrm>
        </p:spPr>
        <p:txBody>
          <a:bodyPr>
            <a:normAutofit fontScale="90000"/>
          </a:bodyPr>
          <a:lstStyle/>
          <a:p>
            <a:r>
              <a:rPr lang="ru-RU" altLang="ru-RU" sz="2000" b="1" dirty="0" smtClean="0">
                <a:solidFill>
                  <a:schemeClr val="tx2">
                    <a:lumMod val="75000"/>
                  </a:schemeClr>
                </a:solidFill>
              </a:rPr>
              <a:t>Основные направления </a:t>
            </a:r>
            <a:r>
              <a:rPr lang="ru-RU" altLang="ru-RU" sz="2000" b="1" u="sng" dirty="0" smtClean="0">
                <a:solidFill>
                  <a:schemeClr val="tx2">
                    <a:lumMod val="75000"/>
                  </a:schemeClr>
                </a:solidFill>
              </a:rPr>
              <a:t>налоговой</a:t>
            </a:r>
            <a:r>
              <a:rPr lang="ru-RU" altLang="ru-RU" sz="2000" b="1" dirty="0" smtClean="0">
                <a:solidFill>
                  <a:schemeClr val="tx2">
                    <a:lumMod val="75000"/>
                  </a:schemeClr>
                </a:solidFill>
              </a:rPr>
              <a:t> политики муниципального образования «Муниципальный округ Кизнерский район Удмуртской Республики» на 2024 год и плановый период 2025 и 2026 годов</a:t>
            </a:r>
          </a:p>
        </p:txBody>
      </p:sp>
      <p:sp>
        <p:nvSpPr>
          <p:cNvPr id="9219" name="Содержимое 3"/>
          <p:cNvSpPr>
            <a:spLocks noGrp="1"/>
          </p:cNvSpPr>
          <p:nvPr>
            <p:ph idx="1"/>
          </p:nvPr>
        </p:nvSpPr>
        <p:spPr>
          <a:xfrm>
            <a:off x="457200" y="1214422"/>
            <a:ext cx="8229600" cy="5229240"/>
          </a:xfrm>
        </p:spPr>
        <p:txBody>
          <a:bodyPr>
            <a:normAutofit fontScale="92500" lnSpcReduction="10000"/>
          </a:bodyPr>
          <a:lstStyle/>
          <a:p>
            <a:pPr algn="just">
              <a:buFontTx/>
              <a:buNone/>
            </a:pPr>
            <a:r>
              <a:rPr lang="ru-RU" altLang="ru-RU" sz="1700" dirty="0" smtClean="0"/>
              <a:t>Основные направления налоговой политики на среднесрочный период 2024-2026 годов определены с учетом преемственности ранее поставленных целей и задач, суть которых состоит в сохранении и развитии налогового потенциала, обеспечивающего бюджетную устойчивость в среднесрочной перспективе. Важнейшим фактором проводимой налоговой политики является необходимость поддержания сбалансированности бюджета.</a:t>
            </a:r>
          </a:p>
          <a:p>
            <a:pPr algn="just">
              <a:buFontTx/>
              <a:buNone/>
            </a:pPr>
            <a:r>
              <a:rPr lang="ru-RU" altLang="ru-RU" sz="1700" dirty="0" smtClean="0"/>
              <a:t> Налоговая политика ориентирована на сохранение достигнутого уровня налогового потенциала и создание условий для дальнейшего роста налоговых и неналоговых доходов бюджета.</a:t>
            </a:r>
          </a:p>
          <a:p>
            <a:pPr algn="just">
              <a:buFontTx/>
              <a:buNone/>
            </a:pPr>
            <a:r>
              <a:rPr lang="ru-RU" altLang="ru-RU" sz="1700" dirty="0" smtClean="0"/>
              <a:t>Стратегическими задачами в области доходов являются:</a:t>
            </a:r>
          </a:p>
          <a:p>
            <a:pPr algn="just">
              <a:buFontTx/>
              <a:buChar char="-"/>
            </a:pPr>
            <a:r>
              <a:rPr lang="ru-RU" altLang="ru-RU" sz="1700" dirty="0" smtClean="0"/>
              <a:t>усиление системы администрирования налоговых и неналоговых доходов в целях повышения их собираемости и минимизации недоимки;</a:t>
            </a:r>
          </a:p>
          <a:p>
            <a:pPr algn="just">
              <a:buFontTx/>
              <a:buChar char="-"/>
            </a:pPr>
            <a:r>
              <a:rPr lang="ru-RU" altLang="ru-RU" sz="1700" dirty="0" smtClean="0"/>
              <a:t>развитие налогового потенциала муниципального образования «Муниципальный округ Кизнерский район Удмуртской Республики» посредством укрепления налоговой дисциплины, в том числе путем повышения эффективности работы межведомственной и административной комиссий;</a:t>
            </a:r>
          </a:p>
          <a:p>
            <a:pPr algn="just">
              <a:buFontTx/>
              <a:buChar char="-"/>
            </a:pPr>
            <a:r>
              <a:rPr lang="ru-RU" altLang="ru-RU" sz="1700" dirty="0" smtClean="0"/>
              <a:t>создание благоприятных условий для обеспечения инвестиционной привлекательности муниципального образования «Муниципальный округ Кизнерский район Удмуртской Республики»;</a:t>
            </a:r>
          </a:p>
          <a:p>
            <a:pPr algn="just">
              <a:buFontTx/>
              <a:buChar char="-"/>
            </a:pPr>
            <a:r>
              <a:rPr lang="ru-RU" altLang="ru-RU" sz="1700" dirty="0" smtClean="0"/>
              <a:t>эффективное использование и управление муниципальным имуществом;</a:t>
            </a:r>
          </a:p>
          <a:p>
            <a:pPr algn="just">
              <a:buFontTx/>
              <a:buChar char="-"/>
            </a:pPr>
            <a:r>
              <a:rPr lang="ru-RU" altLang="ru-RU" sz="1700" dirty="0" smtClean="0"/>
              <a:t>проведение анализа эффективности предоставляемых налоговых льгот.</a:t>
            </a: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06743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403648" y="103188"/>
            <a:ext cx="7283152" cy="947737"/>
          </a:xfrm>
        </p:spPr>
        <p:txBody>
          <a:bodyPr>
            <a:normAutofit fontScale="90000"/>
          </a:bodyPr>
          <a:lstStyle/>
          <a:p>
            <a:r>
              <a:rPr lang="ru-RU" altLang="ru-RU" sz="2000" b="1" dirty="0" smtClean="0">
                <a:solidFill>
                  <a:schemeClr val="tx2">
                    <a:lumMod val="75000"/>
                  </a:schemeClr>
                </a:solidFill>
              </a:rPr>
              <a:t>Основные направления </a:t>
            </a:r>
            <a:r>
              <a:rPr lang="ru-RU" altLang="ru-RU" sz="2000" b="1" u="sng" dirty="0" smtClean="0">
                <a:solidFill>
                  <a:schemeClr val="tx2">
                    <a:lumMod val="75000"/>
                  </a:schemeClr>
                </a:solidFill>
              </a:rPr>
              <a:t>бюджетной</a:t>
            </a:r>
            <a:r>
              <a:rPr lang="ru-RU" altLang="ru-RU" sz="2000" b="1" dirty="0" smtClean="0">
                <a:solidFill>
                  <a:schemeClr val="tx2">
                    <a:lumMod val="75000"/>
                  </a:schemeClr>
                </a:solidFill>
              </a:rPr>
              <a:t> политики муниципального образования «Муниципальный округ Кизнерский район Удмуртской Республики» на 2024 год и плановый период 2025 и 2026 годов</a:t>
            </a:r>
            <a:br>
              <a:rPr lang="ru-RU" altLang="ru-RU" sz="2000" b="1" dirty="0" smtClean="0">
                <a:solidFill>
                  <a:schemeClr val="tx2">
                    <a:lumMod val="75000"/>
                  </a:schemeClr>
                </a:solidFill>
              </a:rPr>
            </a:br>
            <a:endParaRPr lang="ru-RU" altLang="ru-RU" sz="2000" b="1" dirty="0" smtClean="0">
              <a:solidFill>
                <a:schemeClr val="tx2">
                  <a:lumMod val="75000"/>
                </a:schemeClr>
              </a:solidFill>
            </a:endParaRPr>
          </a:p>
        </p:txBody>
      </p:sp>
      <p:sp>
        <p:nvSpPr>
          <p:cNvPr id="10243" name="Содержимое 3"/>
          <p:cNvSpPr>
            <a:spLocks noGrp="1"/>
          </p:cNvSpPr>
          <p:nvPr>
            <p:ph idx="1"/>
          </p:nvPr>
        </p:nvSpPr>
        <p:spPr>
          <a:xfrm>
            <a:off x="457200" y="1357298"/>
            <a:ext cx="8229600" cy="5086366"/>
          </a:xfrm>
        </p:spPr>
        <p:txBody>
          <a:bodyPr/>
          <a:lstStyle/>
          <a:p>
            <a:pPr algn="just">
              <a:buFontTx/>
              <a:buNone/>
            </a:pPr>
            <a:r>
              <a:rPr lang="ru-RU" altLang="ru-RU" sz="1500" dirty="0" smtClean="0"/>
              <a:t>Расходная часть бюджета сформирована на основе муниципальных программ </a:t>
            </a:r>
            <a:r>
              <a:rPr lang="ru-RU" altLang="ru-RU" sz="1500" dirty="0"/>
              <a:t>муниципального образования </a:t>
            </a:r>
            <a:r>
              <a:rPr lang="ru-RU" altLang="ru-RU" sz="1500" dirty="0" smtClean="0"/>
              <a:t>«Муниципальный округ Кизнерский район Удмуртской Республики» по принципу адресности и целевого характера использования бюджетных средств. </a:t>
            </a:r>
          </a:p>
          <a:p>
            <a:pPr algn="just">
              <a:buFontTx/>
              <a:buNone/>
            </a:pPr>
            <a:r>
              <a:rPr lang="ru-RU" altLang="ru-RU" sz="1500" dirty="0" smtClean="0"/>
              <a:t>Формирование расходной части бюджета </a:t>
            </a:r>
            <a:r>
              <a:rPr lang="ru-RU" altLang="ru-RU" sz="1500" dirty="0"/>
              <a:t>муниципального образования </a:t>
            </a:r>
            <a:r>
              <a:rPr lang="ru-RU" altLang="ru-RU" sz="1500" dirty="0" smtClean="0"/>
              <a:t>«Муниципальный округ Кизнерский район Удмуртской Республики», как «программного бюджета», основывается на конкретных программных мероприятиях, направленных на достижение приоритетных целей социально-экономического развития.</a:t>
            </a:r>
          </a:p>
          <a:p>
            <a:pPr algn="just">
              <a:buFontTx/>
              <a:buNone/>
            </a:pPr>
            <a:r>
              <a:rPr lang="ru-RU" altLang="ru-RU" sz="1500" dirty="0" smtClean="0"/>
              <a:t>При формировании бюджета учтены как действующие расходные обязательства, так и те обязательства, возникновение которых связано с развитием </a:t>
            </a:r>
            <a:r>
              <a:rPr lang="ru-RU" altLang="ru-RU" sz="1500" dirty="0"/>
              <a:t>муниципального образования </a:t>
            </a:r>
            <a:r>
              <a:rPr lang="ru-RU" altLang="ru-RU" sz="1500" dirty="0" smtClean="0"/>
              <a:t>«Муниципальный округ Кизнерский район Удмуртской Республики».</a:t>
            </a:r>
          </a:p>
          <a:p>
            <a:pPr algn="just">
              <a:buFontTx/>
              <a:buNone/>
            </a:pPr>
            <a:r>
              <a:rPr lang="ru-RU" altLang="ru-RU" sz="1500" dirty="0" smtClean="0"/>
              <a:t>В условиях ограниченных финансовых возможностей бюджета </a:t>
            </a:r>
            <a:r>
              <a:rPr lang="ru-RU" altLang="ru-RU" sz="1500" dirty="0"/>
              <a:t>муниципального образования </a:t>
            </a:r>
            <a:r>
              <a:rPr lang="ru-RU" altLang="ru-RU" sz="1500" dirty="0" smtClean="0"/>
              <a:t>«Муниципальный округ Кизнерский район Удмуртской Республики» приоритет имеют инвестиционные проекты, реализация которых планируется с участием средств республиканского бюджета.</a:t>
            </a:r>
          </a:p>
          <a:p>
            <a:pPr algn="just">
              <a:buFontTx/>
              <a:buNone/>
            </a:pPr>
            <a:r>
              <a:rPr lang="ru-RU" altLang="ru-RU" sz="1500" dirty="0" smtClean="0"/>
              <a:t>Бюджет </a:t>
            </a:r>
            <a:r>
              <a:rPr lang="ru-RU" altLang="ru-RU" sz="1500" dirty="0"/>
              <a:t>муниципального образования </a:t>
            </a:r>
            <a:r>
              <a:rPr lang="ru-RU" altLang="ru-RU" sz="1500" dirty="0" smtClean="0"/>
              <a:t>«Муниципальный округ Кизнерский район Удмуртской Республики» продолжает сохранять свою социальную направленность.</a:t>
            </a:r>
          </a:p>
          <a:p>
            <a:pPr algn="just">
              <a:buFontTx/>
              <a:buNone/>
            </a:pPr>
            <a:r>
              <a:rPr lang="ru-RU" altLang="ru-RU" sz="1500" dirty="0" smtClean="0"/>
              <a:t>Приоритетными направлениями бюджетных расходов  являются сферы образования, культуры, физической культуры и спорта, социальной политики и дорожного хозяйства.</a:t>
            </a:r>
          </a:p>
          <a:p>
            <a:pPr algn="just">
              <a:buFontTx/>
              <a:buNone/>
            </a:pPr>
            <a:endParaRPr lang="ru-RU" altLang="ru-RU" sz="1600" dirty="0" smtClean="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60732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8496944" cy="769441"/>
          </a:xfrm>
          <a:prstGeom prst="rect">
            <a:avLst/>
          </a:prstGeom>
          <a:noFill/>
        </p:spPr>
        <p:txBody>
          <a:bodyPr wrap="square" rtlCol="0">
            <a:spAutoFit/>
          </a:bodyPr>
          <a:lstStyle/>
          <a:p>
            <a:pPr algn="ctr"/>
            <a:r>
              <a:rPr lang="ru-RU" sz="2200" b="1" dirty="0" smtClean="0">
                <a:solidFill>
                  <a:schemeClr val="tx2">
                    <a:lumMod val="50000"/>
                  </a:schemeClr>
                </a:solidFill>
                <a:latin typeface="Bookman Old Style" panose="02050604050505020204" pitchFamily="18" charset="0"/>
              </a:rPr>
              <a:t>Нормативы отчислений по налоговым и неналоговым доходам в бюджет округа</a:t>
            </a:r>
            <a:endParaRPr lang="ru-RU" sz="2200" b="1" dirty="0">
              <a:solidFill>
                <a:schemeClr val="tx2">
                  <a:lumMod val="50000"/>
                </a:schemeClr>
              </a:solidFill>
              <a:latin typeface="Bookman Old Style" panose="020506040505050202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1238571889"/>
              </p:ext>
            </p:extLst>
          </p:nvPr>
        </p:nvGraphicFramePr>
        <p:xfrm>
          <a:off x="571472" y="1000105"/>
          <a:ext cx="8143932" cy="5628430"/>
        </p:xfrm>
        <a:graphic>
          <a:graphicData uri="http://schemas.openxmlformats.org/drawingml/2006/table">
            <a:tbl>
              <a:tblPr firstRow="1" bandRow="1">
                <a:tableStyleId>{5C22544A-7EE6-4342-B048-85BDC9FD1C3A}</a:tableStyleId>
              </a:tblPr>
              <a:tblGrid>
                <a:gridCol w="6334171"/>
                <a:gridCol w="1809761"/>
              </a:tblGrid>
              <a:tr h="396663">
                <a:tc>
                  <a:txBody>
                    <a:bodyPr/>
                    <a:lstStyle/>
                    <a:p>
                      <a:r>
                        <a:rPr lang="ru-RU" dirty="0" smtClean="0"/>
                        <a:t>Наименование налога</a:t>
                      </a:r>
                      <a:endParaRPr lang="ru-RU" dirty="0"/>
                    </a:p>
                  </a:txBody>
                  <a:tcPr/>
                </a:tc>
                <a:tc>
                  <a:txBody>
                    <a:bodyPr/>
                    <a:lstStyle/>
                    <a:p>
                      <a:r>
                        <a:rPr lang="ru-RU" dirty="0" smtClean="0"/>
                        <a:t>Норматив, %</a:t>
                      </a:r>
                      <a:endParaRPr lang="ru-RU" dirty="0"/>
                    </a:p>
                  </a:txBody>
                  <a:tcPr/>
                </a:tc>
              </a:tr>
              <a:tr h="396663">
                <a:tc>
                  <a:txBody>
                    <a:bodyPr/>
                    <a:lstStyle/>
                    <a:p>
                      <a:r>
                        <a:rPr lang="ru-RU" dirty="0" smtClean="0"/>
                        <a:t>Налог на доходы физических лиц</a:t>
                      </a:r>
                      <a:endParaRPr lang="ru-RU" dirty="0"/>
                    </a:p>
                  </a:txBody>
                  <a:tcPr/>
                </a:tc>
                <a:tc>
                  <a:txBody>
                    <a:bodyPr/>
                    <a:lstStyle/>
                    <a:p>
                      <a:r>
                        <a:rPr lang="ru-RU" dirty="0" smtClean="0"/>
                        <a:t>70</a:t>
                      </a:r>
                      <a:endParaRPr lang="ru-RU" dirty="0"/>
                    </a:p>
                  </a:txBody>
                  <a:tcPr/>
                </a:tc>
              </a:tr>
              <a:tr h="921189">
                <a:tc>
                  <a:txBody>
                    <a:bodyPr/>
                    <a:lstStyle/>
                    <a:p>
                      <a:r>
                        <a:rPr lang="ru-RU" dirty="0" smtClean="0"/>
                        <a:t>Акцизы на автомобильный</a:t>
                      </a:r>
                      <a:r>
                        <a:rPr lang="ru-RU" baseline="0" dirty="0" smtClean="0"/>
                        <a:t> и прямогонный бензин, дизельное топливо, моторные масла для дизельных и (или) карбюраторных (</a:t>
                      </a:r>
                      <a:r>
                        <a:rPr lang="ru-RU" baseline="0" dirty="0" err="1" smtClean="0"/>
                        <a:t>инжекторных</a:t>
                      </a:r>
                      <a:r>
                        <a:rPr lang="ru-RU" baseline="0" dirty="0" smtClean="0"/>
                        <a:t>) двигателей</a:t>
                      </a:r>
                      <a:endParaRPr lang="ru-RU" dirty="0"/>
                    </a:p>
                  </a:txBody>
                  <a:tcPr/>
                </a:tc>
                <a:tc>
                  <a:txBody>
                    <a:bodyPr/>
                    <a:lstStyle/>
                    <a:p>
                      <a:endParaRPr lang="ru-RU" dirty="0" smtClean="0"/>
                    </a:p>
                    <a:p>
                      <a:r>
                        <a:rPr lang="ru-RU" dirty="0" smtClean="0"/>
                        <a:t>0,6567</a:t>
                      </a:r>
                      <a:endParaRPr lang="ru-RU" dirty="0"/>
                    </a:p>
                  </a:txBody>
                  <a:tcPr/>
                </a:tc>
              </a:tr>
              <a:tr h="332271">
                <a:tc>
                  <a:txBody>
                    <a:bodyPr/>
                    <a:lstStyle/>
                    <a:p>
                      <a:r>
                        <a:rPr lang="ru-RU" dirty="0" smtClean="0"/>
                        <a:t>Единый сельскохозяйственный налог</a:t>
                      </a:r>
                      <a:endParaRPr lang="ru-RU" dirty="0"/>
                    </a:p>
                  </a:txBody>
                  <a:tcPr/>
                </a:tc>
                <a:tc>
                  <a:txBody>
                    <a:bodyPr/>
                    <a:lstStyle/>
                    <a:p>
                      <a:r>
                        <a:rPr lang="ru-RU" dirty="0" smtClean="0"/>
                        <a:t>100</a:t>
                      </a:r>
                      <a:endParaRPr lang="ru-RU" dirty="0"/>
                    </a:p>
                  </a:txBody>
                  <a:tcPr/>
                </a:tc>
              </a:tr>
              <a:tr h="684651">
                <a:tc>
                  <a:txBody>
                    <a:bodyPr/>
                    <a:lstStyle/>
                    <a:p>
                      <a:r>
                        <a:rPr lang="ru-RU" dirty="0" smtClean="0"/>
                        <a:t>Налог, взимаемый в связи с применением патентной</a:t>
                      </a:r>
                      <a:r>
                        <a:rPr lang="ru-RU" baseline="0" dirty="0" smtClean="0"/>
                        <a:t> системы налогообложения</a:t>
                      </a:r>
                      <a:endParaRPr lang="ru-RU" dirty="0"/>
                    </a:p>
                  </a:txBody>
                  <a:tcPr/>
                </a:tc>
                <a:tc>
                  <a:txBody>
                    <a:bodyPr/>
                    <a:lstStyle/>
                    <a:p>
                      <a:r>
                        <a:rPr lang="ru-RU" dirty="0" smtClean="0"/>
                        <a:t>100</a:t>
                      </a:r>
                      <a:endParaRPr lang="ru-RU" dirty="0"/>
                    </a:p>
                  </a:txBody>
                  <a:tcPr/>
                </a:tc>
              </a:tr>
              <a:tr h="684651">
                <a:tc>
                  <a:txBody>
                    <a:bodyPr/>
                    <a:lstStyle/>
                    <a:p>
                      <a:r>
                        <a:rPr lang="ru-RU" dirty="0" smtClean="0"/>
                        <a:t>Налог, уплачиваемый в связи с применением упрощенной системы налогообложения </a:t>
                      </a:r>
                      <a:endParaRPr lang="ru-RU" dirty="0"/>
                    </a:p>
                  </a:txBody>
                  <a:tcPr/>
                </a:tc>
                <a:tc>
                  <a:txBody>
                    <a:bodyPr/>
                    <a:lstStyle/>
                    <a:p>
                      <a:r>
                        <a:rPr lang="ru-RU" dirty="0" smtClean="0"/>
                        <a:t>15</a:t>
                      </a:r>
                      <a:endParaRPr lang="ru-RU" dirty="0"/>
                    </a:p>
                  </a:txBody>
                  <a:tcPr/>
                </a:tc>
              </a:tr>
              <a:tr h="351194">
                <a:tc>
                  <a:txBody>
                    <a:bodyPr/>
                    <a:lstStyle/>
                    <a:p>
                      <a:r>
                        <a:rPr lang="ru-RU" dirty="0" smtClean="0"/>
                        <a:t>Налог на имущество </a:t>
                      </a:r>
                      <a:endParaRPr lang="ru-RU" dirty="0"/>
                    </a:p>
                  </a:txBody>
                  <a:tcPr/>
                </a:tc>
                <a:tc>
                  <a:txBody>
                    <a:bodyPr/>
                    <a:lstStyle/>
                    <a:p>
                      <a:r>
                        <a:rPr lang="ru-RU" dirty="0" smtClean="0"/>
                        <a:t>100</a:t>
                      </a:r>
                      <a:endParaRPr lang="ru-RU" dirty="0"/>
                    </a:p>
                  </a:txBody>
                  <a:tcPr/>
                </a:tc>
              </a:tr>
              <a:tr h="342624">
                <a:tc>
                  <a:txBody>
                    <a:bodyPr/>
                    <a:lstStyle/>
                    <a:p>
                      <a:r>
                        <a:rPr lang="ru-RU" dirty="0" smtClean="0"/>
                        <a:t>Земельный налог</a:t>
                      </a:r>
                      <a:endParaRPr lang="ru-RU" dirty="0"/>
                    </a:p>
                  </a:txBody>
                  <a:tcPr/>
                </a:tc>
                <a:tc>
                  <a:txBody>
                    <a:bodyPr/>
                    <a:lstStyle/>
                    <a:p>
                      <a:r>
                        <a:rPr lang="ru-RU" dirty="0" smtClean="0"/>
                        <a:t>100</a:t>
                      </a:r>
                      <a:endParaRPr lang="ru-RU" dirty="0"/>
                    </a:p>
                  </a:txBody>
                  <a:tcPr/>
                </a:tc>
              </a:tr>
              <a:tr h="334054">
                <a:tc>
                  <a:txBody>
                    <a:bodyPr/>
                    <a:lstStyle/>
                    <a:p>
                      <a:r>
                        <a:rPr lang="ru-RU" dirty="0" smtClean="0"/>
                        <a:t>Государственная пошлина</a:t>
                      </a:r>
                      <a:endParaRPr lang="ru-RU" dirty="0"/>
                    </a:p>
                  </a:txBody>
                  <a:tcPr/>
                </a:tc>
                <a:tc>
                  <a:txBody>
                    <a:bodyPr/>
                    <a:lstStyle/>
                    <a:p>
                      <a:r>
                        <a:rPr lang="ru-RU" dirty="0" smtClean="0"/>
                        <a:t>100</a:t>
                      </a:r>
                      <a:endParaRPr lang="ru-RU" dirty="0"/>
                    </a:p>
                  </a:txBody>
                  <a:tcPr/>
                </a:tc>
              </a:tr>
              <a:tr h="396922">
                <a:tc>
                  <a:txBody>
                    <a:bodyPr/>
                    <a:lstStyle/>
                    <a:p>
                      <a:r>
                        <a:rPr lang="ru-RU" dirty="0" smtClean="0"/>
                        <a:t>Плата за негативное воздействие на окружающую среду</a:t>
                      </a:r>
                      <a:endParaRPr lang="ru-RU" dirty="0"/>
                    </a:p>
                  </a:txBody>
                  <a:tcPr/>
                </a:tc>
                <a:tc>
                  <a:txBody>
                    <a:bodyPr/>
                    <a:lstStyle/>
                    <a:p>
                      <a:r>
                        <a:rPr lang="ru-RU" dirty="0" smtClean="0"/>
                        <a:t>60</a:t>
                      </a:r>
                      <a:endParaRPr lang="ru-RU" dirty="0"/>
                    </a:p>
                  </a:txBody>
                  <a:tcPr/>
                </a:tc>
              </a:tr>
              <a:tr h="684651">
                <a:tc>
                  <a:txBody>
                    <a:bodyPr/>
                    <a:lstStyle/>
                    <a:p>
                      <a:r>
                        <a:rPr lang="ru-RU" dirty="0" smtClean="0"/>
                        <a:t>Доходы от использования и продажи муниципального имущества</a:t>
                      </a:r>
                      <a:endParaRPr lang="ru-RU" dirty="0"/>
                    </a:p>
                  </a:txBody>
                  <a:tcPr/>
                </a:tc>
                <a:tc>
                  <a:txBody>
                    <a:bodyPr/>
                    <a:lstStyle/>
                    <a:p>
                      <a:r>
                        <a:rPr lang="ru-RU" dirty="0" smtClean="0"/>
                        <a:t>100</a:t>
                      </a:r>
                      <a:endParaRPr lang="ru-RU" dirty="0"/>
                    </a:p>
                  </a:txBody>
                  <a:tcPr/>
                </a:tc>
              </a:tr>
            </a:tbl>
          </a:graphicData>
        </a:graphic>
      </p:graphicFrame>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0292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142852"/>
            <a:ext cx="7559053" cy="642942"/>
          </a:xfrm>
        </p:spPr>
        <p:txBody>
          <a:bodyPr>
            <a:noAutofit/>
          </a:bodyPr>
          <a:lstStyle/>
          <a:p>
            <a:r>
              <a:rPr lang="ru-RU" altLang="ru-RU" sz="1600" b="1" dirty="0" smtClean="0">
                <a:solidFill>
                  <a:schemeClr val="tx2">
                    <a:lumMod val="50000"/>
                  </a:schemeClr>
                </a:solidFill>
                <a:cs typeface="Times New Roman" pitchFamily="18" charset="0"/>
              </a:rPr>
              <a:t>Основные параметры бюджета </a:t>
            </a:r>
            <a:r>
              <a:rPr lang="ru-RU" altLang="ru-RU" sz="1600" b="1" dirty="0">
                <a:solidFill>
                  <a:schemeClr val="tx2">
                    <a:lumMod val="50000"/>
                  </a:schemeClr>
                </a:solidFill>
              </a:rPr>
              <a:t>муниципального образования </a:t>
            </a:r>
            <a:r>
              <a:rPr lang="ru-RU" altLang="ru-RU" sz="1600" b="1" dirty="0" smtClean="0">
                <a:solidFill>
                  <a:schemeClr val="tx2">
                    <a:lumMod val="50000"/>
                  </a:schemeClr>
                </a:solidFill>
              </a:rPr>
              <a:t>«Муниципальный округ Кизнерский район Удмуртской Республики» </a:t>
            </a:r>
            <a:r>
              <a:rPr lang="ru-RU" altLang="ru-RU" sz="1600" b="1" dirty="0" smtClean="0">
                <a:solidFill>
                  <a:schemeClr val="tx2">
                    <a:lumMod val="50000"/>
                  </a:schemeClr>
                </a:solidFill>
                <a:cs typeface="Times New Roman" pitchFamily="18" charset="0"/>
              </a:rPr>
              <a:t>на 2024 год и плановый период 2025 и 2026 годов</a:t>
            </a:r>
          </a:p>
        </p:txBody>
      </p:sp>
      <p:graphicFrame>
        <p:nvGraphicFramePr>
          <p:cNvPr id="15457" name="Group 97"/>
          <p:cNvGraphicFramePr>
            <a:graphicFrameLocks noGrp="1"/>
          </p:cNvGraphicFramePr>
          <p:nvPr>
            <p:ph type="tbl" idx="1"/>
            <p:extLst>
              <p:ext uri="{D42A27DB-BD31-4B8C-83A1-F6EECF244321}">
                <p14:modId xmlns:p14="http://schemas.microsoft.com/office/powerpoint/2010/main" xmlns="" val="3053695292"/>
              </p:ext>
            </p:extLst>
          </p:nvPr>
        </p:nvGraphicFramePr>
        <p:xfrm>
          <a:off x="107504" y="1124743"/>
          <a:ext cx="8796704" cy="5671173"/>
        </p:xfrm>
        <a:graphic>
          <a:graphicData uri="http://schemas.openxmlformats.org/drawingml/2006/table">
            <a:tbl>
              <a:tblPr/>
              <a:tblGrid>
                <a:gridCol w="3109546"/>
                <a:gridCol w="2029558"/>
                <a:gridCol w="1858108"/>
                <a:gridCol w="1799492"/>
              </a:tblGrid>
              <a:tr h="5722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Наименование показателя</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2024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 </a:t>
                      </a:r>
                      <a:r>
                        <a:rPr kumimoji="0" lang="ru-RU" sz="1400" b="1" i="0" u="none" strike="noStrike" cap="none" normalizeH="0" baseline="0" dirty="0" smtClean="0">
                          <a:ln>
                            <a:noFill/>
                          </a:ln>
                          <a:solidFill>
                            <a:srgbClr val="000000"/>
                          </a:solidFill>
                          <a:effectLst/>
                          <a:latin typeface="Times New Roman" pitchFamily="18" charset="0"/>
                        </a:rPr>
                        <a:t>(тыс. руб.)</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2025 год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(тыс. руб.)</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2026 год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(тыс. руб.)</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Доходы, всего</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915 027,3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947 937,6</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955 444,8</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в том числе:</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5722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Налоговые и неналоговые доходы</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295 084,2</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300 865,7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312 195,8</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r>
              <a:tr h="3781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Безвозмездные поступления</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619 943,1</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647 071,9</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643 249,0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Расходы, всего</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915 027,3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947 937,6</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955 444,8</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в том числе:</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4569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Программные расходы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911 745,2</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944 651,5</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952 056,1</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00000"/>
                          </a:solidFill>
                          <a:effectLst/>
                          <a:latin typeface="Times New Roman" pitchFamily="18" charset="0"/>
                        </a:rPr>
                        <a:t>Непрограммные</a:t>
                      </a:r>
                      <a:r>
                        <a:rPr kumimoji="0" lang="ru-RU" sz="1600" b="0" i="0" u="none" strike="noStrike" cap="none" normalizeH="0" baseline="0" dirty="0" smtClean="0">
                          <a:ln>
                            <a:noFill/>
                          </a:ln>
                          <a:solidFill>
                            <a:srgbClr val="000000"/>
                          </a:solidFill>
                          <a:effectLst/>
                          <a:latin typeface="Times New Roman" pitchFamily="18" charset="0"/>
                        </a:rPr>
                        <a:t> расходы</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3 282,1</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3 286,1</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3 388,7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Условно утвержденные расходы</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8 480,0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17550,0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6E6E6"/>
                    </a:solidFill>
                  </a:tcPr>
                </a:tc>
              </a:tr>
              <a:tr h="331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Дефицит бюджета</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0,00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0,00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r>
              <a:tr h="467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Размер резервного фонда</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5586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Размер Дорожного фонда</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97 875,9</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98 673,2</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110 747,5</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12291" name="Rectangle 2081"/>
          <p:cNvSpPr>
            <a:spLocks noChangeArrowheads="1"/>
          </p:cNvSpPr>
          <p:nvPr/>
        </p:nvSpPr>
        <p:spPr bwMode="auto">
          <a:xfrm>
            <a:off x="7885235" y="692150"/>
            <a:ext cx="625719"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000">
                <a:solidFill>
                  <a:schemeClr val="accent2"/>
                </a:solidFill>
              </a:rPr>
              <a:t>.</a:t>
            </a:r>
          </a:p>
        </p:txBody>
      </p:sp>
      <p:sp>
        <p:nvSpPr>
          <p:cNvPr id="12292" name="Line 2090"/>
          <p:cNvSpPr>
            <a:spLocks noChangeShapeType="1"/>
          </p:cNvSpPr>
          <p:nvPr/>
        </p:nvSpPr>
        <p:spPr bwMode="auto">
          <a:xfrm flipV="1">
            <a:off x="928662" y="928669"/>
            <a:ext cx="7781920" cy="45719"/>
          </a:xfrm>
          <a:prstGeom prst="line">
            <a:avLst/>
          </a:prstGeom>
          <a:noFill/>
          <a:ln w="47625" cmpd="dbl">
            <a:solidFill>
              <a:schemeClr val="tx1">
                <a:lumMod val="95000"/>
                <a:lumOff val="5000"/>
              </a:schemeClr>
            </a:solidFill>
            <a:round/>
            <a:headEnd/>
            <a:tailEnd/>
          </a:ln>
          <a:extLst>
            <a:ext uri="{909E8E84-426E-40DD-AFC4-6F175D3DCCD1}">
              <a14:hiddenFill xmlns:a14="http://schemas.microsoft.com/office/drawing/2010/main" xmlns="">
                <a:noFill/>
              </a14:hiddenFill>
            </a:ext>
          </a:extLst>
        </p:spPr>
        <p:txBody>
          <a:bodyPr/>
          <a:lstStyle/>
          <a:p>
            <a:endParaRPr lang="ru-RU"/>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645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a:spLocks noGrp="1"/>
          </p:cNvSpPr>
          <p:nvPr>
            <p:ph idx="1"/>
          </p:nvPr>
        </p:nvSpPr>
        <p:spPr>
          <a:xfrm>
            <a:off x="428596" y="903268"/>
            <a:ext cx="8424862" cy="5954732"/>
          </a:xfrm>
        </p:spPr>
        <p:txBody>
          <a:bodyPr>
            <a:normAutofit fontScale="40000" lnSpcReduction="20000"/>
          </a:bodyPr>
          <a:lstStyle/>
          <a:p>
            <a:pPr marL="36576" indent="0" algn="just" eaLnBrk="1" fontAlgn="auto" hangingPunct="1">
              <a:lnSpc>
                <a:spcPct val="120000"/>
              </a:lnSpc>
              <a:spcAft>
                <a:spcPts val="0"/>
              </a:spcAft>
              <a:buNone/>
              <a:defRPr/>
            </a:pPr>
            <a:r>
              <a:rPr lang="ru-RU" sz="2900" dirty="0" smtClean="0"/>
              <a:t>         </a:t>
            </a:r>
          </a:p>
          <a:p>
            <a:pPr marL="36576" indent="0" algn="just" eaLnBrk="1" fontAlgn="auto" hangingPunct="1">
              <a:lnSpc>
                <a:spcPct val="120000"/>
              </a:lnSpc>
              <a:spcAft>
                <a:spcPts val="0"/>
              </a:spcAft>
              <a:buNone/>
              <a:defRPr/>
            </a:pPr>
            <a:endParaRPr lang="ru-RU" sz="2900" dirty="0"/>
          </a:p>
          <a:p>
            <a:pPr marL="36576" indent="0" algn="just" eaLnBrk="1" fontAlgn="auto" hangingPunct="1">
              <a:lnSpc>
                <a:spcPct val="120000"/>
              </a:lnSpc>
              <a:spcAft>
                <a:spcPts val="0"/>
              </a:spcAft>
              <a:buNone/>
              <a:defRPr/>
            </a:pPr>
            <a:r>
              <a:rPr lang="ru-RU" sz="2900" dirty="0" smtClean="0"/>
              <a:t>	 Решение подготовлено в соответствии с требованиями Бюджетного кодекса Российской  Федерации,  Налогового кодекса Российской Федерации, решением Совета депутатов муниципального образования «Муниципальный округ Кизнерский район Удмуртской Республики» от 12 ноября 2021 года № 3/18 «Об утверждении Положения «О бюджетном процессе в муниципальном образовании «Муниципальный округ Кизнерский район Удмуртской Республики», Постановления </a:t>
            </a:r>
            <a:r>
              <a:rPr lang="ru-RU" sz="2900" dirty="0"/>
              <a:t>Администрации муниципального образования </a:t>
            </a:r>
            <a:r>
              <a:rPr lang="ru-RU" sz="2900" dirty="0" smtClean="0"/>
              <a:t>«Муниципальный округ Кизнерский район Удмуртской Республики» </a:t>
            </a:r>
            <a:r>
              <a:rPr lang="ru-RU" sz="2900" dirty="0"/>
              <a:t>от </a:t>
            </a:r>
            <a:r>
              <a:rPr lang="ru-RU" sz="2900" dirty="0" smtClean="0"/>
              <a:t>27.06.2022  </a:t>
            </a:r>
            <a:r>
              <a:rPr lang="ru-RU" sz="2900" dirty="0"/>
              <a:t>года № </a:t>
            </a:r>
            <a:r>
              <a:rPr lang="ru-RU" sz="2900" dirty="0" smtClean="0"/>
              <a:t>530 </a:t>
            </a:r>
            <a:r>
              <a:rPr lang="ru-RU" sz="2900" dirty="0"/>
              <a:t>«Об утверждении Порядка составления проекта бюджета </a:t>
            </a:r>
            <a:r>
              <a:rPr lang="ru-RU" sz="2900" dirty="0" smtClean="0"/>
              <a:t>муниципального образования «Муниципальный округ Кизнерский район Удмуртской Республики» </a:t>
            </a:r>
            <a:r>
              <a:rPr lang="ru-RU" sz="2900" dirty="0"/>
              <a:t>на очередной финансовый год и плановый </a:t>
            </a:r>
            <a:r>
              <a:rPr lang="ru-RU" sz="2900" dirty="0" smtClean="0"/>
              <a:t>период», </a:t>
            </a:r>
            <a:r>
              <a:rPr lang="ru-RU" sz="1200" dirty="0" smtClean="0"/>
              <a:t> </a:t>
            </a:r>
            <a:r>
              <a:rPr lang="ru-RU" sz="2900" dirty="0" smtClean="0"/>
              <a:t>иных законодательных и нормативных правовых актов Российской Федерации, Удмуртской Республики, муниципального образования «Муниципальный округ Кизнерский район Удмуртской Республики». </a:t>
            </a:r>
          </a:p>
          <a:p>
            <a:pPr marL="420624" indent="-384048" algn="ctr" eaLnBrk="1" fontAlgn="auto" hangingPunct="1">
              <a:lnSpc>
                <a:spcPct val="120000"/>
              </a:lnSpc>
              <a:spcAft>
                <a:spcPts val="0"/>
              </a:spcAft>
              <a:buFontTx/>
              <a:buNone/>
              <a:defRPr/>
            </a:pPr>
            <a:r>
              <a:rPr lang="ru-RU" sz="2900" dirty="0" smtClean="0"/>
              <a:t>  </a:t>
            </a:r>
          </a:p>
          <a:p>
            <a:pPr marL="420624" indent="-384048" algn="ctr" eaLnBrk="1" fontAlgn="auto" hangingPunct="1">
              <a:lnSpc>
                <a:spcPct val="120000"/>
              </a:lnSpc>
              <a:spcAft>
                <a:spcPts val="0"/>
              </a:spcAft>
              <a:buFontTx/>
              <a:buNone/>
              <a:defRPr/>
            </a:pPr>
            <a:r>
              <a:rPr lang="ru-RU" sz="2900" dirty="0" smtClean="0"/>
              <a:t>   При составлении проекта районного бюджета учтены:</a:t>
            </a:r>
          </a:p>
          <a:p>
            <a:pPr marL="420624" indent="-384048" algn="ctr" eaLnBrk="1" fontAlgn="auto" hangingPunct="1">
              <a:lnSpc>
                <a:spcPct val="120000"/>
              </a:lnSpc>
              <a:spcAft>
                <a:spcPts val="0"/>
              </a:spcAft>
              <a:buFontTx/>
              <a:buNone/>
              <a:defRPr/>
            </a:pPr>
            <a:endParaRPr lang="ru-RU" sz="2900" dirty="0" smtClean="0"/>
          </a:p>
          <a:p>
            <a:pPr marL="420624" indent="-384048" algn="just" eaLnBrk="1" fontAlgn="auto" hangingPunct="1">
              <a:lnSpc>
                <a:spcPct val="120000"/>
              </a:lnSpc>
              <a:spcAft>
                <a:spcPts val="0"/>
              </a:spcAft>
              <a:buFont typeface="Wingdings" pitchFamily="2" charset="2"/>
              <a:buChar char="v"/>
              <a:defRPr/>
            </a:pPr>
            <a:r>
              <a:rPr lang="ru-RU" sz="2900" dirty="0" smtClean="0"/>
              <a:t>Указы Президента Российской Федерации от 7 мая 2012 года</a:t>
            </a:r>
          </a:p>
          <a:p>
            <a:pPr marL="420624" indent="-384048" algn="just" eaLnBrk="1" fontAlgn="auto" hangingPunct="1">
              <a:lnSpc>
                <a:spcPct val="120000"/>
              </a:lnSpc>
              <a:spcAft>
                <a:spcPts val="0"/>
              </a:spcAft>
              <a:buFont typeface="Wingdings" pitchFamily="2" charset="2"/>
              <a:buChar char="v"/>
              <a:defRPr/>
            </a:pPr>
            <a:r>
              <a:rPr lang="ru-RU" sz="2900" dirty="0" smtClean="0"/>
              <a:t>Муниципальные программы муниципального образования «Муниципальный округ Кизнерский район удмуртской Республики»</a:t>
            </a:r>
          </a:p>
          <a:p>
            <a:pPr marL="420624" indent="-384048" algn="just" eaLnBrk="1" fontAlgn="auto" hangingPunct="1">
              <a:lnSpc>
                <a:spcPct val="120000"/>
              </a:lnSpc>
              <a:spcAft>
                <a:spcPts val="0"/>
              </a:spcAft>
              <a:buFont typeface="Wingdings" pitchFamily="2" charset="2"/>
              <a:buChar char="v"/>
              <a:defRPr/>
            </a:pPr>
            <a:r>
              <a:rPr lang="ru-RU" sz="2900" dirty="0" smtClean="0"/>
              <a:t>Прогноз социально-экономического развития муниципального образования «Муниципальный округ Кизнерский район Удмуртской республики» на 2024 - 2026 годы</a:t>
            </a:r>
          </a:p>
          <a:p>
            <a:pPr marL="420624" indent="-384048" algn="just" eaLnBrk="1" fontAlgn="auto" hangingPunct="1">
              <a:lnSpc>
                <a:spcPct val="120000"/>
              </a:lnSpc>
              <a:spcAft>
                <a:spcPts val="0"/>
              </a:spcAft>
              <a:buFont typeface="Wingdings" pitchFamily="2" charset="2"/>
              <a:buChar char="v"/>
              <a:defRPr/>
            </a:pPr>
            <a:r>
              <a:rPr lang="ru-RU" sz="2900" dirty="0" smtClean="0"/>
              <a:t>Основные направления бюджетной и налоговой политики муниципального образования «Муниципальный округ Кизнерский район Удмуртской Республики»  на 2024 год и на плановый период 2025 и 2026 годов</a:t>
            </a:r>
          </a:p>
          <a:p>
            <a:pPr marL="420624" indent="-384048" algn="just" eaLnBrk="1" fontAlgn="auto" hangingPunct="1">
              <a:spcAft>
                <a:spcPts val="0"/>
              </a:spcAft>
              <a:buFont typeface="Wingdings" pitchFamily="2" charset="2"/>
              <a:buChar char="v"/>
              <a:defRPr/>
            </a:pPr>
            <a:endParaRPr lang="ru-RU" sz="1800" dirty="0" smtClean="0"/>
          </a:p>
          <a:p>
            <a:pPr marL="420624" indent="-384048" algn="just" eaLnBrk="1" fontAlgn="auto" hangingPunct="1">
              <a:spcAft>
                <a:spcPts val="0"/>
              </a:spcAft>
              <a:buFont typeface="Wingdings" pitchFamily="2" charset="2"/>
              <a:buChar char="v"/>
              <a:defRPr/>
            </a:pPr>
            <a:endParaRPr lang="ru-RU" sz="1650" dirty="0" smtClean="0"/>
          </a:p>
          <a:p>
            <a:pPr marL="420624" indent="-384048" algn="just" eaLnBrk="1" fontAlgn="auto" hangingPunct="1">
              <a:spcAft>
                <a:spcPts val="0"/>
              </a:spcAft>
              <a:buFont typeface="Wingdings" pitchFamily="2" charset="2"/>
              <a:buChar char="v"/>
              <a:defRPr/>
            </a:pPr>
            <a:endParaRPr lang="ru-RU" sz="1650" dirty="0" smtClean="0"/>
          </a:p>
          <a:p>
            <a:pPr marL="420624" indent="-384048" algn="just" eaLnBrk="1" fontAlgn="auto" hangingPunct="1">
              <a:spcAft>
                <a:spcPts val="0"/>
              </a:spcAft>
              <a:buFont typeface="Wingdings" pitchFamily="2" charset="2"/>
              <a:buChar char="v"/>
              <a:defRPr/>
            </a:pPr>
            <a:endParaRPr lang="ru-RU" sz="1650" dirty="0" smtClean="0"/>
          </a:p>
          <a:p>
            <a:pPr marL="420624" indent="-384048" algn="just" eaLnBrk="1" fontAlgn="auto" hangingPunct="1">
              <a:spcAft>
                <a:spcPts val="0"/>
              </a:spcAft>
              <a:buFontTx/>
              <a:buNone/>
              <a:defRPr/>
            </a:pPr>
            <a:r>
              <a:rPr lang="ru-RU" sz="1650" dirty="0" smtClean="0"/>
              <a:t>   </a:t>
            </a:r>
          </a:p>
          <a:p>
            <a:pPr marL="420624" indent="-384048" algn="just" eaLnBrk="1" fontAlgn="auto" hangingPunct="1">
              <a:spcAft>
                <a:spcPts val="0"/>
              </a:spcAft>
              <a:buFontTx/>
              <a:buNone/>
              <a:defRPr/>
            </a:pPr>
            <a:endParaRPr lang="ru-RU" sz="1700" dirty="0" smtClean="0"/>
          </a:p>
          <a:p>
            <a:pPr marL="420624" indent="-384048" eaLnBrk="1" fontAlgn="auto" hangingPunct="1">
              <a:spcAft>
                <a:spcPts val="0"/>
              </a:spcAft>
              <a:buFontTx/>
              <a:buNone/>
              <a:defRPr/>
            </a:pPr>
            <a:endParaRPr lang="ru-RU" dirty="0" smtClean="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8401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ru-RU" altLang="ru-RU" sz="1400" dirty="0"/>
          </a:p>
        </p:txBody>
      </p:sp>
      <p:sp>
        <p:nvSpPr>
          <p:cNvPr id="13315" name="Rectangle 2"/>
          <p:cNvSpPr>
            <a:spLocks noGrp="1" noChangeArrowheads="1"/>
          </p:cNvSpPr>
          <p:nvPr>
            <p:ph type="title" idx="4294967295"/>
          </p:nvPr>
        </p:nvSpPr>
        <p:spPr>
          <a:xfrm>
            <a:off x="1691680" y="163513"/>
            <a:ext cx="7452320" cy="898525"/>
          </a:xfrm>
          <a:noFill/>
        </p:spPr>
        <p:txBody>
          <a:bodyPr tIns="0" bIns="0"/>
          <a:lstStyle/>
          <a:p>
            <a:pPr eaLnBrk="1" hangingPunct="1"/>
            <a:r>
              <a:rPr lang="ru-RU" altLang="ru-RU" sz="2200" b="1" dirty="0" smtClean="0">
                <a:solidFill>
                  <a:schemeClr val="tx2">
                    <a:lumMod val="75000"/>
                  </a:schemeClr>
                </a:solidFill>
                <a:latin typeface="Bookman Old Style" pitchFamily="18" charset="0"/>
              </a:rPr>
              <a:t>Структура доходной части бюджета МО «Муниципальный округ Кизнерский район Удмуртской Республики» на 2024 год </a:t>
            </a:r>
            <a:endParaRPr lang="ru-RU" altLang="ru-RU" sz="2200" dirty="0" smtClean="0">
              <a:solidFill>
                <a:schemeClr val="tx2">
                  <a:lumMod val="75000"/>
                </a:schemeClr>
              </a:solidFill>
            </a:endParaRPr>
          </a:p>
        </p:txBody>
      </p:sp>
      <p:sp>
        <p:nvSpPr>
          <p:cNvPr id="13316" name="Line 4"/>
          <p:cNvSpPr>
            <a:spLocks noChangeShapeType="1"/>
          </p:cNvSpPr>
          <p:nvPr/>
        </p:nvSpPr>
        <p:spPr bwMode="auto">
          <a:xfrm>
            <a:off x="290147" y="1081088"/>
            <a:ext cx="8496300" cy="0"/>
          </a:xfrm>
          <a:prstGeom prst="line">
            <a:avLst/>
          </a:prstGeom>
          <a:noFill/>
          <a:ln w="47625" cmpd="dbl">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3317" name="Rectangle 6"/>
          <p:cNvSpPr>
            <a:spLocks noChangeArrowheads="1"/>
          </p:cNvSpPr>
          <p:nvPr/>
        </p:nvSpPr>
        <p:spPr bwMode="auto">
          <a:xfrm>
            <a:off x="786912" y="2470151"/>
            <a:ext cx="6444762" cy="352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indent="53975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800"/>
          </a:p>
        </p:txBody>
      </p:sp>
      <p:sp>
        <p:nvSpPr>
          <p:cNvPr id="13318" name="AutoShape 7"/>
          <p:cNvSpPr>
            <a:spLocks noChangeArrowheads="1"/>
          </p:cNvSpPr>
          <p:nvPr/>
        </p:nvSpPr>
        <p:spPr bwMode="auto">
          <a:xfrm>
            <a:off x="3492012" y="1281114"/>
            <a:ext cx="2161442" cy="1512887"/>
          </a:xfrm>
          <a:prstGeom prst="roundRect">
            <a:avLst>
              <a:gd name="adj" fmla="val 16667"/>
            </a:avLst>
          </a:prstGeom>
          <a:solidFill>
            <a:srgbClr val="FF5050"/>
          </a:solidFill>
          <a:ln w="19050">
            <a:solidFill>
              <a:srgbClr val="FF0000"/>
            </a:solidFill>
            <a:round/>
            <a:headEnd/>
            <a:tailEnd/>
          </a:ln>
        </p:spPr>
        <p:txBody>
          <a:bodyPr lIns="126000" rIns="12600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Доходы бюджета – </a:t>
            </a:r>
            <a:endParaRPr lang="ru-RU" altLang="ru-RU" sz="2000" b="1" dirty="0" smtClean="0"/>
          </a:p>
          <a:p>
            <a:pPr algn="ctr" eaLnBrk="1" hangingPunct="1">
              <a:spcBef>
                <a:spcPct val="0"/>
              </a:spcBef>
              <a:buFontTx/>
              <a:buNone/>
            </a:pPr>
            <a:r>
              <a:rPr lang="ru-RU" altLang="ru-RU" sz="1800" b="1" dirty="0" smtClean="0"/>
              <a:t>915 027,30</a:t>
            </a:r>
          </a:p>
          <a:p>
            <a:pPr algn="ctr" eaLnBrk="1" hangingPunct="1">
              <a:spcBef>
                <a:spcPct val="0"/>
              </a:spcBef>
              <a:buFontTx/>
              <a:buNone/>
            </a:pPr>
            <a:r>
              <a:rPr lang="ru-RU" altLang="ru-RU" sz="1800" b="1" dirty="0" smtClean="0"/>
              <a:t>тыс. руб.</a:t>
            </a:r>
            <a:endParaRPr lang="ru-RU" altLang="ru-RU" sz="1800" b="1" dirty="0"/>
          </a:p>
        </p:txBody>
      </p:sp>
      <p:sp>
        <p:nvSpPr>
          <p:cNvPr id="13319" name="Rectangle 8"/>
          <p:cNvSpPr>
            <a:spLocks noChangeArrowheads="1"/>
          </p:cNvSpPr>
          <p:nvPr/>
        </p:nvSpPr>
        <p:spPr bwMode="auto">
          <a:xfrm>
            <a:off x="320920" y="3386138"/>
            <a:ext cx="2586403" cy="2613025"/>
          </a:xfrm>
          <a:prstGeom prst="rect">
            <a:avLst/>
          </a:prstGeom>
          <a:solidFill>
            <a:srgbClr val="CCFFCC"/>
          </a:solidFill>
          <a:ln w="19050">
            <a:solidFill>
              <a:srgbClr val="00FF00"/>
            </a:solidFill>
            <a:miter lim="800000"/>
            <a:headEnd/>
            <a:tailEnd/>
          </a:ln>
        </p:spPr>
        <p:txBody>
          <a:bodyPr lIns="108000" tIns="0" rIns="10800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Налоговые доходы </a:t>
            </a:r>
            <a:r>
              <a:rPr lang="ru-RU" altLang="ru-RU" sz="2000" b="1" dirty="0" smtClean="0"/>
              <a:t>–</a:t>
            </a:r>
            <a:r>
              <a:rPr lang="ru-RU" altLang="ru-RU" sz="2400" b="1" dirty="0" smtClean="0"/>
              <a:t>281 477,3 </a:t>
            </a:r>
            <a:r>
              <a:rPr lang="ru-RU" altLang="ru-RU" sz="2000" b="1" dirty="0" smtClean="0"/>
              <a:t>тыс</a:t>
            </a:r>
            <a:r>
              <a:rPr lang="ru-RU" altLang="ru-RU" sz="2000" b="1" dirty="0"/>
              <a:t>. руб. </a:t>
            </a:r>
          </a:p>
          <a:p>
            <a:pPr algn="ctr" eaLnBrk="1" hangingPunct="1">
              <a:spcBef>
                <a:spcPct val="0"/>
              </a:spcBef>
              <a:buFontTx/>
              <a:buNone/>
            </a:pPr>
            <a:r>
              <a:rPr lang="ru-RU" altLang="ru-RU" sz="2000" b="1" dirty="0" smtClean="0"/>
              <a:t>или 30,8 </a:t>
            </a:r>
            <a:r>
              <a:rPr lang="ru-RU" altLang="ru-RU" sz="2000" b="1" dirty="0"/>
              <a:t>%</a:t>
            </a:r>
          </a:p>
          <a:p>
            <a:pPr algn="ctr" eaLnBrk="1" hangingPunct="1">
              <a:spcBef>
                <a:spcPct val="0"/>
              </a:spcBef>
              <a:buFontTx/>
              <a:buNone/>
            </a:pPr>
            <a:r>
              <a:rPr lang="ru-RU" altLang="ru-RU" sz="2000" b="1" dirty="0"/>
              <a:t>общего объема доходов</a:t>
            </a:r>
          </a:p>
        </p:txBody>
      </p:sp>
      <p:sp>
        <p:nvSpPr>
          <p:cNvPr id="13320" name="Rectangle 9"/>
          <p:cNvSpPr>
            <a:spLocks noChangeArrowheads="1"/>
          </p:cNvSpPr>
          <p:nvPr/>
        </p:nvSpPr>
        <p:spPr bwMode="auto">
          <a:xfrm>
            <a:off x="3238500" y="3409951"/>
            <a:ext cx="2747597" cy="2538413"/>
          </a:xfrm>
          <a:prstGeom prst="rect">
            <a:avLst/>
          </a:prstGeom>
          <a:solidFill>
            <a:srgbClr val="6699FF"/>
          </a:solidFill>
          <a:ln w="19050">
            <a:solidFill>
              <a:srgbClr val="3366FF"/>
            </a:solidFill>
            <a:miter lim="800000"/>
            <a:headEnd/>
            <a:tailEnd/>
          </a:ln>
        </p:spPr>
        <p:txBody>
          <a:bodyPr lIns="0" tIns="0" rIns="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Неналоговые доходы – </a:t>
            </a:r>
          </a:p>
          <a:p>
            <a:pPr algn="ctr" eaLnBrk="1" hangingPunct="1">
              <a:spcBef>
                <a:spcPct val="0"/>
              </a:spcBef>
              <a:buFontTx/>
              <a:buNone/>
            </a:pPr>
            <a:r>
              <a:rPr lang="ru-RU" altLang="ru-RU" sz="2400" b="1" dirty="0" smtClean="0"/>
              <a:t>13 606,9 </a:t>
            </a:r>
            <a:r>
              <a:rPr lang="ru-RU" altLang="ru-RU" sz="2000" b="1" dirty="0" smtClean="0"/>
              <a:t>тыс</a:t>
            </a:r>
            <a:r>
              <a:rPr lang="ru-RU" altLang="ru-RU" sz="2000" b="1" dirty="0"/>
              <a:t>. руб. </a:t>
            </a:r>
          </a:p>
          <a:p>
            <a:pPr algn="ctr" eaLnBrk="1" hangingPunct="1">
              <a:spcBef>
                <a:spcPct val="0"/>
              </a:spcBef>
              <a:buFontTx/>
              <a:buNone/>
            </a:pPr>
            <a:r>
              <a:rPr lang="ru-RU" altLang="ru-RU" sz="2000" b="1" dirty="0"/>
              <a:t>или </a:t>
            </a:r>
            <a:r>
              <a:rPr lang="ru-RU" altLang="ru-RU" sz="2400" b="1" dirty="0" smtClean="0"/>
              <a:t>1,5 </a:t>
            </a:r>
            <a:r>
              <a:rPr lang="ru-RU" altLang="ru-RU" sz="2000" b="1" dirty="0"/>
              <a:t>% </a:t>
            </a:r>
          </a:p>
          <a:p>
            <a:pPr algn="ctr" eaLnBrk="1" hangingPunct="1">
              <a:spcBef>
                <a:spcPct val="0"/>
              </a:spcBef>
              <a:buFontTx/>
              <a:buNone/>
            </a:pPr>
            <a:r>
              <a:rPr lang="ru-RU" altLang="ru-RU" sz="2000" b="1" dirty="0"/>
              <a:t>общего объема доходов</a:t>
            </a:r>
          </a:p>
        </p:txBody>
      </p:sp>
      <p:sp>
        <p:nvSpPr>
          <p:cNvPr id="13321" name="Rectangle 10"/>
          <p:cNvSpPr>
            <a:spLocks noChangeArrowheads="1"/>
          </p:cNvSpPr>
          <p:nvPr/>
        </p:nvSpPr>
        <p:spPr bwMode="auto">
          <a:xfrm>
            <a:off x="6296758" y="3375026"/>
            <a:ext cx="2518996" cy="2608263"/>
          </a:xfrm>
          <a:prstGeom prst="rect">
            <a:avLst/>
          </a:prstGeom>
          <a:solidFill>
            <a:srgbClr val="FFFF99"/>
          </a:solidFill>
          <a:ln w="19050">
            <a:solidFill>
              <a:srgbClr val="FFFF00"/>
            </a:solidFill>
            <a:miter lim="800000"/>
            <a:headEnd/>
            <a:tailEnd/>
          </a:ln>
        </p:spPr>
        <p:txBody>
          <a:bodyPr lIns="0" tIns="0" rIns="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Безвозмездные поступления – </a:t>
            </a:r>
          </a:p>
          <a:p>
            <a:pPr algn="ctr" eaLnBrk="1" hangingPunct="1">
              <a:spcBef>
                <a:spcPct val="0"/>
              </a:spcBef>
              <a:buFontTx/>
              <a:buNone/>
            </a:pPr>
            <a:r>
              <a:rPr lang="ru-RU" altLang="ru-RU" sz="2400" b="1" dirty="0" smtClean="0"/>
              <a:t>619 943,1 </a:t>
            </a:r>
            <a:r>
              <a:rPr lang="ru-RU" altLang="ru-RU" sz="2000" b="1" dirty="0" smtClean="0"/>
              <a:t>тыс</a:t>
            </a:r>
            <a:r>
              <a:rPr lang="ru-RU" altLang="ru-RU" sz="2000" b="1" dirty="0"/>
              <a:t>. руб. </a:t>
            </a:r>
          </a:p>
          <a:p>
            <a:pPr algn="ctr" eaLnBrk="1" hangingPunct="1">
              <a:spcBef>
                <a:spcPct val="0"/>
              </a:spcBef>
              <a:buFontTx/>
              <a:buNone/>
            </a:pPr>
            <a:r>
              <a:rPr lang="ru-RU" altLang="ru-RU" sz="2000" b="1"/>
              <a:t>или </a:t>
            </a:r>
            <a:r>
              <a:rPr lang="ru-RU" altLang="ru-RU" sz="2400" b="1" smtClean="0"/>
              <a:t>67,7 </a:t>
            </a:r>
            <a:r>
              <a:rPr lang="ru-RU" altLang="ru-RU" sz="2000" b="1" dirty="0" smtClean="0"/>
              <a:t>% </a:t>
            </a:r>
            <a:endParaRPr lang="ru-RU" altLang="ru-RU" sz="2000" b="1" dirty="0"/>
          </a:p>
          <a:p>
            <a:pPr algn="ctr" eaLnBrk="1" hangingPunct="1">
              <a:spcBef>
                <a:spcPct val="0"/>
              </a:spcBef>
              <a:buFontTx/>
              <a:buNone/>
            </a:pPr>
            <a:r>
              <a:rPr lang="ru-RU" altLang="ru-RU" sz="2000" b="1" dirty="0"/>
              <a:t>общего объема доходов</a:t>
            </a:r>
          </a:p>
        </p:txBody>
      </p:sp>
      <p:sp>
        <p:nvSpPr>
          <p:cNvPr id="13322" name="AutoShape 11"/>
          <p:cNvSpPr>
            <a:spLocks noChangeArrowheads="1"/>
          </p:cNvSpPr>
          <p:nvPr/>
        </p:nvSpPr>
        <p:spPr bwMode="auto">
          <a:xfrm rot="7897213">
            <a:off x="1686963" y="2046105"/>
            <a:ext cx="1611313" cy="814754"/>
          </a:xfrm>
          <a:prstGeom prst="curvedUpArrow">
            <a:avLst>
              <a:gd name="adj1" fmla="val 33789"/>
              <a:gd name="adj2" fmla="val 72700"/>
              <a:gd name="adj3" fmla="val 74671"/>
            </a:avLst>
          </a:prstGeom>
          <a:solidFill>
            <a:srgbClr val="CCFFCC"/>
          </a:solidFill>
          <a:ln w="19050">
            <a:solidFill>
              <a:srgbClr val="00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13323" name="AutoShape 12"/>
          <p:cNvSpPr>
            <a:spLocks noChangeArrowheads="1"/>
          </p:cNvSpPr>
          <p:nvPr/>
        </p:nvSpPr>
        <p:spPr bwMode="auto">
          <a:xfrm>
            <a:off x="4193931" y="2860676"/>
            <a:ext cx="707781" cy="492125"/>
          </a:xfrm>
          <a:prstGeom prst="downArrow">
            <a:avLst>
              <a:gd name="adj1" fmla="val 50000"/>
              <a:gd name="adj2" fmla="val 25000"/>
            </a:avLst>
          </a:prstGeom>
          <a:solidFill>
            <a:srgbClr val="6699FF"/>
          </a:solidFill>
          <a:ln w="15875">
            <a:solidFill>
              <a:srgbClr val="3366FF"/>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13324" name="AutoShape 13"/>
          <p:cNvSpPr>
            <a:spLocks noChangeArrowheads="1"/>
          </p:cNvSpPr>
          <p:nvPr/>
        </p:nvSpPr>
        <p:spPr bwMode="auto">
          <a:xfrm rot="2313247">
            <a:off x="5836628" y="2106613"/>
            <a:ext cx="1570892" cy="609600"/>
          </a:xfrm>
          <a:prstGeom prst="curvedDownArrow">
            <a:avLst>
              <a:gd name="adj1" fmla="val 49229"/>
              <a:gd name="adj2" fmla="val 98704"/>
              <a:gd name="adj3" fmla="val 83417"/>
            </a:avLst>
          </a:prstGeom>
          <a:solidFill>
            <a:srgbClr val="FFFF99"/>
          </a:solidFill>
          <a:ln w="19050">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53"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5620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ru-RU" altLang="ru-RU" sz="1400" dirty="0"/>
          </a:p>
        </p:txBody>
      </p:sp>
      <p:sp>
        <p:nvSpPr>
          <p:cNvPr id="14339" name="Rectangle 2"/>
          <p:cNvSpPr>
            <a:spLocks noGrp="1" noChangeArrowheads="1"/>
          </p:cNvSpPr>
          <p:nvPr>
            <p:ph type="title" idx="4294967295"/>
          </p:nvPr>
        </p:nvSpPr>
        <p:spPr>
          <a:xfrm>
            <a:off x="1115616" y="115888"/>
            <a:ext cx="7848997" cy="720824"/>
          </a:xfrm>
        </p:spPr>
        <p:txBody>
          <a:bodyPr>
            <a:normAutofit fontScale="90000"/>
          </a:bodyPr>
          <a:lstStyle/>
          <a:p>
            <a:pPr algn="ctr" eaLnBrk="1" hangingPunct="1"/>
            <a:r>
              <a:rPr lang="ru-RU" altLang="ru-RU" sz="1600" b="1" dirty="0" smtClean="0">
                <a:solidFill>
                  <a:schemeClr val="tx2">
                    <a:lumMod val="75000"/>
                  </a:schemeClr>
                </a:solidFill>
                <a:latin typeface="Bookman Old Style" pitchFamily="18" charset="0"/>
              </a:rPr>
              <a:t>Основные </a:t>
            </a:r>
            <a:r>
              <a:rPr lang="ru-RU" altLang="ru-RU" sz="1600" b="1" u="sng" dirty="0" smtClean="0">
                <a:solidFill>
                  <a:schemeClr val="tx2">
                    <a:lumMod val="75000"/>
                  </a:schemeClr>
                </a:solidFill>
                <a:latin typeface="Bookman Old Style" pitchFamily="18" charset="0"/>
              </a:rPr>
              <a:t>налоговые</a:t>
            </a:r>
            <a:r>
              <a:rPr lang="ru-RU" altLang="ru-RU" sz="1600" b="1" dirty="0" smtClean="0">
                <a:solidFill>
                  <a:schemeClr val="tx2">
                    <a:lumMod val="75000"/>
                  </a:schemeClr>
                </a:solidFill>
                <a:latin typeface="Bookman Old Style" pitchFamily="18" charset="0"/>
              </a:rPr>
              <a:t> доходы консолидированного бюджета МО «</a:t>
            </a:r>
            <a:r>
              <a:rPr lang="ru-RU" altLang="ru-RU" sz="1600" b="1" dirty="0" err="1" smtClean="0">
                <a:solidFill>
                  <a:schemeClr val="tx2">
                    <a:lumMod val="75000"/>
                  </a:schemeClr>
                </a:solidFill>
                <a:latin typeface="Bookman Old Style" pitchFamily="18" charset="0"/>
              </a:rPr>
              <a:t>Муници-пальный</a:t>
            </a:r>
            <a:r>
              <a:rPr lang="ru-RU" altLang="ru-RU" sz="1600" b="1" dirty="0" smtClean="0">
                <a:solidFill>
                  <a:schemeClr val="tx2">
                    <a:lumMod val="75000"/>
                  </a:schemeClr>
                </a:solidFill>
                <a:latin typeface="Bookman Old Style" pitchFamily="18" charset="0"/>
              </a:rPr>
              <a:t> округ Кизнерский район Удмуртской Республики» на 2023 год </a:t>
            </a:r>
          </a:p>
        </p:txBody>
      </p:sp>
      <p:sp>
        <p:nvSpPr>
          <p:cNvPr id="14340" name="AutoShape 4"/>
          <p:cNvSpPr>
            <a:spLocks noChangeArrowheads="1"/>
          </p:cNvSpPr>
          <p:nvPr/>
        </p:nvSpPr>
        <p:spPr bwMode="auto">
          <a:xfrm rot="-5400000">
            <a:off x="3500431" y="2214551"/>
            <a:ext cx="2428891" cy="2857521"/>
          </a:xfrm>
          <a:prstGeom prst="upDownArrowCallout">
            <a:avLst>
              <a:gd name="adj1" fmla="val 25000"/>
              <a:gd name="adj2" fmla="val 25000"/>
              <a:gd name="adj3" fmla="val 15285"/>
              <a:gd name="adj4" fmla="val 50000"/>
            </a:avLst>
          </a:prstGeom>
          <a:solidFill>
            <a:srgbClr val="FF99FF"/>
          </a:solidFill>
          <a:ln w="19050">
            <a:solidFill>
              <a:srgbClr val="FF00FF"/>
            </a:solidFill>
            <a:miter lim="800000"/>
            <a:headEnd/>
            <a:tailEnd/>
          </a:ln>
        </p:spPr>
        <p:txBody>
          <a:bodyPr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2400" b="1" dirty="0" smtClean="0"/>
          </a:p>
          <a:p>
            <a:pPr algn="ctr" eaLnBrk="1" hangingPunct="1">
              <a:spcBef>
                <a:spcPct val="0"/>
              </a:spcBef>
              <a:buFontTx/>
              <a:buNone/>
            </a:pPr>
            <a:endParaRPr lang="ru-RU" altLang="ru-RU" sz="2400" b="1" dirty="0" smtClean="0"/>
          </a:p>
          <a:p>
            <a:pPr algn="ctr" eaLnBrk="1" hangingPunct="1">
              <a:spcBef>
                <a:spcPct val="0"/>
              </a:spcBef>
              <a:buFontTx/>
              <a:buNone/>
            </a:pPr>
            <a:r>
              <a:rPr lang="ru-RU" altLang="ru-RU" sz="2400" b="1" dirty="0" smtClean="0"/>
              <a:t>Налоговые </a:t>
            </a:r>
          </a:p>
          <a:p>
            <a:pPr algn="ctr" eaLnBrk="1" hangingPunct="1">
              <a:spcBef>
                <a:spcPct val="0"/>
              </a:spcBef>
              <a:buFontTx/>
              <a:buNone/>
            </a:pPr>
            <a:r>
              <a:rPr lang="ru-RU" altLang="ru-RU" sz="2400" b="1" dirty="0" smtClean="0"/>
              <a:t>доходы</a:t>
            </a:r>
          </a:p>
          <a:p>
            <a:pPr algn="ctr" eaLnBrk="1" hangingPunct="1">
              <a:spcBef>
                <a:spcPct val="0"/>
              </a:spcBef>
              <a:buFontTx/>
              <a:buNone/>
            </a:pPr>
            <a:r>
              <a:rPr lang="ru-RU" altLang="ru-RU" sz="2400" b="1" dirty="0" smtClean="0"/>
              <a:t>281 477,3 </a:t>
            </a:r>
          </a:p>
          <a:p>
            <a:pPr algn="ctr" eaLnBrk="1" hangingPunct="1">
              <a:spcBef>
                <a:spcPct val="0"/>
              </a:spcBef>
              <a:buFontTx/>
              <a:buNone/>
            </a:pPr>
            <a:r>
              <a:rPr lang="ru-RU" altLang="ru-RU" sz="2400" b="1" dirty="0" smtClean="0"/>
              <a:t>тыс.руб.</a:t>
            </a:r>
            <a:endParaRPr lang="ru-RU" altLang="ru-RU" sz="2400" b="1" dirty="0"/>
          </a:p>
        </p:txBody>
      </p:sp>
      <p:sp>
        <p:nvSpPr>
          <p:cNvPr id="14341" name="AutoShape 9"/>
          <p:cNvSpPr>
            <a:spLocks noChangeArrowheads="1"/>
          </p:cNvSpPr>
          <p:nvPr/>
        </p:nvSpPr>
        <p:spPr bwMode="auto">
          <a:xfrm>
            <a:off x="395654" y="1108075"/>
            <a:ext cx="2649415" cy="1062038"/>
          </a:xfrm>
          <a:prstGeom prst="homePlate">
            <a:avLst>
              <a:gd name="adj" fmla="val 41301"/>
            </a:avLst>
          </a:prstGeom>
          <a:solidFill>
            <a:srgbClr val="CCFFCC"/>
          </a:solidFill>
          <a:ln w="15875">
            <a:solidFill>
              <a:srgbClr val="00FF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a:t>Налог на доходы физических лиц – 565 839,0 тыс. руб.</a:t>
            </a:r>
          </a:p>
        </p:txBody>
      </p:sp>
      <p:sp>
        <p:nvSpPr>
          <p:cNvPr id="14342" name="AutoShape 10"/>
          <p:cNvSpPr>
            <a:spLocks noChangeArrowheads="1"/>
          </p:cNvSpPr>
          <p:nvPr/>
        </p:nvSpPr>
        <p:spPr bwMode="auto">
          <a:xfrm>
            <a:off x="357158" y="5500702"/>
            <a:ext cx="2857520" cy="1154112"/>
          </a:xfrm>
          <a:prstGeom prst="homePlate">
            <a:avLst>
              <a:gd name="adj" fmla="val 41305"/>
            </a:avLst>
          </a:prstGeom>
          <a:solidFill>
            <a:srgbClr val="6699FF"/>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smtClean="0"/>
              <a:t>Государственная пошлина 1 300,0</a:t>
            </a:r>
            <a:r>
              <a:rPr lang="ru-RU" altLang="ru-RU" sz="1800" b="1" dirty="0" smtClean="0"/>
              <a:t> </a:t>
            </a:r>
            <a:r>
              <a:rPr lang="ru-RU" altLang="ru-RU" sz="1600" b="1" dirty="0"/>
              <a:t>тыс. руб.</a:t>
            </a:r>
          </a:p>
        </p:txBody>
      </p:sp>
      <p:sp>
        <p:nvSpPr>
          <p:cNvPr id="14343" name="AutoShape 11"/>
          <p:cNvSpPr>
            <a:spLocks noChangeArrowheads="1"/>
          </p:cNvSpPr>
          <p:nvPr/>
        </p:nvSpPr>
        <p:spPr bwMode="auto">
          <a:xfrm>
            <a:off x="395654" y="2324101"/>
            <a:ext cx="2712427" cy="1616075"/>
          </a:xfrm>
          <a:prstGeom prst="homePlate">
            <a:avLst>
              <a:gd name="adj" fmla="val 34429"/>
            </a:avLst>
          </a:prstGeom>
          <a:solidFill>
            <a:srgbClr val="FF5050"/>
          </a:solidFill>
          <a:ln w="15875">
            <a:solidFill>
              <a:srgbClr val="FF00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smtClean="0"/>
              <a:t>Налоги на совокупный доход </a:t>
            </a:r>
            <a:endParaRPr lang="ru-RU" altLang="ru-RU" sz="1800" b="1" dirty="0"/>
          </a:p>
          <a:p>
            <a:pPr algn="ctr" eaLnBrk="1" hangingPunct="1">
              <a:spcBef>
                <a:spcPct val="0"/>
              </a:spcBef>
              <a:buFontTx/>
              <a:buNone/>
            </a:pPr>
            <a:r>
              <a:rPr lang="ru-RU" altLang="ru-RU" sz="1800" b="1" dirty="0"/>
              <a:t> </a:t>
            </a:r>
            <a:r>
              <a:rPr lang="ru-RU" altLang="ru-RU" sz="1800" b="1" dirty="0" smtClean="0"/>
              <a:t>7 331,0 </a:t>
            </a:r>
            <a:r>
              <a:rPr lang="ru-RU" altLang="ru-RU" sz="1800" b="1" dirty="0"/>
              <a:t>тыс. руб.</a:t>
            </a:r>
          </a:p>
        </p:txBody>
      </p:sp>
      <p:sp>
        <p:nvSpPr>
          <p:cNvPr id="14344" name="AutoShape 12"/>
          <p:cNvSpPr>
            <a:spLocks noChangeArrowheads="1"/>
          </p:cNvSpPr>
          <p:nvPr/>
        </p:nvSpPr>
        <p:spPr bwMode="auto">
          <a:xfrm rot="10800000">
            <a:off x="6066691" y="2071677"/>
            <a:ext cx="2839915" cy="1143007"/>
          </a:xfrm>
          <a:prstGeom prst="homePlate">
            <a:avLst>
              <a:gd name="adj" fmla="val 75383"/>
            </a:avLst>
          </a:prstGeom>
          <a:solidFill>
            <a:srgbClr val="92D05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Земельный налог –</a:t>
            </a:r>
          </a:p>
          <a:p>
            <a:pPr algn="ctr" eaLnBrk="1" hangingPunct="1">
              <a:spcBef>
                <a:spcPct val="0"/>
              </a:spcBef>
              <a:buFontTx/>
              <a:buNone/>
            </a:pPr>
            <a:r>
              <a:rPr lang="ru-RU" altLang="ru-RU" sz="1800" b="1" dirty="0"/>
              <a:t> </a:t>
            </a:r>
            <a:r>
              <a:rPr lang="ru-RU" altLang="ru-RU" sz="1800" b="1" dirty="0" smtClean="0"/>
              <a:t>8 216,0 тыс</a:t>
            </a:r>
            <a:r>
              <a:rPr lang="ru-RU" altLang="ru-RU" sz="1800" b="1" dirty="0"/>
              <a:t>. руб.</a:t>
            </a:r>
          </a:p>
        </p:txBody>
      </p:sp>
      <p:sp>
        <p:nvSpPr>
          <p:cNvPr id="14345" name="Line 16"/>
          <p:cNvSpPr>
            <a:spLocks noChangeShapeType="1"/>
          </p:cNvSpPr>
          <p:nvPr/>
        </p:nvSpPr>
        <p:spPr bwMode="auto">
          <a:xfrm>
            <a:off x="364882" y="842963"/>
            <a:ext cx="8496300" cy="0"/>
          </a:xfrm>
          <a:prstGeom prst="line">
            <a:avLst/>
          </a:prstGeom>
          <a:noFill/>
          <a:ln w="47625" cmpd="dbl">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4346" name="AutoShape 18"/>
          <p:cNvSpPr>
            <a:spLocks noChangeArrowheads="1"/>
          </p:cNvSpPr>
          <p:nvPr/>
        </p:nvSpPr>
        <p:spPr bwMode="auto">
          <a:xfrm rot="10800000">
            <a:off x="6166339" y="3929065"/>
            <a:ext cx="2724150" cy="1071569"/>
          </a:xfrm>
          <a:prstGeom prst="homePlate">
            <a:avLst>
              <a:gd name="adj" fmla="val 53912"/>
            </a:avLst>
          </a:prstGeom>
          <a:solidFill>
            <a:srgbClr val="FFCCFF"/>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Налог на имущество </a:t>
            </a:r>
          </a:p>
          <a:p>
            <a:pPr algn="ctr" eaLnBrk="1" hangingPunct="1">
              <a:spcBef>
                <a:spcPct val="0"/>
              </a:spcBef>
              <a:buFontTx/>
              <a:buNone/>
            </a:pPr>
            <a:r>
              <a:rPr lang="ru-RU" altLang="ru-RU" sz="1800" b="1" dirty="0"/>
              <a:t>физических лиц – </a:t>
            </a:r>
          </a:p>
          <a:p>
            <a:pPr algn="ctr" eaLnBrk="1" hangingPunct="1">
              <a:spcBef>
                <a:spcPct val="0"/>
              </a:spcBef>
              <a:buFontTx/>
              <a:buNone/>
            </a:pPr>
            <a:r>
              <a:rPr lang="ru-RU" altLang="ru-RU" sz="1800" b="1" dirty="0" smtClean="0"/>
              <a:t>2 650,0 тыс</a:t>
            </a:r>
            <a:r>
              <a:rPr lang="ru-RU" altLang="ru-RU" sz="1800" b="1" dirty="0"/>
              <a:t>. руб.</a:t>
            </a:r>
          </a:p>
        </p:txBody>
      </p:sp>
      <p:sp>
        <p:nvSpPr>
          <p:cNvPr id="14349" name="AutoShape 10"/>
          <p:cNvSpPr>
            <a:spLocks noChangeArrowheads="1"/>
          </p:cNvSpPr>
          <p:nvPr/>
        </p:nvSpPr>
        <p:spPr bwMode="auto">
          <a:xfrm>
            <a:off x="394189" y="4214819"/>
            <a:ext cx="2760785" cy="1071569"/>
          </a:xfrm>
          <a:prstGeom prst="homePlate">
            <a:avLst>
              <a:gd name="adj" fmla="val 41272"/>
            </a:avLst>
          </a:prstGeom>
          <a:solidFill>
            <a:srgbClr val="FFFF00"/>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600" b="1" dirty="0"/>
          </a:p>
          <a:p>
            <a:pPr algn="ctr" eaLnBrk="1" hangingPunct="1">
              <a:spcBef>
                <a:spcPct val="0"/>
              </a:spcBef>
              <a:buFontTx/>
              <a:buNone/>
            </a:pPr>
            <a:r>
              <a:rPr lang="ru-RU" altLang="ru-RU" sz="1600" b="1" dirty="0"/>
              <a:t>Акцизы по подакцизным </a:t>
            </a:r>
          </a:p>
          <a:p>
            <a:pPr algn="ctr" eaLnBrk="1" hangingPunct="1">
              <a:spcBef>
                <a:spcPct val="0"/>
              </a:spcBef>
              <a:buFontTx/>
              <a:buNone/>
            </a:pPr>
            <a:r>
              <a:rPr lang="ru-RU" altLang="ru-RU" sz="1600" b="1" dirty="0"/>
              <a:t>товарам (продукции) </a:t>
            </a:r>
            <a:endParaRPr lang="ru-RU" altLang="ru-RU" sz="1600" dirty="0"/>
          </a:p>
          <a:p>
            <a:pPr algn="ctr" eaLnBrk="1" hangingPunct="1">
              <a:spcBef>
                <a:spcPct val="0"/>
              </a:spcBef>
              <a:buFontTx/>
              <a:buNone/>
            </a:pPr>
            <a:r>
              <a:rPr lang="ru-RU" altLang="ru-RU" sz="1800" b="1" dirty="0" smtClean="0"/>
              <a:t>33 837,3 </a:t>
            </a:r>
            <a:r>
              <a:rPr lang="ru-RU" altLang="ru-RU" sz="1600" b="1" dirty="0" smtClean="0"/>
              <a:t>тыс</a:t>
            </a:r>
            <a:r>
              <a:rPr lang="ru-RU" altLang="ru-RU" sz="1600" b="1" dirty="0"/>
              <a:t>. руб.</a:t>
            </a:r>
          </a:p>
          <a:p>
            <a:pPr algn="ctr" eaLnBrk="1" hangingPunct="1">
              <a:spcBef>
                <a:spcPct val="0"/>
              </a:spcBef>
              <a:buFontTx/>
              <a:buNone/>
            </a:pPr>
            <a:endParaRPr lang="ru-RU" altLang="ru-RU" sz="1600" b="1" dirty="0"/>
          </a:p>
        </p:txBody>
      </p:sp>
      <p:sp>
        <p:nvSpPr>
          <p:cNvPr id="14350" name="AutoShape 9"/>
          <p:cNvSpPr>
            <a:spLocks noChangeArrowheads="1"/>
          </p:cNvSpPr>
          <p:nvPr/>
        </p:nvSpPr>
        <p:spPr bwMode="auto">
          <a:xfrm>
            <a:off x="363416" y="1100139"/>
            <a:ext cx="2705100" cy="1062037"/>
          </a:xfrm>
          <a:prstGeom prst="homePlate">
            <a:avLst>
              <a:gd name="adj" fmla="val 41314"/>
            </a:avLst>
          </a:prstGeom>
          <a:solidFill>
            <a:srgbClr val="CCFFCC"/>
          </a:solidFill>
          <a:ln w="15875">
            <a:solidFill>
              <a:srgbClr val="00FF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Налог на доходы физических лиц </a:t>
            </a:r>
            <a:r>
              <a:rPr lang="ru-RU" altLang="ru-RU" sz="1800" b="1" dirty="0" smtClean="0"/>
              <a:t> </a:t>
            </a:r>
            <a:endParaRPr lang="ru-RU" altLang="ru-RU" sz="1800" b="1" dirty="0"/>
          </a:p>
          <a:p>
            <a:pPr algn="ctr" eaLnBrk="1" hangingPunct="1">
              <a:spcBef>
                <a:spcPct val="0"/>
              </a:spcBef>
              <a:buFontTx/>
              <a:buNone/>
            </a:pPr>
            <a:r>
              <a:rPr lang="ru-RU" altLang="ru-RU" sz="1800" b="1" dirty="0" smtClean="0"/>
              <a:t>228 143,0 тыс</a:t>
            </a:r>
            <a:r>
              <a:rPr lang="ru-RU" altLang="ru-RU" sz="1800" b="1" dirty="0"/>
              <a:t>. руб.</a:t>
            </a:r>
          </a:p>
        </p:txBody>
      </p:sp>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9"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01330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5"/>
          <p:cNvSpPr txBox="1">
            <a:spLocks noGrp="1"/>
          </p:cNvSpPr>
          <p:nvPr/>
        </p:nvSpPr>
        <p:spPr bwMode="auto">
          <a:xfrm>
            <a:off x="6553200" y="5805264"/>
            <a:ext cx="2133600" cy="916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0DA2D221-DD98-4160-82C5-6581DB789641}" type="slidenum">
              <a:rPr lang="ru-RU" altLang="ru-RU" sz="1400"/>
              <a:pPr algn="r" eaLnBrk="1" hangingPunct="1">
                <a:spcBef>
                  <a:spcPct val="0"/>
                </a:spcBef>
                <a:buFontTx/>
                <a:buNone/>
              </a:pPr>
              <a:t>22</a:t>
            </a:fld>
            <a:endParaRPr lang="ru-RU" altLang="ru-RU" sz="1400"/>
          </a:p>
        </p:txBody>
      </p:sp>
      <p:sp>
        <p:nvSpPr>
          <p:cNvPr id="15363" name="Rectangle 2"/>
          <p:cNvSpPr>
            <a:spLocks noGrp="1" noChangeArrowheads="1"/>
          </p:cNvSpPr>
          <p:nvPr>
            <p:ph type="title" idx="4294967295"/>
          </p:nvPr>
        </p:nvSpPr>
        <p:spPr>
          <a:xfrm>
            <a:off x="1547664" y="115888"/>
            <a:ext cx="7560840" cy="792832"/>
          </a:xfrm>
        </p:spPr>
        <p:txBody>
          <a:bodyPr>
            <a:normAutofit/>
          </a:bodyPr>
          <a:lstStyle/>
          <a:p>
            <a:pPr algn="ctr" eaLnBrk="1" hangingPunct="1"/>
            <a:r>
              <a:rPr lang="ru-RU" altLang="ru-RU" sz="1600" b="1" dirty="0" smtClean="0">
                <a:latin typeface="Bookman Old Style" pitchFamily="18" charset="0"/>
              </a:rPr>
              <a:t>Основные </a:t>
            </a:r>
            <a:r>
              <a:rPr lang="ru-RU" altLang="ru-RU" sz="1600" b="1" u="sng" dirty="0" smtClean="0">
                <a:latin typeface="Bookman Old Style" pitchFamily="18" charset="0"/>
              </a:rPr>
              <a:t>неналоговые</a:t>
            </a:r>
            <a:r>
              <a:rPr lang="ru-RU" altLang="ru-RU" sz="1600" b="1" dirty="0" smtClean="0">
                <a:latin typeface="Bookman Old Style" pitchFamily="18" charset="0"/>
              </a:rPr>
              <a:t> доходы  бюджета МО «Муниципальный округ Кизнерский район Удмуртской Республики» на 2024 год </a:t>
            </a:r>
          </a:p>
        </p:txBody>
      </p:sp>
      <p:sp>
        <p:nvSpPr>
          <p:cNvPr id="15364" name="AutoShape 4"/>
          <p:cNvSpPr>
            <a:spLocks noChangeArrowheads="1"/>
          </p:cNvSpPr>
          <p:nvPr/>
        </p:nvSpPr>
        <p:spPr bwMode="auto">
          <a:xfrm rot="-5400000">
            <a:off x="3417077" y="2369345"/>
            <a:ext cx="2357454" cy="2762250"/>
          </a:xfrm>
          <a:prstGeom prst="upDownArrowCallout">
            <a:avLst>
              <a:gd name="adj1" fmla="val 25000"/>
              <a:gd name="adj2" fmla="val 25000"/>
              <a:gd name="adj3" fmla="val 17729"/>
              <a:gd name="adj4" fmla="val 50000"/>
            </a:avLst>
          </a:prstGeom>
          <a:solidFill>
            <a:srgbClr val="FF99FF"/>
          </a:solidFill>
          <a:ln w="19050">
            <a:solidFill>
              <a:srgbClr val="FF00FF"/>
            </a:solidFill>
            <a:miter lim="800000"/>
            <a:headEnd/>
            <a:tailEnd/>
          </a:ln>
        </p:spPr>
        <p:txBody>
          <a:bodyPr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2400" b="1" dirty="0" smtClean="0"/>
          </a:p>
          <a:p>
            <a:pPr algn="ctr" eaLnBrk="1" hangingPunct="1">
              <a:spcBef>
                <a:spcPct val="0"/>
              </a:spcBef>
              <a:buFontTx/>
              <a:buNone/>
            </a:pPr>
            <a:endParaRPr lang="ru-RU" altLang="ru-RU" sz="2400" b="1" dirty="0" smtClean="0"/>
          </a:p>
          <a:p>
            <a:pPr algn="ctr" eaLnBrk="1" hangingPunct="1">
              <a:spcBef>
                <a:spcPct val="0"/>
              </a:spcBef>
              <a:buFontTx/>
              <a:buNone/>
            </a:pPr>
            <a:r>
              <a:rPr lang="ru-RU" altLang="ru-RU" sz="2400" b="1" dirty="0" smtClean="0"/>
              <a:t>Неналоговые</a:t>
            </a:r>
          </a:p>
          <a:p>
            <a:pPr algn="ctr" eaLnBrk="1" hangingPunct="1">
              <a:spcBef>
                <a:spcPct val="0"/>
              </a:spcBef>
              <a:buFontTx/>
              <a:buNone/>
            </a:pPr>
            <a:r>
              <a:rPr lang="ru-RU" altLang="ru-RU" sz="2400" b="1" dirty="0" smtClean="0"/>
              <a:t>доходы</a:t>
            </a:r>
          </a:p>
          <a:p>
            <a:pPr algn="ctr" eaLnBrk="1" hangingPunct="1">
              <a:spcBef>
                <a:spcPct val="0"/>
              </a:spcBef>
              <a:buFontTx/>
              <a:buNone/>
            </a:pPr>
            <a:r>
              <a:rPr lang="ru-RU" altLang="ru-RU" sz="2400" b="1" dirty="0" smtClean="0"/>
              <a:t>- 13 606,0</a:t>
            </a:r>
          </a:p>
          <a:p>
            <a:pPr algn="ctr" eaLnBrk="1" hangingPunct="1">
              <a:spcBef>
                <a:spcPct val="0"/>
              </a:spcBef>
              <a:buFontTx/>
              <a:buNone/>
            </a:pPr>
            <a:r>
              <a:rPr lang="ru-RU" altLang="ru-RU" sz="2400" b="1" dirty="0" smtClean="0"/>
              <a:t>тыс.руб.</a:t>
            </a:r>
            <a:endParaRPr lang="ru-RU" altLang="ru-RU" sz="2400" b="1" dirty="0"/>
          </a:p>
        </p:txBody>
      </p:sp>
      <p:sp>
        <p:nvSpPr>
          <p:cNvPr id="15366" name="AutoShape 10"/>
          <p:cNvSpPr>
            <a:spLocks noChangeArrowheads="1"/>
          </p:cNvSpPr>
          <p:nvPr/>
        </p:nvSpPr>
        <p:spPr bwMode="auto">
          <a:xfrm>
            <a:off x="386862" y="4435128"/>
            <a:ext cx="2870689" cy="1154112"/>
          </a:xfrm>
          <a:prstGeom prst="homePlate">
            <a:avLst>
              <a:gd name="adj" fmla="val 41305"/>
            </a:avLst>
          </a:prstGeom>
          <a:solidFill>
            <a:srgbClr val="6699FF"/>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t>Плата за негативное воздействие на окружающую среду – </a:t>
            </a:r>
          </a:p>
          <a:p>
            <a:pPr algn="ctr" eaLnBrk="1" hangingPunct="1">
              <a:spcBef>
                <a:spcPct val="0"/>
              </a:spcBef>
              <a:buFontTx/>
              <a:buNone/>
            </a:pPr>
            <a:r>
              <a:rPr lang="ru-RU" altLang="ru-RU" sz="1600" b="1" dirty="0" smtClean="0"/>
              <a:t>508,0 </a:t>
            </a:r>
            <a:r>
              <a:rPr lang="ru-RU" altLang="ru-RU" sz="1600" b="1" dirty="0"/>
              <a:t>тыс. руб.</a:t>
            </a:r>
          </a:p>
        </p:txBody>
      </p:sp>
      <p:sp>
        <p:nvSpPr>
          <p:cNvPr id="15367" name="AutoShape 11"/>
          <p:cNvSpPr>
            <a:spLocks noChangeArrowheads="1"/>
          </p:cNvSpPr>
          <p:nvPr/>
        </p:nvSpPr>
        <p:spPr bwMode="auto">
          <a:xfrm>
            <a:off x="395654" y="2612133"/>
            <a:ext cx="2712427" cy="1680963"/>
          </a:xfrm>
          <a:prstGeom prst="homePlate">
            <a:avLst>
              <a:gd name="adj" fmla="val 34429"/>
            </a:avLst>
          </a:prstGeom>
          <a:solidFill>
            <a:srgbClr val="FF5050"/>
          </a:solidFill>
          <a:ln w="15875">
            <a:solidFill>
              <a:srgbClr val="FF00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t>Доходы от </a:t>
            </a:r>
            <a:r>
              <a:rPr lang="ru-RU" altLang="ru-RU" sz="1600" b="1" dirty="0" smtClean="0"/>
              <a:t>сдачи в аренду </a:t>
            </a:r>
            <a:r>
              <a:rPr lang="ru-RU" altLang="ru-RU" sz="1600" b="1" dirty="0"/>
              <a:t>имущества, находящегося в муниципальной собственности – </a:t>
            </a:r>
          </a:p>
          <a:p>
            <a:pPr algn="ctr" eaLnBrk="1" hangingPunct="1">
              <a:spcBef>
                <a:spcPct val="0"/>
              </a:spcBef>
              <a:buFontTx/>
              <a:buNone/>
            </a:pPr>
            <a:r>
              <a:rPr lang="ru-RU" altLang="ru-RU" sz="1600" b="1" dirty="0" smtClean="0"/>
              <a:t>1 290,0 тыс</a:t>
            </a:r>
            <a:r>
              <a:rPr lang="ru-RU" altLang="ru-RU" sz="1600" b="1" dirty="0"/>
              <a:t>. руб.</a:t>
            </a:r>
          </a:p>
        </p:txBody>
      </p:sp>
      <p:sp>
        <p:nvSpPr>
          <p:cNvPr id="15368" name="AutoShape 12"/>
          <p:cNvSpPr>
            <a:spLocks noChangeArrowheads="1"/>
          </p:cNvSpPr>
          <p:nvPr/>
        </p:nvSpPr>
        <p:spPr bwMode="auto">
          <a:xfrm rot="10800000">
            <a:off x="5843953" y="1076325"/>
            <a:ext cx="3023089" cy="1416571"/>
          </a:xfrm>
          <a:prstGeom prst="homePlate">
            <a:avLst>
              <a:gd name="adj" fmla="val 75416"/>
            </a:avLst>
          </a:prstGeom>
          <a:solidFill>
            <a:srgbClr val="92D05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t>Доходы от оказания</a:t>
            </a:r>
          </a:p>
          <a:p>
            <a:pPr algn="ctr" eaLnBrk="1" hangingPunct="1">
              <a:spcBef>
                <a:spcPct val="0"/>
              </a:spcBef>
              <a:buFontTx/>
              <a:buNone/>
            </a:pPr>
            <a:r>
              <a:rPr lang="ru-RU" altLang="ru-RU" sz="1600" b="1" dirty="0"/>
              <a:t> платных услуг (работ)</a:t>
            </a:r>
          </a:p>
          <a:p>
            <a:pPr algn="ctr" eaLnBrk="1" hangingPunct="1">
              <a:spcBef>
                <a:spcPct val="0"/>
              </a:spcBef>
              <a:buFontTx/>
              <a:buNone/>
            </a:pPr>
            <a:r>
              <a:rPr lang="ru-RU" altLang="ru-RU" sz="1600" b="1" dirty="0"/>
              <a:t> и компенсации затрат</a:t>
            </a:r>
          </a:p>
          <a:p>
            <a:pPr algn="ctr" eaLnBrk="1" hangingPunct="1">
              <a:spcBef>
                <a:spcPct val="0"/>
              </a:spcBef>
              <a:buFontTx/>
              <a:buNone/>
            </a:pPr>
            <a:r>
              <a:rPr lang="ru-RU" altLang="ru-RU" sz="1600" b="1" dirty="0"/>
              <a:t> государства – </a:t>
            </a:r>
          </a:p>
          <a:p>
            <a:pPr algn="ctr" eaLnBrk="1" hangingPunct="1">
              <a:spcBef>
                <a:spcPct val="0"/>
              </a:spcBef>
              <a:buFontTx/>
              <a:buNone/>
            </a:pPr>
            <a:r>
              <a:rPr lang="ru-RU" altLang="ru-RU" sz="1600" b="1" dirty="0" smtClean="0"/>
              <a:t>423,9 </a:t>
            </a:r>
            <a:r>
              <a:rPr lang="ru-RU" altLang="ru-RU" sz="1600" b="1" dirty="0"/>
              <a:t>тыс. руб.</a:t>
            </a:r>
          </a:p>
        </p:txBody>
      </p:sp>
      <p:sp>
        <p:nvSpPr>
          <p:cNvPr id="15369" name="Line 16"/>
          <p:cNvSpPr>
            <a:spLocks noChangeShapeType="1"/>
          </p:cNvSpPr>
          <p:nvPr/>
        </p:nvSpPr>
        <p:spPr bwMode="auto">
          <a:xfrm>
            <a:off x="323528" y="1052736"/>
            <a:ext cx="8496300" cy="0"/>
          </a:xfrm>
          <a:prstGeom prst="line">
            <a:avLst/>
          </a:prstGeom>
          <a:noFill/>
          <a:ln w="47625" cmpd="dbl">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15370" name="AutoShape 19"/>
          <p:cNvSpPr>
            <a:spLocks noChangeArrowheads="1"/>
          </p:cNvSpPr>
          <p:nvPr/>
        </p:nvSpPr>
        <p:spPr bwMode="auto">
          <a:xfrm rot="10800000">
            <a:off x="6117982" y="2636912"/>
            <a:ext cx="2779834" cy="1157089"/>
          </a:xfrm>
          <a:prstGeom prst="homePlate">
            <a:avLst>
              <a:gd name="adj" fmla="val 61777"/>
            </a:avLst>
          </a:prstGeom>
          <a:solidFill>
            <a:srgbClr val="00B0F0"/>
          </a:solidFill>
          <a:ln w="9525">
            <a:solidFill>
              <a:srgbClr val="00FFFF"/>
            </a:solidFill>
            <a:miter lim="800000"/>
            <a:headEnd/>
            <a:tailEnd/>
          </a:ln>
        </p:spPr>
        <p:txBody>
          <a:bodyPr rot="10800000"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dirty="0"/>
              <a:t>Доходы от реализации муниципального имущества – </a:t>
            </a:r>
          </a:p>
          <a:p>
            <a:pPr algn="ctr" eaLnBrk="1" hangingPunct="1">
              <a:spcBef>
                <a:spcPct val="0"/>
              </a:spcBef>
              <a:buFontTx/>
              <a:buNone/>
            </a:pPr>
            <a:r>
              <a:rPr lang="ru-RU" altLang="ru-RU" sz="1600" b="1" dirty="0" smtClean="0"/>
              <a:t>850,0</a:t>
            </a:r>
            <a:r>
              <a:rPr lang="ru-RU" altLang="ru-RU" sz="1400" b="1" dirty="0" smtClean="0"/>
              <a:t> </a:t>
            </a:r>
            <a:r>
              <a:rPr lang="ru-RU" altLang="ru-RU" sz="1400" b="1" dirty="0"/>
              <a:t>тыс. руб</a:t>
            </a:r>
            <a:r>
              <a:rPr lang="ru-RU" altLang="ru-RU" sz="1800" b="1" dirty="0"/>
              <a:t>.</a:t>
            </a:r>
          </a:p>
        </p:txBody>
      </p:sp>
      <p:sp>
        <p:nvSpPr>
          <p:cNvPr id="15371" name="AutoShape 21"/>
          <p:cNvSpPr>
            <a:spLocks noChangeArrowheads="1"/>
          </p:cNvSpPr>
          <p:nvPr/>
        </p:nvSpPr>
        <p:spPr bwMode="auto">
          <a:xfrm rot="10800000">
            <a:off x="5707668" y="4005064"/>
            <a:ext cx="3163765" cy="1296145"/>
          </a:xfrm>
          <a:prstGeom prst="homePlate">
            <a:avLst>
              <a:gd name="adj" fmla="val 62134"/>
            </a:avLst>
          </a:prstGeom>
          <a:solidFill>
            <a:srgbClr val="FFC00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dirty="0"/>
              <a:t>Доходы от продажи</a:t>
            </a:r>
          </a:p>
          <a:p>
            <a:pPr algn="ctr" eaLnBrk="1" hangingPunct="1">
              <a:spcBef>
                <a:spcPct val="0"/>
              </a:spcBef>
              <a:buFontTx/>
              <a:buNone/>
            </a:pPr>
            <a:r>
              <a:rPr lang="ru-RU" altLang="ru-RU" sz="1400" b="1" dirty="0"/>
              <a:t> земельных участков,</a:t>
            </a:r>
          </a:p>
          <a:p>
            <a:pPr algn="ctr" eaLnBrk="1" hangingPunct="1">
              <a:spcBef>
                <a:spcPct val="0"/>
              </a:spcBef>
              <a:buFontTx/>
              <a:buNone/>
            </a:pPr>
            <a:r>
              <a:rPr lang="ru-RU" altLang="ru-RU" sz="1400" b="1" dirty="0"/>
              <a:t> находящихся в</a:t>
            </a:r>
          </a:p>
          <a:p>
            <a:pPr algn="ctr" eaLnBrk="1" hangingPunct="1">
              <a:spcBef>
                <a:spcPct val="0"/>
              </a:spcBef>
              <a:buFontTx/>
              <a:buNone/>
            </a:pPr>
            <a:r>
              <a:rPr lang="ru-RU" altLang="ru-RU" sz="1400" b="1" dirty="0"/>
              <a:t> муниципальной </a:t>
            </a:r>
          </a:p>
          <a:p>
            <a:pPr algn="ctr" eaLnBrk="1" hangingPunct="1">
              <a:spcBef>
                <a:spcPct val="0"/>
              </a:spcBef>
              <a:buFontTx/>
              <a:buNone/>
            </a:pPr>
            <a:r>
              <a:rPr lang="ru-RU" altLang="ru-RU" sz="1400" b="1" dirty="0"/>
              <a:t>собственности –</a:t>
            </a:r>
          </a:p>
          <a:p>
            <a:pPr algn="ctr" eaLnBrk="1" hangingPunct="1">
              <a:spcBef>
                <a:spcPct val="0"/>
              </a:spcBef>
              <a:buFontTx/>
              <a:buNone/>
            </a:pPr>
            <a:r>
              <a:rPr lang="ru-RU" altLang="ru-RU" sz="1400" b="1" dirty="0"/>
              <a:t> </a:t>
            </a:r>
            <a:r>
              <a:rPr lang="ru-RU" altLang="ru-RU" sz="1600" b="1" dirty="0" smtClean="0"/>
              <a:t>1 450,0 </a:t>
            </a:r>
            <a:r>
              <a:rPr lang="ru-RU" altLang="ru-RU" sz="1400" b="1" dirty="0"/>
              <a:t>тыс. руб.</a:t>
            </a:r>
          </a:p>
        </p:txBody>
      </p:sp>
      <p:sp>
        <p:nvSpPr>
          <p:cNvPr id="15372" name="AutoShape 10"/>
          <p:cNvSpPr>
            <a:spLocks noChangeArrowheads="1"/>
          </p:cNvSpPr>
          <p:nvPr/>
        </p:nvSpPr>
        <p:spPr bwMode="auto">
          <a:xfrm>
            <a:off x="394189" y="5799981"/>
            <a:ext cx="2760785" cy="941387"/>
          </a:xfrm>
          <a:prstGeom prst="homePlate">
            <a:avLst>
              <a:gd name="adj" fmla="val 41272"/>
            </a:avLst>
          </a:prstGeom>
          <a:solidFill>
            <a:srgbClr val="FFFF00"/>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t>Штрафы, санкции, </a:t>
            </a:r>
            <a:r>
              <a:rPr lang="ru-RU" altLang="ru-RU" sz="1600" b="1" dirty="0" smtClean="0"/>
              <a:t>         возмещение </a:t>
            </a:r>
            <a:r>
              <a:rPr lang="ru-RU" altLang="ru-RU" sz="1600" b="1" dirty="0"/>
              <a:t>ущерба – </a:t>
            </a:r>
          </a:p>
          <a:p>
            <a:pPr algn="ctr" eaLnBrk="1" hangingPunct="1">
              <a:spcBef>
                <a:spcPct val="0"/>
              </a:spcBef>
              <a:buFontTx/>
              <a:buNone/>
            </a:pPr>
            <a:r>
              <a:rPr lang="ru-RU" altLang="ru-RU" sz="1600" b="1" dirty="0" smtClean="0"/>
              <a:t>900,0 тыс</a:t>
            </a:r>
            <a:r>
              <a:rPr lang="ru-RU" altLang="ru-RU" sz="1600" b="1" dirty="0"/>
              <a:t>. руб.</a:t>
            </a:r>
          </a:p>
        </p:txBody>
      </p:sp>
      <p:sp>
        <p:nvSpPr>
          <p:cNvPr id="15373" name="AutoShape 9"/>
          <p:cNvSpPr>
            <a:spLocks noChangeArrowheads="1"/>
          </p:cNvSpPr>
          <p:nvPr/>
        </p:nvSpPr>
        <p:spPr bwMode="auto">
          <a:xfrm>
            <a:off x="363416" y="1268363"/>
            <a:ext cx="2705100" cy="1152525"/>
          </a:xfrm>
          <a:prstGeom prst="homePlate">
            <a:avLst>
              <a:gd name="adj" fmla="val 41295"/>
            </a:avLst>
          </a:prstGeom>
          <a:solidFill>
            <a:srgbClr val="CCFFCC"/>
          </a:solidFill>
          <a:ln w="15875">
            <a:solidFill>
              <a:srgbClr val="00FF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Арендная плата за земельные участки – </a:t>
            </a:r>
            <a:r>
              <a:rPr lang="ru-RU" altLang="ru-RU" sz="1800" b="1" dirty="0" smtClean="0"/>
              <a:t> 6 105,0 </a:t>
            </a:r>
            <a:r>
              <a:rPr lang="ru-RU" altLang="ru-RU" sz="1800" b="1" dirty="0"/>
              <a:t>тыс. руб.</a:t>
            </a:r>
          </a:p>
        </p:txBody>
      </p:sp>
      <p:sp>
        <p:nvSpPr>
          <p:cNvPr id="2" name="Пятиугольник 1"/>
          <p:cNvSpPr/>
          <p:nvPr/>
        </p:nvSpPr>
        <p:spPr>
          <a:xfrm rot="10800000" flipV="1">
            <a:off x="6117982" y="5517232"/>
            <a:ext cx="2779834" cy="1060227"/>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1400" b="1" dirty="0" smtClean="0">
                <a:solidFill>
                  <a:schemeClr val="tx1"/>
                </a:solidFill>
                <a:latin typeface="Times New Roman" panose="02020603050405020304" pitchFamily="18" charset="0"/>
                <a:cs typeface="Times New Roman" panose="02020603050405020304" pitchFamily="18" charset="0"/>
              </a:rPr>
              <a:t>Доходы в виде прибыли, приходящейся  на доли в уставных капиталах </a:t>
            </a:r>
            <a:r>
              <a:rPr lang="ru-RU" sz="1600" b="1" dirty="0" smtClean="0">
                <a:solidFill>
                  <a:schemeClr val="tx1"/>
                </a:solidFill>
                <a:latin typeface="Times New Roman" panose="02020603050405020304" pitchFamily="18" charset="0"/>
                <a:cs typeface="Times New Roman" panose="02020603050405020304" pitchFamily="18" charset="0"/>
              </a:rPr>
              <a:t>300,0 </a:t>
            </a:r>
            <a:r>
              <a:rPr lang="ru-RU" sz="1400" b="1" dirty="0" smtClean="0">
                <a:solidFill>
                  <a:schemeClr val="tx1"/>
                </a:solidFill>
                <a:latin typeface="Times New Roman" panose="02020603050405020304" pitchFamily="18" charset="0"/>
                <a:cs typeface="Times New Roman" panose="02020603050405020304" pitchFamily="18" charset="0"/>
              </a:rPr>
              <a:t>тыс. руб</a:t>
            </a:r>
            <a:r>
              <a:rPr lang="ru-RU" sz="1400" b="1" dirty="0" smtClean="0">
                <a:solidFill>
                  <a:schemeClr val="tx1"/>
                </a:solidFill>
              </a:rPr>
              <a:t>.</a:t>
            </a:r>
            <a:endParaRPr lang="ru-RU" sz="1400" b="1" dirty="0">
              <a:solidFill>
                <a:schemeClr val="tx1"/>
              </a:solidFill>
            </a:endParaRPr>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6157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339752" y="274638"/>
            <a:ext cx="6624736" cy="417512"/>
          </a:xfrm>
          <a:noFill/>
        </p:spPr>
        <p:txBody>
          <a:bodyPr tIns="0" bIns="0">
            <a:noAutofit/>
          </a:bodyPr>
          <a:lstStyle/>
          <a:p>
            <a:pPr eaLnBrk="1" hangingPunct="1"/>
            <a:r>
              <a:rPr lang="ru-RU" altLang="ru-RU" sz="2000" b="1" dirty="0" smtClean="0">
                <a:solidFill>
                  <a:schemeClr val="tx2">
                    <a:lumMod val="50000"/>
                  </a:schemeClr>
                </a:solidFill>
                <a:latin typeface="Bookman Old Style" pitchFamily="18" charset="0"/>
              </a:rPr>
              <a:t>Межбюджетные трансферты </a:t>
            </a:r>
            <a:br>
              <a:rPr lang="ru-RU" altLang="ru-RU" sz="2000" b="1" dirty="0" smtClean="0">
                <a:solidFill>
                  <a:schemeClr val="tx2">
                    <a:lumMod val="50000"/>
                  </a:schemeClr>
                </a:solidFill>
                <a:latin typeface="Bookman Old Style" pitchFamily="18" charset="0"/>
              </a:rPr>
            </a:br>
            <a:r>
              <a:rPr lang="ru-RU" altLang="ru-RU" sz="2000" b="1" dirty="0" smtClean="0">
                <a:solidFill>
                  <a:schemeClr val="tx2">
                    <a:lumMod val="50000"/>
                  </a:schemeClr>
                </a:solidFill>
                <a:latin typeface="Bookman Old Style" pitchFamily="18" charset="0"/>
              </a:rPr>
              <a:t>(безвозмездные поступления)</a:t>
            </a:r>
            <a:r>
              <a:rPr lang="ru-RU" altLang="ru-RU" sz="2000" dirty="0" smtClean="0">
                <a:solidFill>
                  <a:schemeClr val="tx2">
                    <a:lumMod val="50000"/>
                  </a:schemeClr>
                </a:solidFill>
              </a:rPr>
              <a:t> </a:t>
            </a:r>
          </a:p>
        </p:txBody>
      </p:sp>
      <p:sp>
        <p:nvSpPr>
          <p:cNvPr id="8196" name="Rectangle 3"/>
          <p:cNvSpPr>
            <a:spLocks noGrp="1" noChangeArrowheads="1"/>
          </p:cNvSpPr>
          <p:nvPr>
            <p:ph idx="1"/>
          </p:nvPr>
        </p:nvSpPr>
        <p:spPr>
          <a:xfrm>
            <a:off x="470389" y="1218779"/>
            <a:ext cx="8229600" cy="554037"/>
          </a:xfrm>
        </p:spPr>
        <p:txBody>
          <a:bodyPr>
            <a:normAutofit fontScale="77500" lnSpcReduction="20000"/>
          </a:bodyPr>
          <a:lstStyle/>
          <a:p>
            <a:pPr marL="0" indent="0" algn="just" eaLnBrk="1" hangingPunct="1">
              <a:buFontTx/>
              <a:buNone/>
            </a:pPr>
            <a:r>
              <a:rPr lang="ru-RU" altLang="ru-RU" sz="1600" b="1" dirty="0" smtClean="0">
                <a:solidFill>
                  <a:schemeClr val="tx2">
                    <a:lumMod val="50000"/>
                  </a:schemeClr>
                </a:solidFill>
              </a:rPr>
              <a:t>Межбюджетные трансферты (безвозмездные поступления)</a:t>
            </a:r>
            <a:r>
              <a:rPr lang="ru-RU" altLang="ru-RU" sz="1600" dirty="0" smtClean="0">
                <a:solidFill>
                  <a:schemeClr val="tx2">
                    <a:lumMod val="50000"/>
                  </a:schemeClr>
                </a:solidFill>
              </a:rPr>
              <a:t> -</a:t>
            </a:r>
            <a:r>
              <a:rPr lang="ru-RU" altLang="ru-RU" sz="1600" b="1" dirty="0" smtClean="0">
                <a:solidFill>
                  <a:schemeClr val="tx2">
                    <a:lumMod val="50000"/>
                  </a:schemeClr>
                </a:solidFill>
              </a:rPr>
              <a:t> это средства одного бюджета бюджетной системы РФ, перечисляемые другому бюджету бюджетной системы РФ</a:t>
            </a:r>
          </a:p>
        </p:txBody>
      </p:sp>
      <p:sp>
        <p:nvSpPr>
          <p:cNvPr id="8197" name="Line 4"/>
          <p:cNvSpPr>
            <a:spLocks noChangeShapeType="1"/>
          </p:cNvSpPr>
          <p:nvPr/>
        </p:nvSpPr>
        <p:spPr bwMode="auto">
          <a:xfrm>
            <a:off x="251520" y="1052736"/>
            <a:ext cx="8496300" cy="0"/>
          </a:xfrm>
          <a:prstGeom prst="line">
            <a:avLst/>
          </a:prstGeom>
          <a:noFill/>
          <a:ln w="47625" cmpd="dbl">
            <a:solidFill>
              <a:schemeClr val="tx2">
                <a:lumMod val="50000"/>
              </a:schemeClr>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8198" name="Rectangle 6"/>
          <p:cNvSpPr>
            <a:spLocks noChangeArrowheads="1"/>
          </p:cNvSpPr>
          <p:nvPr/>
        </p:nvSpPr>
        <p:spPr bwMode="auto">
          <a:xfrm>
            <a:off x="786912" y="2470153"/>
            <a:ext cx="6444762" cy="352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indent="53975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800"/>
          </a:p>
        </p:txBody>
      </p:sp>
      <p:sp>
        <p:nvSpPr>
          <p:cNvPr id="8199" name="AutoShape 7"/>
          <p:cNvSpPr>
            <a:spLocks noChangeArrowheads="1"/>
          </p:cNvSpPr>
          <p:nvPr/>
        </p:nvSpPr>
        <p:spPr bwMode="auto">
          <a:xfrm>
            <a:off x="3492012" y="1697038"/>
            <a:ext cx="2161442" cy="1096962"/>
          </a:xfrm>
          <a:prstGeom prst="roundRect">
            <a:avLst>
              <a:gd name="adj" fmla="val 16667"/>
            </a:avLst>
          </a:prstGeom>
          <a:solidFill>
            <a:srgbClr val="FF5050"/>
          </a:solidFill>
          <a:ln w="19050">
            <a:solidFill>
              <a:srgbClr val="FF0000"/>
            </a:solidFill>
            <a:round/>
            <a:headEnd/>
            <a:tailEnd/>
          </a:ln>
        </p:spPr>
        <p:txBody>
          <a:bodyPr lIns="126000" rIns="12600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a:t>Формы межбюджетных трансфертов</a:t>
            </a:r>
          </a:p>
        </p:txBody>
      </p:sp>
      <p:sp>
        <p:nvSpPr>
          <p:cNvPr id="8200" name="Rectangle 8"/>
          <p:cNvSpPr>
            <a:spLocks noChangeArrowheads="1"/>
          </p:cNvSpPr>
          <p:nvPr/>
        </p:nvSpPr>
        <p:spPr bwMode="auto">
          <a:xfrm>
            <a:off x="320921" y="3386138"/>
            <a:ext cx="2586403" cy="2613025"/>
          </a:xfrm>
          <a:prstGeom prst="rect">
            <a:avLst/>
          </a:prstGeom>
          <a:solidFill>
            <a:srgbClr val="CCFFCC"/>
          </a:solidFill>
          <a:ln w="19050">
            <a:solidFill>
              <a:srgbClr val="00FF00"/>
            </a:solidFill>
            <a:miter lim="800000"/>
            <a:headEnd/>
            <a:tailEnd/>
          </a:ln>
        </p:spPr>
        <p:txBody>
          <a:bodyPr lIns="108000" tIns="0" rIns="10800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a:t>Дотации </a:t>
            </a:r>
            <a:r>
              <a:rPr lang="ru-RU" altLang="ru-RU" sz="1400"/>
              <a:t>– </a:t>
            </a:r>
          </a:p>
          <a:p>
            <a:pPr algn="ctr" eaLnBrk="1" hangingPunct="1">
              <a:spcBef>
                <a:spcPct val="0"/>
              </a:spcBef>
              <a:buFontTx/>
              <a:buNone/>
            </a:pPr>
            <a:r>
              <a:rPr lang="ru-RU" altLang="ru-RU" sz="1400"/>
              <a:t>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
        <p:nvSpPr>
          <p:cNvPr id="8201" name="Rectangle 9"/>
          <p:cNvSpPr>
            <a:spLocks noChangeArrowheads="1"/>
          </p:cNvSpPr>
          <p:nvPr/>
        </p:nvSpPr>
        <p:spPr bwMode="auto">
          <a:xfrm>
            <a:off x="3036278" y="3255963"/>
            <a:ext cx="3059723" cy="3384550"/>
          </a:xfrm>
          <a:prstGeom prst="rect">
            <a:avLst/>
          </a:prstGeom>
          <a:solidFill>
            <a:srgbClr val="6699FF"/>
          </a:solidFill>
          <a:ln w="19050">
            <a:solidFill>
              <a:srgbClr val="3366FF"/>
            </a:solidFill>
            <a:miter lim="800000"/>
            <a:headEnd/>
            <a:tailEnd/>
          </a:ln>
        </p:spPr>
        <p:txBody>
          <a:bodyPr lIns="0" tIns="0" rIns="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a:t>Субвенции – </a:t>
            </a:r>
          </a:p>
          <a:p>
            <a:pPr algn="ctr" eaLnBrk="1" hangingPunct="1">
              <a:spcBef>
                <a:spcPct val="0"/>
              </a:spcBef>
              <a:buFontTx/>
              <a:buNone/>
            </a:pPr>
            <a:r>
              <a:rPr lang="ru-RU" altLang="ru-RU" sz="1400"/>
              <a:t>бюджетные средства, предоставляемые бюджету другого уровня бюджетной системы РФ в целях финансового обеспечения расходных обязательств субъектов Российской Федерации и (или) муниципальных образований, возникающих при выполнении полномочий Российской Федерации, переданных для осуществления органам государственной власти субъектов Российской Федерации и (или) органам местного самоуправления в установленном порядке</a:t>
            </a:r>
          </a:p>
          <a:p>
            <a:pPr algn="ctr" eaLnBrk="1" hangingPunct="1">
              <a:spcBef>
                <a:spcPct val="0"/>
              </a:spcBef>
              <a:buFontTx/>
              <a:buNone/>
            </a:pPr>
            <a:endParaRPr lang="ru-RU" altLang="ru-RU" sz="1400" b="1"/>
          </a:p>
        </p:txBody>
      </p:sp>
      <p:sp>
        <p:nvSpPr>
          <p:cNvPr id="8202" name="Rectangle 10"/>
          <p:cNvSpPr>
            <a:spLocks noChangeArrowheads="1"/>
          </p:cNvSpPr>
          <p:nvPr/>
        </p:nvSpPr>
        <p:spPr bwMode="auto">
          <a:xfrm>
            <a:off x="6296758" y="3375028"/>
            <a:ext cx="2518996" cy="2608263"/>
          </a:xfrm>
          <a:prstGeom prst="rect">
            <a:avLst/>
          </a:prstGeom>
          <a:solidFill>
            <a:srgbClr val="FFFF99"/>
          </a:solidFill>
          <a:ln w="19050">
            <a:solidFill>
              <a:srgbClr val="FFFF00"/>
            </a:solidFill>
            <a:miter lim="800000"/>
            <a:headEnd/>
            <a:tailEnd/>
          </a:ln>
        </p:spPr>
        <p:txBody>
          <a:bodyPr lIns="0" tIns="0" rIns="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a:t>Субсидии – </a:t>
            </a:r>
          </a:p>
          <a:p>
            <a:pPr algn="ctr" eaLnBrk="1" hangingPunct="1">
              <a:spcBef>
                <a:spcPct val="0"/>
              </a:spcBef>
              <a:buFontTx/>
              <a:buNone/>
            </a:pPr>
            <a:r>
              <a:rPr lang="ru-RU" altLang="ru-RU" sz="1400"/>
              <a:t>бюджетные средства, предоставляемые бюджету другого уровня бюджетной системы РФ,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 </a:t>
            </a:r>
          </a:p>
        </p:txBody>
      </p:sp>
      <p:sp>
        <p:nvSpPr>
          <p:cNvPr id="8203" name="AutoShape 11"/>
          <p:cNvSpPr>
            <a:spLocks noChangeArrowheads="1"/>
          </p:cNvSpPr>
          <p:nvPr/>
        </p:nvSpPr>
        <p:spPr bwMode="auto">
          <a:xfrm rot="7897213">
            <a:off x="1686964" y="2046105"/>
            <a:ext cx="1611313" cy="814754"/>
          </a:xfrm>
          <a:prstGeom prst="curvedUpArrow">
            <a:avLst>
              <a:gd name="adj1" fmla="val 33789"/>
              <a:gd name="adj2" fmla="val 72700"/>
              <a:gd name="adj3" fmla="val 74671"/>
            </a:avLst>
          </a:prstGeom>
          <a:solidFill>
            <a:srgbClr val="CCFFCC"/>
          </a:solidFill>
          <a:ln w="19050">
            <a:solidFill>
              <a:srgbClr val="00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8204" name="AutoShape 12"/>
          <p:cNvSpPr>
            <a:spLocks noChangeArrowheads="1"/>
          </p:cNvSpPr>
          <p:nvPr/>
        </p:nvSpPr>
        <p:spPr bwMode="auto">
          <a:xfrm>
            <a:off x="4193932" y="2817816"/>
            <a:ext cx="707781" cy="420687"/>
          </a:xfrm>
          <a:prstGeom prst="downArrow">
            <a:avLst>
              <a:gd name="adj1" fmla="val 50000"/>
              <a:gd name="adj2" fmla="val 25000"/>
            </a:avLst>
          </a:prstGeom>
          <a:solidFill>
            <a:srgbClr val="6699FF"/>
          </a:solidFill>
          <a:ln w="15875">
            <a:solidFill>
              <a:srgbClr val="3366FF"/>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8205" name="AutoShape 13"/>
          <p:cNvSpPr>
            <a:spLocks noChangeArrowheads="1"/>
          </p:cNvSpPr>
          <p:nvPr/>
        </p:nvSpPr>
        <p:spPr bwMode="auto">
          <a:xfrm rot="2313247">
            <a:off x="5836628" y="2106613"/>
            <a:ext cx="1570892" cy="609600"/>
          </a:xfrm>
          <a:prstGeom prst="curvedDownArrow">
            <a:avLst>
              <a:gd name="adj1" fmla="val 49229"/>
              <a:gd name="adj2" fmla="val 98704"/>
              <a:gd name="adj3" fmla="val 83417"/>
            </a:avLst>
          </a:prstGeom>
          <a:solidFill>
            <a:srgbClr val="FFFF99"/>
          </a:solidFill>
          <a:ln w="19050">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pic>
        <p:nvPicPr>
          <p:cNvPr id="235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1589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2"/>
          <p:cNvSpPr>
            <a:spLocks noChangeArrowheads="1" noChangeShapeType="1" noTextEdit="1"/>
          </p:cNvSpPr>
          <p:nvPr/>
        </p:nvSpPr>
        <p:spPr bwMode="auto">
          <a:xfrm>
            <a:off x="3779838" y="32815"/>
            <a:ext cx="5219700" cy="188913"/>
          </a:xfrm>
          <a:prstGeom prst="rect">
            <a:avLst/>
          </a:prstGeom>
        </p:spPr>
        <p:txBody>
          <a:bodyPr wrap="none" fromWordArt="1">
            <a:prstTxWarp prst="textPlain">
              <a:avLst>
                <a:gd name="adj" fmla="val 50000"/>
              </a:avLst>
            </a:prstTxWarp>
          </a:bodyPr>
          <a:lstStyle/>
          <a:p>
            <a:pPr algn="ctr"/>
            <a:endParaRPr lang="ru-RU" b="1" i="1" kern="10" spc="180" dirty="0">
              <a:ln w="9525">
                <a:solidFill>
                  <a:srgbClr val="808080"/>
                </a:solidFill>
                <a:round/>
                <a:headEnd/>
                <a:tailEnd/>
              </a:ln>
              <a:solidFill>
                <a:srgbClr val="FF0000"/>
              </a:solidFill>
              <a:latin typeface="Monotype Corsiva"/>
            </a:endParaRPr>
          </a:p>
        </p:txBody>
      </p:sp>
      <p:graphicFrame>
        <p:nvGraphicFramePr>
          <p:cNvPr id="7" name="Диаграмма 6"/>
          <p:cNvGraphicFramePr/>
          <p:nvPr>
            <p:extLst>
              <p:ext uri="{D42A27DB-BD31-4B8C-83A1-F6EECF244321}">
                <p14:modId xmlns:p14="http://schemas.microsoft.com/office/powerpoint/2010/main" xmlns="" val="2912111595"/>
              </p:ext>
            </p:extLst>
          </p:nvPr>
        </p:nvGraphicFramePr>
        <p:xfrm>
          <a:off x="248277" y="142852"/>
          <a:ext cx="8895723" cy="631825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193134" y="1844824"/>
            <a:ext cx="3203402" cy="338554"/>
          </a:xfrm>
          <a:prstGeom prst="rect">
            <a:avLst/>
          </a:prstGeom>
          <a:noFill/>
        </p:spPr>
        <p:txBody>
          <a:bodyPr wrap="square" rtlCol="0">
            <a:spAutoFit/>
          </a:bodyPr>
          <a:lstStyle/>
          <a:p>
            <a:endParaRPr lang="ru-RU" sz="1600" i="1" dirty="0">
              <a:solidFill>
                <a:prstClr val="black"/>
              </a:solidFill>
            </a:endParaRPr>
          </a:p>
        </p:txBody>
      </p:sp>
      <p:sp>
        <p:nvSpPr>
          <p:cNvPr id="3" name="TextBox 2"/>
          <p:cNvSpPr txBox="1"/>
          <p:nvPr/>
        </p:nvSpPr>
        <p:spPr>
          <a:xfrm>
            <a:off x="-15341" y="1844824"/>
            <a:ext cx="3384376" cy="307777"/>
          </a:xfrm>
          <a:prstGeom prst="rect">
            <a:avLst/>
          </a:prstGeom>
          <a:noFill/>
        </p:spPr>
        <p:txBody>
          <a:bodyPr wrap="square" rtlCol="0">
            <a:spAutoFit/>
          </a:bodyPr>
          <a:lstStyle/>
          <a:p>
            <a:endParaRPr lang="ru-RU" sz="1400" i="1" dirty="0">
              <a:solidFill>
                <a:prstClr val="black"/>
              </a:solidFill>
            </a:endParaRPr>
          </a:p>
        </p:txBody>
      </p:sp>
      <p:sp>
        <p:nvSpPr>
          <p:cNvPr id="5" name="TextBox 4"/>
          <p:cNvSpPr txBox="1"/>
          <p:nvPr/>
        </p:nvSpPr>
        <p:spPr>
          <a:xfrm>
            <a:off x="3275856" y="4725144"/>
            <a:ext cx="5651674" cy="307777"/>
          </a:xfrm>
          <a:prstGeom prst="rect">
            <a:avLst/>
          </a:prstGeom>
          <a:noFill/>
        </p:spPr>
        <p:txBody>
          <a:bodyPr wrap="square" rtlCol="0">
            <a:spAutoFit/>
          </a:bodyPr>
          <a:lstStyle/>
          <a:p>
            <a:endParaRPr lang="ru-RU" sz="1400" i="1" dirty="0">
              <a:solidFill>
                <a:prstClr val="black"/>
              </a:solidFill>
            </a:endParaRPr>
          </a:p>
        </p:txBody>
      </p:sp>
      <p:sp>
        <p:nvSpPr>
          <p:cNvPr id="9" name="TextBox 8"/>
          <p:cNvSpPr txBox="1"/>
          <p:nvPr/>
        </p:nvSpPr>
        <p:spPr>
          <a:xfrm>
            <a:off x="179512" y="6165304"/>
            <a:ext cx="8280920" cy="307777"/>
          </a:xfrm>
          <a:prstGeom prst="rect">
            <a:avLst/>
          </a:prstGeom>
          <a:noFill/>
        </p:spPr>
        <p:txBody>
          <a:bodyPr wrap="square" rtlCol="0">
            <a:spAutoFit/>
          </a:bodyPr>
          <a:lstStyle/>
          <a:p>
            <a:endParaRPr lang="ru-RU" sz="1400" i="1" dirty="0">
              <a:solidFill>
                <a:prstClr val="black"/>
              </a:solidFill>
            </a:endParaRPr>
          </a:p>
        </p:txBody>
      </p:sp>
      <p:sp>
        <p:nvSpPr>
          <p:cNvPr id="8" name="Овал 7"/>
          <p:cNvSpPr/>
          <p:nvPr/>
        </p:nvSpPr>
        <p:spPr>
          <a:xfrm>
            <a:off x="4714876" y="3929066"/>
            <a:ext cx="3143272" cy="1928826"/>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Бюджет муниципального образования «Муниципальный округ Кизнерский район Удмуртской Республики»</a:t>
            </a:r>
            <a:endParaRPr lang="ru-RU" sz="1400" b="1" dirty="0">
              <a:solidFill>
                <a:schemeClr val="tx1"/>
              </a:solidFill>
            </a:endParaRPr>
          </a:p>
        </p:txBody>
      </p:sp>
    </p:spTree>
    <p:extLst>
      <p:ext uri="{BB962C8B-B14F-4D97-AF65-F5344CB8AC3E}">
        <p14:creationId xmlns:p14="http://schemas.microsoft.com/office/powerpoint/2010/main" xmlns="" val="4144324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ru-RU" altLang="ru-RU" sz="1400" dirty="0"/>
          </a:p>
        </p:txBody>
      </p:sp>
      <p:sp>
        <p:nvSpPr>
          <p:cNvPr id="16387" name="Rectangle 2"/>
          <p:cNvSpPr>
            <a:spLocks noGrp="1" noChangeArrowheads="1"/>
          </p:cNvSpPr>
          <p:nvPr>
            <p:ph type="title" idx="4294967295"/>
          </p:nvPr>
        </p:nvSpPr>
        <p:spPr>
          <a:xfrm>
            <a:off x="914400" y="206375"/>
            <a:ext cx="8229600" cy="666750"/>
          </a:xfrm>
        </p:spPr>
        <p:txBody>
          <a:bodyPr>
            <a:noAutofit/>
          </a:bodyPr>
          <a:lstStyle/>
          <a:p>
            <a:pPr algn="ctr" eaLnBrk="1" hangingPunct="1"/>
            <a:r>
              <a:rPr lang="ru-RU" altLang="ru-RU" sz="2000" b="1" dirty="0" smtClean="0"/>
              <a:t>Структура </a:t>
            </a:r>
            <a:r>
              <a:rPr lang="ru-RU" altLang="ru-RU" sz="2000" b="1" u="sng" dirty="0" smtClean="0"/>
              <a:t>безвозмездных</a:t>
            </a:r>
            <a:r>
              <a:rPr lang="ru-RU" altLang="ru-RU" sz="2000" b="1" dirty="0" smtClean="0"/>
              <a:t> поступлений доходной части бюджета МО «Муниципальный округ Кизнерский район Удмуртской Республики » </a:t>
            </a:r>
            <a:br>
              <a:rPr lang="ru-RU" altLang="ru-RU" sz="2000" b="1" dirty="0" smtClean="0"/>
            </a:br>
            <a:r>
              <a:rPr lang="ru-RU" altLang="ru-RU" sz="2000" b="1" dirty="0" smtClean="0"/>
              <a:t>на 2024 год</a:t>
            </a:r>
          </a:p>
        </p:txBody>
      </p:sp>
      <p:sp>
        <p:nvSpPr>
          <p:cNvPr id="16388" name="Rectangle 4"/>
          <p:cNvSpPr>
            <a:spLocks noChangeArrowheads="1"/>
          </p:cNvSpPr>
          <p:nvPr/>
        </p:nvSpPr>
        <p:spPr bwMode="auto">
          <a:xfrm>
            <a:off x="206620" y="1428736"/>
            <a:ext cx="8757868" cy="714379"/>
          </a:xfrm>
          <a:prstGeom prst="rect">
            <a:avLst/>
          </a:prstGeom>
          <a:solidFill>
            <a:srgbClr val="FFFF99"/>
          </a:solidFill>
          <a:ln w="9525">
            <a:solidFill>
              <a:srgbClr val="F0EA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400" b="1" dirty="0">
                <a:solidFill>
                  <a:schemeClr val="accent2">
                    <a:lumMod val="50000"/>
                  </a:schemeClr>
                </a:solidFill>
              </a:rPr>
              <a:t>Общий объем безвозмездных поступлений  </a:t>
            </a:r>
            <a:r>
              <a:rPr lang="ru-RU" altLang="ru-RU" sz="2400" b="1" dirty="0" smtClean="0">
                <a:solidFill>
                  <a:schemeClr val="accent2">
                    <a:lumMod val="50000"/>
                  </a:schemeClr>
                </a:solidFill>
              </a:rPr>
              <a:t>– 619 943,1 тыс. руб</a:t>
            </a:r>
            <a:r>
              <a:rPr lang="ru-RU" altLang="ru-RU" sz="2400" b="1" dirty="0">
                <a:solidFill>
                  <a:schemeClr val="accent2"/>
                </a:solidFill>
              </a:rPr>
              <a:t>.</a:t>
            </a:r>
          </a:p>
        </p:txBody>
      </p:sp>
      <p:sp>
        <p:nvSpPr>
          <p:cNvPr id="16389" name="Rectangle 5"/>
          <p:cNvSpPr>
            <a:spLocks noChangeArrowheads="1"/>
          </p:cNvSpPr>
          <p:nvPr/>
        </p:nvSpPr>
        <p:spPr bwMode="auto">
          <a:xfrm>
            <a:off x="206620" y="2519489"/>
            <a:ext cx="2007926" cy="1053527"/>
          </a:xfrm>
          <a:prstGeom prst="rect">
            <a:avLst/>
          </a:prstGeom>
          <a:solidFill>
            <a:schemeClr val="accent3">
              <a:lumMod val="40000"/>
              <a:lumOff val="60000"/>
            </a:schemeClr>
          </a:solidFill>
          <a:ln w="9525">
            <a:solidFill>
              <a:srgbClr val="FF99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solidFill>
                  <a:schemeClr val="accent2">
                    <a:lumMod val="75000"/>
                  </a:schemeClr>
                </a:solidFill>
              </a:rPr>
              <a:t>Дотации – </a:t>
            </a:r>
          </a:p>
          <a:p>
            <a:pPr algn="ctr" eaLnBrk="1" hangingPunct="1">
              <a:spcBef>
                <a:spcPct val="0"/>
              </a:spcBef>
              <a:buFontTx/>
              <a:buNone/>
            </a:pPr>
            <a:r>
              <a:rPr lang="ru-RU" altLang="ru-RU" sz="1600" b="1" dirty="0" smtClean="0">
                <a:solidFill>
                  <a:schemeClr val="accent2">
                    <a:lumMod val="75000"/>
                  </a:schemeClr>
                </a:solidFill>
              </a:rPr>
              <a:t>38 033,1 тыс</a:t>
            </a:r>
            <a:r>
              <a:rPr lang="ru-RU" altLang="ru-RU" sz="1600" b="1" dirty="0">
                <a:solidFill>
                  <a:schemeClr val="accent2">
                    <a:lumMod val="75000"/>
                  </a:schemeClr>
                </a:solidFill>
              </a:rPr>
              <a:t>. руб.</a:t>
            </a:r>
          </a:p>
        </p:txBody>
      </p:sp>
      <p:sp>
        <p:nvSpPr>
          <p:cNvPr id="16391" name="Rectangle 20"/>
          <p:cNvSpPr>
            <a:spLocks noChangeArrowheads="1"/>
          </p:cNvSpPr>
          <p:nvPr/>
        </p:nvSpPr>
        <p:spPr bwMode="auto">
          <a:xfrm>
            <a:off x="4714876" y="2571744"/>
            <a:ext cx="1928826" cy="977733"/>
          </a:xfrm>
          <a:prstGeom prst="rect">
            <a:avLst/>
          </a:prstGeom>
          <a:solidFill>
            <a:schemeClr val="accent3">
              <a:lumMod val="40000"/>
              <a:lumOff val="60000"/>
            </a:schemeClr>
          </a:solidFill>
          <a:ln w="9525">
            <a:solidFill>
              <a:srgbClr val="FF99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solidFill>
                  <a:schemeClr val="accent2">
                    <a:lumMod val="75000"/>
                  </a:schemeClr>
                </a:solidFill>
              </a:rPr>
              <a:t>Субвенции – </a:t>
            </a:r>
          </a:p>
          <a:p>
            <a:pPr algn="ctr" eaLnBrk="1" hangingPunct="1">
              <a:spcBef>
                <a:spcPct val="0"/>
              </a:spcBef>
              <a:buFontTx/>
              <a:buNone/>
            </a:pPr>
            <a:r>
              <a:rPr lang="ru-RU" altLang="ru-RU" sz="1600" b="1" dirty="0" smtClean="0">
                <a:solidFill>
                  <a:schemeClr val="accent2">
                    <a:lumMod val="75000"/>
                  </a:schemeClr>
                </a:solidFill>
              </a:rPr>
              <a:t>478 058,4 тыс</a:t>
            </a:r>
            <a:r>
              <a:rPr lang="ru-RU" altLang="ru-RU" sz="1600" b="1" dirty="0">
                <a:solidFill>
                  <a:schemeClr val="accent2">
                    <a:lumMod val="75000"/>
                  </a:schemeClr>
                </a:solidFill>
              </a:rPr>
              <a:t>. руб</a:t>
            </a:r>
            <a:r>
              <a:rPr lang="ru-RU" altLang="ru-RU" sz="1600" b="1" dirty="0">
                <a:solidFill>
                  <a:schemeClr val="accent2"/>
                </a:solidFill>
              </a:rPr>
              <a:t>.</a:t>
            </a:r>
          </a:p>
        </p:txBody>
      </p:sp>
      <p:sp>
        <p:nvSpPr>
          <p:cNvPr id="16392" name="Line 38"/>
          <p:cNvSpPr>
            <a:spLocks noChangeShapeType="1"/>
          </p:cNvSpPr>
          <p:nvPr/>
        </p:nvSpPr>
        <p:spPr bwMode="auto">
          <a:xfrm>
            <a:off x="265235" y="996950"/>
            <a:ext cx="8591550" cy="46038"/>
          </a:xfrm>
          <a:prstGeom prst="line">
            <a:avLst/>
          </a:prstGeom>
          <a:noFill/>
          <a:ln w="47625" cmpd="dbl">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ru-RU"/>
          </a:p>
        </p:txBody>
      </p:sp>
      <p:pic>
        <p:nvPicPr>
          <p:cNvPr id="2457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2428860" y="2571744"/>
            <a:ext cx="2071702" cy="1001272"/>
          </a:xfrm>
          <a:prstGeom prst="rect">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2">
                    <a:lumMod val="75000"/>
                  </a:schemeClr>
                </a:solidFill>
                <a:latin typeface="Times New Roman" panose="02020603050405020304" pitchFamily="18" charset="0"/>
                <a:cs typeface="Times New Roman" panose="02020603050405020304" pitchFamily="18" charset="0"/>
              </a:rPr>
              <a:t>Субсидии</a:t>
            </a:r>
            <a:r>
              <a:rPr lang="ru-RU" b="1" dirty="0" smtClean="0">
                <a:solidFill>
                  <a:schemeClr val="accent2">
                    <a:lumMod val="75000"/>
                  </a:schemeClr>
                </a:solidFill>
                <a:latin typeface="Times New Roman" panose="02020603050405020304" pitchFamily="18" charset="0"/>
                <a:cs typeface="Times New Roman" panose="02020603050405020304" pitchFamily="18" charset="0"/>
              </a:rPr>
              <a:t> </a:t>
            </a:r>
          </a:p>
          <a:p>
            <a:pPr algn="ctr"/>
            <a:r>
              <a:rPr lang="ru-RU" b="1" dirty="0" smtClean="0">
                <a:solidFill>
                  <a:schemeClr val="accent2">
                    <a:lumMod val="75000"/>
                  </a:schemeClr>
                </a:solidFill>
                <a:latin typeface="Times New Roman" panose="02020603050405020304" pitchFamily="18" charset="0"/>
                <a:cs typeface="Times New Roman" panose="02020603050405020304" pitchFamily="18" charset="0"/>
              </a:rPr>
              <a:t>76 052,3 тыс. руб</a:t>
            </a:r>
            <a:r>
              <a:rPr lang="ru-RU" b="1"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4580" name="Picture 4" descr="https://ru.market.korupciya.com/wp-content/uploads/2018/02/531-1024x56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55775" y="4005064"/>
            <a:ext cx="4183615" cy="230425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6858016" y="2571744"/>
            <a:ext cx="1857388" cy="830997"/>
          </a:xfrm>
          <a:prstGeom prst="rect">
            <a:avLst/>
          </a:prstGeom>
          <a:solidFill>
            <a:schemeClr val="accent2">
              <a:lumMod val="20000"/>
              <a:lumOff val="80000"/>
            </a:schemeClr>
          </a:solidFill>
        </p:spPr>
        <p:txBody>
          <a:bodyPr wrap="square" rtlCol="0">
            <a:spAutoFit/>
          </a:bodyPr>
          <a:lstStyle/>
          <a:p>
            <a:endParaRPr lang="ru-RU" sz="1600" b="1" dirty="0" smtClean="0">
              <a:solidFill>
                <a:schemeClr val="accent2">
                  <a:lumMod val="75000"/>
                </a:schemeClr>
              </a:solidFill>
              <a:latin typeface="Times New Roman" pitchFamily="18" charset="0"/>
              <a:cs typeface="Times New Roman" pitchFamily="18" charset="0"/>
            </a:endParaRPr>
          </a:p>
          <a:p>
            <a:r>
              <a:rPr lang="ru-RU" sz="1600" b="1" dirty="0" smtClean="0">
                <a:solidFill>
                  <a:schemeClr val="accent2">
                    <a:lumMod val="75000"/>
                  </a:schemeClr>
                </a:solidFill>
                <a:latin typeface="Times New Roman" pitchFamily="18" charset="0"/>
                <a:cs typeface="Times New Roman" pitchFamily="18" charset="0"/>
              </a:rPr>
              <a:t>Иные</a:t>
            </a:r>
            <a:r>
              <a:rPr lang="ru-RU" sz="1600" dirty="0" smtClean="0">
                <a:solidFill>
                  <a:schemeClr val="accent2">
                    <a:lumMod val="75000"/>
                  </a:schemeClr>
                </a:solidFill>
                <a:latin typeface="Times New Roman" pitchFamily="18" charset="0"/>
                <a:cs typeface="Times New Roman" pitchFamily="18" charset="0"/>
              </a:rPr>
              <a:t> </a:t>
            </a:r>
            <a:r>
              <a:rPr lang="ru-RU" sz="1600" b="1" dirty="0" smtClean="0">
                <a:solidFill>
                  <a:schemeClr val="accent2">
                    <a:lumMod val="75000"/>
                  </a:schemeClr>
                </a:solidFill>
                <a:latin typeface="Times New Roman" pitchFamily="18" charset="0"/>
                <a:cs typeface="Times New Roman" pitchFamily="18" charset="0"/>
              </a:rPr>
              <a:t>МБТ   - </a:t>
            </a:r>
          </a:p>
          <a:p>
            <a:r>
              <a:rPr lang="ru-RU" sz="1600" b="1" dirty="0" smtClean="0">
                <a:solidFill>
                  <a:schemeClr val="accent2">
                    <a:lumMod val="75000"/>
                  </a:schemeClr>
                </a:solidFill>
                <a:latin typeface="Times New Roman" pitchFamily="18" charset="0"/>
                <a:cs typeface="Times New Roman" pitchFamily="18" charset="0"/>
              </a:rPr>
              <a:t>27 799,3 тыс.руб. </a:t>
            </a:r>
          </a:p>
        </p:txBody>
      </p:sp>
    </p:spTree>
    <p:extLst>
      <p:ext uri="{BB962C8B-B14F-4D97-AF65-F5344CB8AC3E}">
        <p14:creationId xmlns:p14="http://schemas.microsoft.com/office/powerpoint/2010/main" xmlns="" val="2186224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4624"/>
            <a:ext cx="8712968" cy="830997"/>
          </a:xfrm>
          <a:prstGeom prst="rect">
            <a:avLst/>
          </a:prstGeom>
        </p:spPr>
        <p:txBody>
          <a:bodyPr wrap="square">
            <a:spAutoFit/>
          </a:bodyPr>
          <a:lstStyle/>
          <a:p>
            <a:pPr lvl="0" algn="ctr"/>
            <a:r>
              <a:rPr lang="ru-RU" sz="2400" b="1" dirty="0">
                <a:solidFill>
                  <a:schemeClr val="tx2">
                    <a:lumMod val="50000"/>
                  </a:schemeClr>
                </a:solidFill>
                <a:latin typeface="Bookman Old Style" panose="02050604050505020204" pitchFamily="18" charset="0"/>
              </a:rPr>
              <a:t>Безвозмездные поступления </a:t>
            </a:r>
            <a:r>
              <a:rPr lang="ru-RU" sz="2400" b="1" dirty="0" smtClean="0">
                <a:solidFill>
                  <a:schemeClr val="tx2">
                    <a:lumMod val="50000"/>
                  </a:schemeClr>
                </a:solidFill>
                <a:latin typeface="Bookman Old Style" panose="02050604050505020204" pitchFamily="18" charset="0"/>
              </a:rPr>
              <a:t>в бюджет </a:t>
            </a:r>
            <a:r>
              <a:rPr lang="ru-RU" sz="2400" b="1" dirty="0" err="1" smtClean="0">
                <a:solidFill>
                  <a:schemeClr val="tx2">
                    <a:lumMod val="50000"/>
                  </a:schemeClr>
                </a:solidFill>
                <a:latin typeface="Bookman Old Style" panose="02050604050505020204" pitchFamily="18" charset="0"/>
              </a:rPr>
              <a:t>Кизнерского</a:t>
            </a:r>
            <a:r>
              <a:rPr lang="ru-RU" sz="2400" b="1" dirty="0" smtClean="0">
                <a:solidFill>
                  <a:schemeClr val="tx2">
                    <a:lumMod val="50000"/>
                  </a:schemeClr>
                </a:solidFill>
                <a:latin typeface="Bookman Old Style" panose="02050604050505020204" pitchFamily="18" charset="0"/>
              </a:rPr>
              <a:t> </a:t>
            </a:r>
            <a:r>
              <a:rPr lang="ru-RU" sz="2400" b="1" dirty="0">
                <a:solidFill>
                  <a:schemeClr val="tx2">
                    <a:lumMod val="50000"/>
                  </a:schemeClr>
                </a:solidFill>
                <a:latin typeface="Bookman Old Style" panose="02050604050505020204" pitchFamily="18" charset="0"/>
              </a:rPr>
              <a:t>района</a:t>
            </a:r>
          </a:p>
        </p:txBody>
      </p:sp>
      <p:graphicFrame>
        <p:nvGraphicFramePr>
          <p:cNvPr id="3" name="Таблица 2"/>
          <p:cNvGraphicFramePr>
            <a:graphicFrameLocks noGrp="1"/>
          </p:cNvGraphicFramePr>
          <p:nvPr>
            <p:extLst>
              <p:ext uri="{D42A27DB-BD31-4B8C-83A1-F6EECF244321}">
                <p14:modId xmlns:p14="http://schemas.microsoft.com/office/powerpoint/2010/main" xmlns="" val="2050137800"/>
              </p:ext>
            </p:extLst>
          </p:nvPr>
        </p:nvGraphicFramePr>
        <p:xfrm>
          <a:off x="107503" y="1600200"/>
          <a:ext cx="9001001" cy="4637112"/>
        </p:xfrm>
        <a:graphic>
          <a:graphicData uri="http://schemas.openxmlformats.org/drawingml/2006/table">
            <a:tbl>
              <a:tblPr firstRow="1" bandRow="1">
                <a:tableStyleId>{5C22544A-7EE6-4342-B048-85BDC9FD1C3A}</a:tableStyleId>
              </a:tblPr>
              <a:tblGrid>
                <a:gridCol w="2038011"/>
                <a:gridCol w="1390068"/>
                <a:gridCol w="1390068"/>
                <a:gridCol w="1390068"/>
                <a:gridCol w="1463229"/>
                <a:gridCol w="1329557"/>
              </a:tblGrid>
              <a:tr h="283056">
                <a:tc rowSpan="2">
                  <a:txBody>
                    <a:bodyPr/>
                    <a:lstStyle/>
                    <a:p>
                      <a:r>
                        <a:rPr lang="ru-RU" sz="1400" dirty="0" smtClean="0"/>
                        <a:t>Наименование</a:t>
                      </a:r>
                      <a:endParaRPr lang="ru-RU" sz="1400" dirty="0"/>
                    </a:p>
                  </a:txBody>
                  <a:tcPr/>
                </a:tc>
                <a:tc rowSpan="2">
                  <a:txBody>
                    <a:bodyPr/>
                    <a:lstStyle/>
                    <a:p>
                      <a:r>
                        <a:rPr lang="ru-RU" sz="1400" dirty="0" smtClean="0"/>
                        <a:t>Утверждено решением о бюджете на 2023 год</a:t>
                      </a:r>
                      <a:endParaRPr lang="ru-RU" sz="1400" dirty="0"/>
                    </a:p>
                  </a:txBody>
                  <a:tcPr/>
                </a:tc>
                <a:tc rowSpan="2">
                  <a:txBody>
                    <a:bodyPr/>
                    <a:lstStyle/>
                    <a:p>
                      <a:pPr algn="ctr"/>
                      <a:r>
                        <a:rPr lang="ru-RU" sz="1400" dirty="0" smtClean="0"/>
                        <a:t>Уточненный план </a:t>
                      </a:r>
                    </a:p>
                    <a:p>
                      <a:pPr algn="ctr"/>
                      <a:r>
                        <a:rPr lang="ru-RU" sz="1400" dirty="0" smtClean="0"/>
                        <a:t>на 2023 год</a:t>
                      </a:r>
                      <a:endParaRPr lang="ru-RU" sz="1400" dirty="0"/>
                    </a:p>
                  </a:txBody>
                  <a:tcPr/>
                </a:tc>
                <a:tc gridSpan="3">
                  <a:txBody>
                    <a:bodyPr/>
                    <a:lstStyle/>
                    <a:p>
                      <a:pPr algn="ctr"/>
                      <a:r>
                        <a:rPr lang="ru-RU" dirty="0" smtClean="0"/>
                        <a:t>Бюджет</a:t>
                      </a:r>
                      <a:endParaRPr lang="ru-RU" dirty="0"/>
                    </a:p>
                  </a:txBody>
                  <a:tcPr/>
                </a:tc>
                <a:tc hMerge="1">
                  <a:txBody>
                    <a:bodyPr/>
                    <a:lstStyle/>
                    <a:p>
                      <a:endParaRPr lang="ru-RU" dirty="0"/>
                    </a:p>
                  </a:txBody>
                  <a:tcPr/>
                </a:tc>
                <a:tc hMerge="1">
                  <a:txBody>
                    <a:bodyPr/>
                    <a:lstStyle/>
                    <a:p>
                      <a:endParaRPr lang="ru-RU"/>
                    </a:p>
                  </a:txBody>
                  <a:tcPr/>
                </a:tc>
              </a:tr>
              <a:tr h="370840">
                <a:tc vMerge="1">
                  <a:txBody>
                    <a:bodyPr/>
                    <a:lstStyle/>
                    <a:p>
                      <a:endParaRPr lang="ru-RU" dirty="0"/>
                    </a:p>
                  </a:txBody>
                  <a:tcPr/>
                </a:tc>
                <a:tc vMerge="1">
                  <a:txBody>
                    <a:bodyPr/>
                    <a:lstStyle/>
                    <a:p>
                      <a:endParaRPr lang="ru-RU" dirty="0"/>
                    </a:p>
                  </a:txBody>
                  <a:tcPr/>
                </a:tc>
                <a:tc vMerge="1">
                  <a:txBody>
                    <a:bodyPr/>
                    <a:lstStyle/>
                    <a:p>
                      <a:endParaRPr lang="ru-RU" dirty="0"/>
                    </a:p>
                  </a:txBody>
                  <a:tcPr/>
                </a:tc>
                <a:tc>
                  <a:txBody>
                    <a:bodyPr/>
                    <a:lstStyle/>
                    <a:p>
                      <a:pPr algn="ctr"/>
                      <a:r>
                        <a:rPr lang="ru-RU" dirty="0" smtClean="0"/>
                        <a:t>2024 год</a:t>
                      </a:r>
                      <a:endParaRPr lang="ru-RU" dirty="0"/>
                    </a:p>
                  </a:txBody>
                  <a:tcPr/>
                </a:tc>
                <a:tc>
                  <a:txBody>
                    <a:bodyPr/>
                    <a:lstStyle/>
                    <a:p>
                      <a:pPr algn="ctr"/>
                      <a:r>
                        <a:rPr lang="ru-RU" dirty="0" smtClean="0"/>
                        <a:t>2025 год</a:t>
                      </a:r>
                      <a:endParaRPr lang="ru-RU" dirty="0"/>
                    </a:p>
                  </a:txBody>
                  <a:tcPr/>
                </a:tc>
                <a:tc>
                  <a:txBody>
                    <a:bodyPr/>
                    <a:lstStyle/>
                    <a:p>
                      <a:pPr algn="ctr"/>
                      <a:r>
                        <a:rPr lang="ru-RU" dirty="0" smtClean="0"/>
                        <a:t>2026 год</a:t>
                      </a:r>
                      <a:endParaRPr lang="ru-RU" dirty="0"/>
                    </a:p>
                  </a:txBody>
                  <a:tcPr/>
                </a:tc>
              </a:tr>
              <a:tr h="1099944">
                <a:tc>
                  <a:txBody>
                    <a:bodyPr/>
                    <a:lstStyle/>
                    <a:p>
                      <a:r>
                        <a:rPr lang="ru-RU" dirty="0" smtClean="0"/>
                        <a:t>Безвозмездные поступления , всего</a:t>
                      </a:r>
                      <a:endParaRPr lang="ru-RU" dirty="0"/>
                    </a:p>
                  </a:txBody>
                  <a:tcPr/>
                </a:tc>
                <a:tc>
                  <a:txBody>
                    <a:bodyPr/>
                    <a:lstStyle/>
                    <a:p>
                      <a:pPr algn="ctr"/>
                      <a:r>
                        <a:rPr lang="ru-RU" b="1" dirty="0" smtClean="0">
                          <a:solidFill>
                            <a:schemeClr val="tx1"/>
                          </a:solidFill>
                        </a:rPr>
                        <a:t>533 475,5</a:t>
                      </a:r>
                      <a:endParaRPr lang="ru-RU" b="1" dirty="0">
                        <a:solidFill>
                          <a:schemeClr val="tx1"/>
                        </a:solidFill>
                      </a:endParaRPr>
                    </a:p>
                  </a:txBody>
                  <a:tcPr anchor="ctr"/>
                </a:tc>
                <a:tc>
                  <a:txBody>
                    <a:bodyPr/>
                    <a:lstStyle/>
                    <a:p>
                      <a:pPr algn="ctr"/>
                      <a:r>
                        <a:rPr lang="ru-RU" b="1" dirty="0" smtClean="0"/>
                        <a:t>739 120,5</a:t>
                      </a:r>
                      <a:endParaRPr lang="ru-RU" b="1" dirty="0"/>
                    </a:p>
                  </a:txBody>
                  <a:tcPr anchor="ctr"/>
                </a:tc>
                <a:tc>
                  <a:txBody>
                    <a:bodyPr/>
                    <a:lstStyle/>
                    <a:p>
                      <a:pPr algn="ctr"/>
                      <a:r>
                        <a:rPr lang="ru-RU" b="1" dirty="0" smtClean="0"/>
                        <a:t>619 943,1</a:t>
                      </a:r>
                      <a:endParaRPr lang="ru-RU" b="1" dirty="0"/>
                    </a:p>
                  </a:txBody>
                  <a:tcPr anchor="ctr"/>
                </a:tc>
                <a:tc>
                  <a:txBody>
                    <a:bodyPr/>
                    <a:lstStyle/>
                    <a:p>
                      <a:pPr algn="ctr"/>
                      <a:r>
                        <a:rPr lang="ru-RU" b="1" dirty="0" smtClean="0"/>
                        <a:t>647 071,9</a:t>
                      </a:r>
                      <a:endParaRPr lang="ru-RU" b="1" dirty="0"/>
                    </a:p>
                  </a:txBody>
                  <a:tcPr anchor="ctr"/>
                </a:tc>
                <a:tc>
                  <a:txBody>
                    <a:bodyPr/>
                    <a:lstStyle/>
                    <a:p>
                      <a:pPr algn="ctr"/>
                      <a:r>
                        <a:rPr lang="ru-RU" b="1" dirty="0" smtClean="0"/>
                        <a:t>643 249,0</a:t>
                      </a:r>
                      <a:endParaRPr lang="ru-RU" b="1" dirty="0"/>
                    </a:p>
                  </a:txBody>
                  <a:tcPr anchor="ctr"/>
                </a:tc>
              </a:tr>
              <a:tr h="648072">
                <a:tc>
                  <a:txBody>
                    <a:bodyPr/>
                    <a:lstStyle/>
                    <a:p>
                      <a:r>
                        <a:rPr lang="ru-RU" sz="1600" dirty="0" smtClean="0"/>
                        <a:t>Дотации</a:t>
                      </a:r>
                      <a:endParaRPr lang="ru-RU" sz="1600" dirty="0"/>
                    </a:p>
                  </a:txBody>
                  <a:tcPr anchor="ctr"/>
                </a:tc>
                <a:tc>
                  <a:txBody>
                    <a:bodyPr/>
                    <a:lstStyle/>
                    <a:p>
                      <a:pPr algn="ctr"/>
                      <a:r>
                        <a:rPr lang="ru-RU" dirty="0" smtClean="0">
                          <a:solidFill>
                            <a:schemeClr val="tx1"/>
                          </a:solidFill>
                        </a:rPr>
                        <a:t>38 033,1</a:t>
                      </a:r>
                      <a:endParaRPr lang="ru-RU" dirty="0">
                        <a:solidFill>
                          <a:schemeClr val="tx1"/>
                        </a:solidFill>
                      </a:endParaRPr>
                    </a:p>
                  </a:txBody>
                  <a:tcPr anchor="ctr"/>
                </a:tc>
                <a:tc>
                  <a:txBody>
                    <a:bodyPr/>
                    <a:lstStyle/>
                    <a:p>
                      <a:pPr algn="ctr"/>
                      <a:r>
                        <a:rPr lang="ru-RU" dirty="0" smtClean="0"/>
                        <a:t>136 899,10</a:t>
                      </a:r>
                      <a:endParaRPr lang="ru-RU" dirty="0"/>
                    </a:p>
                  </a:txBody>
                  <a:tcPr anchor="ctr"/>
                </a:tc>
                <a:tc>
                  <a:txBody>
                    <a:bodyPr/>
                    <a:lstStyle/>
                    <a:p>
                      <a:pPr algn="ctr"/>
                      <a:r>
                        <a:rPr lang="ru-RU" dirty="0" smtClean="0"/>
                        <a:t>38</a:t>
                      </a:r>
                      <a:r>
                        <a:rPr lang="ru-RU" baseline="0" dirty="0" smtClean="0"/>
                        <a:t> 033,1</a:t>
                      </a:r>
                      <a:endParaRPr lang="ru-RU" dirty="0"/>
                    </a:p>
                  </a:txBody>
                  <a:tcPr anchor="ctr"/>
                </a:tc>
                <a:tc>
                  <a:txBody>
                    <a:bodyPr/>
                    <a:lstStyle/>
                    <a:p>
                      <a:pPr algn="ctr"/>
                      <a:r>
                        <a:rPr lang="ru-RU" dirty="0" smtClean="0"/>
                        <a:t>38 033,1</a:t>
                      </a:r>
                      <a:endParaRPr lang="ru-RU" dirty="0"/>
                    </a:p>
                  </a:txBody>
                  <a:tcPr anchor="ctr"/>
                </a:tc>
                <a:tc>
                  <a:txBody>
                    <a:bodyPr/>
                    <a:lstStyle/>
                    <a:p>
                      <a:pPr algn="ctr"/>
                      <a:r>
                        <a:rPr lang="ru-RU" dirty="0" smtClean="0"/>
                        <a:t>38</a:t>
                      </a:r>
                      <a:r>
                        <a:rPr lang="ru-RU" baseline="0" dirty="0" smtClean="0"/>
                        <a:t> 033,1</a:t>
                      </a:r>
                      <a:endParaRPr lang="ru-RU" dirty="0"/>
                    </a:p>
                  </a:txBody>
                  <a:tcPr anchor="ctr"/>
                </a:tc>
              </a:tr>
              <a:tr h="648072">
                <a:tc>
                  <a:txBody>
                    <a:bodyPr/>
                    <a:lstStyle/>
                    <a:p>
                      <a:r>
                        <a:rPr lang="ru-RU" sz="1600" dirty="0" smtClean="0"/>
                        <a:t>Субвенции</a:t>
                      </a:r>
                      <a:endParaRPr lang="ru-RU" sz="1600" dirty="0"/>
                    </a:p>
                  </a:txBody>
                  <a:tcPr anchor="ctr"/>
                </a:tc>
                <a:tc>
                  <a:txBody>
                    <a:bodyPr/>
                    <a:lstStyle/>
                    <a:p>
                      <a:pPr algn="ctr"/>
                      <a:r>
                        <a:rPr lang="ru-RU" dirty="0" smtClean="0">
                          <a:solidFill>
                            <a:schemeClr val="tx1"/>
                          </a:solidFill>
                        </a:rPr>
                        <a:t>436 941,9</a:t>
                      </a:r>
                      <a:endParaRPr lang="ru-RU" dirty="0">
                        <a:solidFill>
                          <a:schemeClr val="tx1"/>
                        </a:solidFill>
                      </a:endParaRPr>
                    </a:p>
                  </a:txBody>
                  <a:tcPr anchor="ctr"/>
                </a:tc>
                <a:tc>
                  <a:txBody>
                    <a:bodyPr/>
                    <a:lstStyle/>
                    <a:p>
                      <a:pPr algn="ctr"/>
                      <a:r>
                        <a:rPr lang="ru-RU" dirty="0" smtClean="0"/>
                        <a:t>452 146,30</a:t>
                      </a:r>
                      <a:endParaRPr lang="ru-RU" dirty="0"/>
                    </a:p>
                  </a:txBody>
                  <a:tcPr anchor="ctr"/>
                </a:tc>
                <a:tc>
                  <a:txBody>
                    <a:bodyPr/>
                    <a:lstStyle/>
                    <a:p>
                      <a:pPr algn="ctr"/>
                      <a:r>
                        <a:rPr lang="ru-RU" dirty="0" smtClean="0"/>
                        <a:t>478 058,4</a:t>
                      </a:r>
                      <a:endParaRPr lang="ru-RU" dirty="0"/>
                    </a:p>
                  </a:txBody>
                  <a:tcPr anchor="ctr"/>
                </a:tc>
                <a:tc>
                  <a:txBody>
                    <a:bodyPr/>
                    <a:lstStyle/>
                    <a:p>
                      <a:pPr algn="ctr"/>
                      <a:r>
                        <a:rPr lang="ru-RU" dirty="0" smtClean="0"/>
                        <a:t>514 678,0</a:t>
                      </a:r>
                      <a:endParaRPr lang="ru-RU" dirty="0"/>
                    </a:p>
                  </a:txBody>
                  <a:tcPr anchor="ctr"/>
                </a:tc>
                <a:tc>
                  <a:txBody>
                    <a:bodyPr/>
                    <a:lstStyle/>
                    <a:p>
                      <a:pPr algn="ctr"/>
                      <a:r>
                        <a:rPr lang="ru-RU" dirty="0" smtClean="0"/>
                        <a:t>512 274,2</a:t>
                      </a:r>
                      <a:endParaRPr lang="ru-RU" dirty="0"/>
                    </a:p>
                  </a:txBody>
                  <a:tcPr anchor="ctr"/>
                </a:tc>
              </a:tr>
              <a:tr h="648072">
                <a:tc>
                  <a:txBody>
                    <a:bodyPr/>
                    <a:lstStyle/>
                    <a:p>
                      <a:r>
                        <a:rPr lang="ru-RU" sz="1600" dirty="0" smtClean="0"/>
                        <a:t>Субсидии</a:t>
                      </a:r>
                      <a:endParaRPr lang="ru-RU" sz="1600" dirty="0"/>
                    </a:p>
                  </a:txBody>
                  <a:tcPr anchor="ctr"/>
                </a:tc>
                <a:tc>
                  <a:txBody>
                    <a:bodyPr/>
                    <a:lstStyle/>
                    <a:p>
                      <a:pPr algn="ctr"/>
                      <a:r>
                        <a:rPr lang="ru-RU" dirty="0" smtClean="0">
                          <a:solidFill>
                            <a:schemeClr val="tx1"/>
                          </a:solidFill>
                        </a:rPr>
                        <a:t>39 454,8</a:t>
                      </a:r>
                      <a:endParaRPr lang="ru-RU" dirty="0">
                        <a:solidFill>
                          <a:schemeClr val="tx1"/>
                        </a:solidFill>
                      </a:endParaRPr>
                    </a:p>
                  </a:txBody>
                  <a:tcPr anchor="ctr"/>
                </a:tc>
                <a:tc>
                  <a:txBody>
                    <a:bodyPr/>
                    <a:lstStyle/>
                    <a:p>
                      <a:pPr algn="ctr"/>
                      <a:r>
                        <a:rPr lang="ru-RU" dirty="0" smtClean="0"/>
                        <a:t>108 368,30</a:t>
                      </a:r>
                    </a:p>
                  </a:txBody>
                  <a:tcPr anchor="ctr"/>
                </a:tc>
                <a:tc>
                  <a:txBody>
                    <a:bodyPr/>
                    <a:lstStyle/>
                    <a:p>
                      <a:pPr algn="ctr"/>
                      <a:r>
                        <a:rPr lang="ru-RU" dirty="0" smtClean="0"/>
                        <a:t>76</a:t>
                      </a:r>
                      <a:r>
                        <a:rPr lang="ru-RU" baseline="0" dirty="0" smtClean="0"/>
                        <a:t> 052,3</a:t>
                      </a:r>
                      <a:endParaRPr lang="ru-RU" dirty="0"/>
                    </a:p>
                  </a:txBody>
                  <a:tcPr anchor="ctr"/>
                </a:tc>
                <a:tc>
                  <a:txBody>
                    <a:bodyPr/>
                    <a:lstStyle/>
                    <a:p>
                      <a:pPr algn="ctr"/>
                      <a:r>
                        <a:rPr lang="ru-RU" dirty="0" smtClean="0"/>
                        <a:t>74 800,4</a:t>
                      </a:r>
                      <a:endParaRPr lang="ru-RU" dirty="0"/>
                    </a:p>
                  </a:txBody>
                  <a:tcPr anchor="ctr"/>
                </a:tc>
                <a:tc>
                  <a:txBody>
                    <a:bodyPr/>
                    <a:lstStyle/>
                    <a:p>
                      <a:pPr algn="ctr"/>
                      <a:r>
                        <a:rPr lang="ru-RU" dirty="0" smtClean="0"/>
                        <a:t>73 606,7</a:t>
                      </a:r>
                      <a:endParaRPr lang="ru-RU" dirty="0"/>
                    </a:p>
                  </a:txBody>
                  <a:tcPr anchor="ctr"/>
                </a:tc>
              </a:tr>
              <a:tr h="648072">
                <a:tc>
                  <a:txBody>
                    <a:bodyPr/>
                    <a:lstStyle/>
                    <a:p>
                      <a:r>
                        <a:rPr lang="ru-RU" sz="1600" dirty="0" smtClean="0"/>
                        <a:t>Иные МБТ </a:t>
                      </a:r>
                      <a:endParaRPr lang="ru-RU" sz="1600" dirty="0"/>
                    </a:p>
                  </a:txBody>
                  <a:tcPr anchor="ctr"/>
                </a:tc>
                <a:tc>
                  <a:txBody>
                    <a:bodyPr/>
                    <a:lstStyle/>
                    <a:p>
                      <a:pPr algn="ctr"/>
                      <a:r>
                        <a:rPr lang="ru-RU" dirty="0" smtClean="0">
                          <a:solidFill>
                            <a:schemeClr val="tx1"/>
                          </a:solidFill>
                        </a:rPr>
                        <a:t>19 045,7</a:t>
                      </a:r>
                      <a:endParaRPr lang="ru-RU" dirty="0">
                        <a:solidFill>
                          <a:schemeClr val="tx1"/>
                        </a:solidFill>
                      </a:endParaRPr>
                    </a:p>
                  </a:txBody>
                  <a:tcPr anchor="ctr"/>
                </a:tc>
                <a:tc>
                  <a:txBody>
                    <a:bodyPr/>
                    <a:lstStyle/>
                    <a:p>
                      <a:pPr algn="ctr"/>
                      <a:r>
                        <a:rPr lang="ru-RU" dirty="0" smtClean="0"/>
                        <a:t>41 706,8</a:t>
                      </a:r>
                    </a:p>
                  </a:txBody>
                  <a:tcPr anchor="ctr"/>
                </a:tc>
                <a:tc>
                  <a:txBody>
                    <a:bodyPr/>
                    <a:lstStyle/>
                    <a:p>
                      <a:pPr algn="ctr"/>
                      <a:r>
                        <a:rPr lang="ru-RU" dirty="0" smtClean="0"/>
                        <a:t>27 799,3</a:t>
                      </a:r>
                      <a:endParaRPr lang="ru-RU" dirty="0"/>
                    </a:p>
                  </a:txBody>
                  <a:tcPr anchor="ctr"/>
                </a:tc>
                <a:tc>
                  <a:txBody>
                    <a:bodyPr/>
                    <a:lstStyle/>
                    <a:p>
                      <a:pPr algn="ctr"/>
                      <a:r>
                        <a:rPr lang="ru-RU" dirty="0" smtClean="0"/>
                        <a:t>19 559,8</a:t>
                      </a:r>
                      <a:endParaRPr lang="ru-RU" dirty="0"/>
                    </a:p>
                  </a:txBody>
                  <a:tcPr anchor="ctr"/>
                </a:tc>
                <a:tc>
                  <a:txBody>
                    <a:bodyPr/>
                    <a:lstStyle/>
                    <a:p>
                      <a:pPr algn="ctr"/>
                      <a:r>
                        <a:rPr lang="ru-RU" dirty="0" smtClean="0"/>
                        <a:t>19 335,0</a:t>
                      </a:r>
                      <a:endParaRPr lang="ru-RU" dirty="0"/>
                    </a:p>
                  </a:txBody>
                  <a:tcPr anchor="ctr"/>
                </a:tc>
              </a:tr>
            </a:tbl>
          </a:graphicData>
        </a:graphic>
      </p:graphicFrame>
      <p:pic>
        <p:nvPicPr>
          <p:cNvPr id="2560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3975"/>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621"/>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04495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idx="4294967295"/>
          </p:nvPr>
        </p:nvSpPr>
        <p:spPr>
          <a:xfrm>
            <a:off x="1187624" y="306040"/>
            <a:ext cx="7632848" cy="674688"/>
          </a:xfrm>
        </p:spPr>
        <p:txBody>
          <a:bodyPr>
            <a:normAutofit fontScale="90000"/>
          </a:bodyPr>
          <a:lstStyle/>
          <a:p>
            <a:r>
              <a:rPr lang="ru-RU" altLang="ru-RU" sz="2000" b="1" dirty="0" smtClean="0"/>
              <a:t>Доходная часть бюджета МО «Муниципальный  округ Кизнерский район Удмуртской Республики» на 2024 год и плановый период 2025 и 2026 годов </a:t>
            </a:r>
            <a:r>
              <a:rPr lang="ru-RU" altLang="ru-RU" sz="2000" b="1" u="sng" dirty="0" smtClean="0"/>
              <a:t>в сравнении</a:t>
            </a:r>
            <a:r>
              <a:rPr lang="ru-RU" altLang="ru-RU" sz="2000" b="1" dirty="0" smtClean="0"/>
              <a:t> с 2023  годом</a:t>
            </a:r>
          </a:p>
        </p:txBody>
      </p:sp>
      <p:graphicFrame>
        <p:nvGraphicFramePr>
          <p:cNvPr id="103535" name="Group 111"/>
          <p:cNvGraphicFramePr>
            <a:graphicFrameLocks noGrp="1"/>
          </p:cNvGraphicFramePr>
          <p:nvPr>
            <p:ph type="tbl" idx="4294967295"/>
            <p:extLst>
              <p:ext uri="{D42A27DB-BD31-4B8C-83A1-F6EECF244321}">
                <p14:modId xmlns:p14="http://schemas.microsoft.com/office/powerpoint/2010/main" xmlns="" val="2199754481"/>
              </p:ext>
            </p:extLst>
          </p:nvPr>
        </p:nvGraphicFramePr>
        <p:xfrm>
          <a:off x="323529" y="1268759"/>
          <a:ext cx="8820958" cy="5238884"/>
        </p:xfrm>
        <a:graphic>
          <a:graphicData uri="http://schemas.openxmlformats.org/drawingml/2006/table">
            <a:tbl>
              <a:tblPr/>
              <a:tblGrid>
                <a:gridCol w="4056992"/>
                <a:gridCol w="1321777"/>
                <a:gridCol w="1211874"/>
                <a:gridCol w="1138603"/>
                <a:gridCol w="1091712"/>
              </a:tblGrid>
              <a:tr h="627343">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Наименование доходов бюджета</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Уточненный план на 2023 год  </a:t>
                      </a:r>
                      <a:r>
                        <a:rPr kumimoji="0" lang="ru-RU" sz="1200" b="1" i="0" u="none" strike="noStrike" cap="none" normalizeH="0" baseline="0" dirty="0" smtClean="0">
                          <a:ln>
                            <a:noFill/>
                          </a:ln>
                          <a:solidFill>
                            <a:srgbClr val="000000"/>
                          </a:solidFill>
                          <a:effectLst/>
                          <a:latin typeface="Times New Roman" pitchFamily="18" charset="0"/>
                        </a:rPr>
                        <a:t>(тыс. руб.)</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Прогноз на 2024 год</a:t>
                      </a:r>
                    </a:p>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 </a:t>
                      </a:r>
                      <a:r>
                        <a:rPr kumimoji="0" lang="ru-RU" sz="1200" b="1" i="0" u="none" strike="noStrike" cap="none" normalizeH="0" baseline="0" dirty="0" smtClean="0">
                          <a:ln>
                            <a:noFill/>
                          </a:ln>
                          <a:solidFill>
                            <a:srgbClr val="000000"/>
                          </a:solidFill>
                          <a:effectLst/>
                          <a:latin typeface="Times New Roman" pitchFamily="18" charset="0"/>
                        </a:rPr>
                        <a:t>(тыс. руб.)</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Прогноз на 2025 год</a:t>
                      </a:r>
                    </a:p>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 </a:t>
                      </a:r>
                      <a:r>
                        <a:rPr kumimoji="0" lang="ru-RU" sz="1200" b="1" i="0" u="none" strike="noStrike" cap="none" normalizeH="0" baseline="0" dirty="0" smtClean="0">
                          <a:ln>
                            <a:noFill/>
                          </a:ln>
                          <a:solidFill>
                            <a:srgbClr val="000000"/>
                          </a:solidFill>
                          <a:effectLst/>
                          <a:latin typeface="Times New Roman" pitchFamily="18" charset="0"/>
                        </a:rPr>
                        <a:t>(тыс. руб.)</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Прогноз на 2026 год</a:t>
                      </a:r>
                    </a:p>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 </a:t>
                      </a:r>
                      <a:r>
                        <a:rPr kumimoji="0" lang="ru-RU" sz="1200" b="1" i="0" u="none" strike="noStrike" cap="none" normalizeH="0" baseline="0" dirty="0" smtClean="0">
                          <a:ln>
                            <a:noFill/>
                          </a:ln>
                          <a:solidFill>
                            <a:srgbClr val="000000"/>
                          </a:solidFill>
                          <a:effectLst/>
                          <a:latin typeface="Times New Roman" pitchFamily="18" charset="0"/>
                        </a:rPr>
                        <a:t>(тыс. руб.)</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3212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НАЛОГОВЫЕ И НЕНАЛОГОВЫЕ ДОХОДЫ</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 249 602,3</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295 084,2</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300 865,7</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312 195,8</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2749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Налог на доходы физических лиц</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184 536,0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228 143,0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232 805,0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233 126,0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672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Налоги на товары (работы, услуги), реализуемые на территории Российской Федерации (акцизы)</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33 060,0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33 837,3</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34 634,6</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46 708,9</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0129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Налоги на совокупный доход</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7 310,0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7 331,0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7 207,0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7 534,0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0129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Налоги на имущество</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9 246,0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10 866,0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10 966,0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10 966,0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721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Государственная пошлина</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0609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Доходы от использования имущества, находящегося в государственной и муниципальной собственности</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7 940,0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7 745,0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7 915,0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7 040,0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0420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Платежи при пользовании природными ресурсами</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479,0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508,0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538,0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571,0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5704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Доходы от оказания платных услуг (работ) и компенсации затрат государства</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990,0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423,9</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450,1</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449,9</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5704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Доходы от продажи материальных и нематериальных активов</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2 250,0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2 300,0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2 350,0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2 150,0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3212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Штрафы, санкции, возмещение ущерба</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850,0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550,0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3212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Прочие неналоговые доходы</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1 641,0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1 730,0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1 800,0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1 800,0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352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БЕЗВОЗМЕЗДНЫЕ ПОСТУПЛЕНИЯ</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739 120,5</a:t>
                      </a:r>
                    </a:p>
                  </a:txBody>
                  <a:tcPr marL="8582" marR="8582" marT="92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619 943,1</a:t>
                      </a:r>
                    </a:p>
                  </a:txBody>
                  <a:tcPr marL="8582" marR="8582" marT="92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647 071,9</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643 249,0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3212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ВСЕГО ДОХОДОВ</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988 722,8</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915 027,3</a:t>
                      </a:r>
                    </a:p>
                  </a:txBody>
                  <a:tcPr marL="8582" marR="8582" marT="92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947 937,6</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955 444,8</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78847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2"/>
          <p:cNvSpPr>
            <a:spLocks noChangeArrowheads="1" noChangeShapeType="1" noTextEdit="1"/>
          </p:cNvSpPr>
          <p:nvPr/>
        </p:nvSpPr>
        <p:spPr bwMode="auto">
          <a:xfrm>
            <a:off x="3779838" y="32815"/>
            <a:ext cx="5219700" cy="188913"/>
          </a:xfrm>
          <a:prstGeom prst="rect">
            <a:avLst/>
          </a:prstGeom>
        </p:spPr>
        <p:txBody>
          <a:bodyPr wrap="none" fromWordArt="1">
            <a:prstTxWarp prst="textPlain">
              <a:avLst>
                <a:gd name="adj" fmla="val 50000"/>
              </a:avLst>
            </a:prstTxWarp>
          </a:bodyPr>
          <a:lstStyle/>
          <a:p>
            <a:pPr algn="ctr"/>
            <a:endParaRPr lang="ru-RU" b="1" i="1" kern="10" spc="180" dirty="0">
              <a:ln w="9525">
                <a:solidFill>
                  <a:srgbClr val="808080"/>
                </a:solidFill>
                <a:round/>
                <a:headEnd/>
                <a:tailEnd/>
              </a:ln>
              <a:solidFill>
                <a:srgbClr val="FF0000"/>
              </a:solidFill>
              <a:latin typeface="Monotype Corsiva"/>
            </a:endParaRPr>
          </a:p>
        </p:txBody>
      </p:sp>
      <p:graphicFrame>
        <p:nvGraphicFramePr>
          <p:cNvPr id="7" name="Диаграмма 6"/>
          <p:cNvGraphicFramePr/>
          <p:nvPr>
            <p:extLst>
              <p:ext uri="{D42A27DB-BD31-4B8C-83A1-F6EECF244321}">
                <p14:modId xmlns:p14="http://schemas.microsoft.com/office/powerpoint/2010/main" xmlns="" val="2647313635"/>
              </p:ext>
            </p:extLst>
          </p:nvPr>
        </p:nvGraphicFramePr>
        <p:xfrm>
          <a:off x="0" y="0"/>
          <a:ext cx="8786842" cy="7072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57356" y="1340768"/>
            <a:ext cx="3000396" cy="400110"/>
          </a:xfrm>
          <a:prstGeom prst="rect">
            <a:avLst/>
          </a:prstGeom>
          <a:noFill/>
        </p:spPr>
        <p:txBody>
          <a:bodyPr wrap="square" rtlCol="0">
            <a:spAutoFit/>
          </a:bodyPr>
          <a:lstStyle/>
          <a:p>
            <a:r>
              <a:rPr lang="ru-RU" sz="2000" b="1" dirty="0" smtClean="0">
                <a:solidFill>
                  <a:prstClr val="black"/>
                </a:solidFill>
              </a:rPr>
              <a:t>295 084,2 </a:t>
            </a:r>
            <a:r>
              <a:rPr lang="ru-RU" sz="1400" b="1" dirty="0" smtClean="0">
                <a:solidFill>
                  <a:prstClr val="black"/>
                </a:solidFill>
              </a:rPr>
              <a:t>тыс. руб</a:t>
            </a:r>
            <a:r>
              <a:rPr lang="ru-RU" b="1" dirty="0" smtClean="0">
                <a:solidFill>
                  <a:prstClr val="black"/>
                </a:solidFill>
              </a:rPr>
              <a:t>.</a:t>
            </a:r>
            <a:endParaRPr lang="ru-RU" b="1" dirty="0">
              <a:solidFill>
                <a:prstClr val="black"/>
              </a:solidFill>
            </a:endParaRPr>
          </a:p>
        </p:txBody>
      </p:sp>
    </p:spTree>
    <p:extLst>
      <p:ext uri="{BB962C8B-B14F-4D97-AF65-F5344CB8AC3E}">
        <p14:creationId xmlns:p14="http://schemas.microsoft.com/office/powerpoint/2010/main" xmlns="" val="1112316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Объект 26"/>
          <p:cNvGraphicFramePr>
            <a:graphicFrameLocks noGrp="1"/>
          </p:cNvGraphicFramePr>
          <p:nvPr>
            <p:ph idx="1"/>
            <p:extLst>
              <p:ext uri="{D42A27DB-BD31-4B8C-83A1-F6EECF244321}">
                <p14:modId xmlns:p14="http://schemas.microsoft.com/office/powerpoint/2010/main" xmlns="" val="4071171309"/>
              </p:ext>
            </p:extLst>
          </p:nvPr>
        </p:nvGraphicFramePr>
        <p:xfrm>
          <a:off x="-119880" y="3929066"/>
          <a:ext cx="9263880" cy="3368464"/>
        </p:xfrm>
        <a:graphic>
          <a:graphicData uri="http://schemas.openxmlformats.org/drawingml/2006/table">
            <a:tbl>
              <a:tblPr firstRow="1" bandRow="1">
                <a:tableStyleId>{5C22544A-7EE6-4342-B048-85BDC9FD1C3A}</a:tableStyleId>
              </a:tblPr>
              <a:tblGrid>
                <a:gridCol w="2083030"/>
                <a:gridCol w="1785950"/>
                <a:gridCol w="1500198"/>
                <a:gridCol w="1357322"/>
                <a:gridCol w="1214446"/>
                <a:gridCol w="1322934"/>
              </a:tblGrid>
              <a:tr h="506741">
                <a:tc>
                  <a:txBody>
                    <a:bodyPr/>
                    <a:lstStyle/>
                    <a:p>
                      <a:r>
                        <a:rPr lang="ru-RU" dirty="0" smtClean="0">
                          <a:solidFill>
                            <a:schemeClr val="tx1"/>
                          </a:solidFill>
                        </a:rPr>
                        <a:t>Наименование параметров</a:t>
                      </a:r>
                      <a:endParaRPr lang="ru-RU" dirty="0">
                        <a:solidFill>
                          <a:schemeClr val="tx1"/>
                        </a:solidFill>
                      </a:endParaRPr>
                    </a:p>
                  </a:txBody>
                  <a:tcPr>
                    <a:solidFill>
                      <a:schemeClr val="accent3">
                        <a:lumMod val="20000"/>
                        <a:lumOff val="80000"/>
                      </a:schemeClr>
                    </a:solidFill>
                  </a:tcPr>
                </a:tc>
                <a:tc>
                  <a:txBody>
                    <a:bodyPr/>
                    <a:lstStyle/>
                    <a:p>
                      <a:pPr algn="ctr"/>
                      <a:r>
                        <a:rPr lang="ru-RU" sz="1400" b="1" dirty="0" smtClean="0">
                          <a:solidFill>
                            <a:schemeClr val="tx1"/>
                          </a:solidFill>
                        </a:rPr>
                        <a:t>Бюджет 2022 г.</a:t>
                      </a:r>
                    </a:p>
                    <a:p>
                      <a:pPr algn="ctr"/>
                      <a:r>
                        <a:rPr lang="ru-RU" sz="1400" b="1" dirty="0" smtClean="0">
                          <a:solidFill>
                            <a:schemeClr val="tx1"/>
                          </a:solidFill>
                        </a:rPr>
                        <a:t>(факт.)</a:t>
                      </a:r>
                      <a:endParaRPr lang="ru-RU" sz="1400" b="1" dirty="0">
                        <a:solidFill>
                          <a:schemeClr val="tx1"/>
                        </a:solidFill>
                      </a:endParaRPr>
                    </a:p>
                  </a:txBody>
                  <a:tcPr>
                    <a:solidFill>
                      <a:schemeClr val="accent3">
                        <a:lumMod val="20000"/>
                        <a:lumOff val="80000"/>
                      </a:schemeClr>
                    </a:solidFill>
                  </a:tcPr>
                </a:tc>
                <a:tc>
                  <a:txBody>
                    <a:bodyPr/>
                    <a:lstStyle/>
                    <a:p>
                      <a:r>
                        <a:rPr lang="ru-RU" sz="1400" dirty="0" smtClean="0">
                          <a:solidFill>
                            <a:schemeClr val="tx1"/>
                          </a:solidFill>
                        </a:rPr>
                        <a:t>Бюджет 2023 г.</a:t>
                      </a:r>
                    </a:p>
                    <a:p>
                      <a:r>
                        <a:rPr lang="ru-RU" sz="1400" dirty="0" smtClean="0">
                          <a:solidFill>
                            <a:schemeClr val="tx1"/>
                          </a:solidFill>
                        </a:rPr>
                        <a:t>(</a:t>
                      </a:r>
                      <a:r>
                        <a:rPr lang="ru-RU" sz="1400" dirty="0" err="1" smtClean="0">
                          <a:solidFill>
                            <a:schemeClr val="tx1"/>
                          </a:solidFill>
                        </a:rPr>
                        <a:t>перв</a:t>
                      </a:r>
                      <a:r>
                        <a:rPr lang="ru-RU" sz="1400" dirty="0" smtClean="0">
                          <a:solidFill>
                            <a:schemeClr val="tx1"/>
                          </a:solidFill>
                        </a:rPr>
                        <a:t>. план)</a:t>
                      </a:r>
                      <a:endParaRPr lang="ru-RU" sz="1400" dirty="0">
                        <a:solidFill>
                          <a:schemeClr val="tx1"/>
                        </a:solidFill>
                      </a:endParaRPr>
                    </a:p>
                  </a:txBody>
                  <a:tcPr>
                    <a:solidFill>
                      <a:schemeClr val="accent3">
                        <a:lumMod val="20000"/>
                        <a:lumOff val="80000"/>
                      </a:schemeClr>
                    </a:solidFill>
                  </a:tcPr>
                </a:tc>
                <a:tc>
                  <a:txBody>
                    <a:bodyPr/>
                    <a:lstStyle/>
                    <a:p>
                      <a:pPr algn="ctr"/>
                      <a:r>
                        <a:rPr lang="ru-RU" sz="1400" dirty="0" smtClean="0">
                          <a:solidFill>
                            <a:schemeClr val="tx1"/>
                          </a:solidFill>
                        </a:rPr>
                        <a:t>Прогноз</a:t>
                      </a:r>
                    </a:p>
                    <a:p>
                      <a:pPr algn="ctr"/>
                      <a:r>
                        <a:rPr lang="ru-RU" sz="1400" dirty="0" smtClean="0">
                          <a:solidFill>
                            <a:schemeClr val="tx1"/>
                          </a:solidFill>
                        </a:rPr>
                        <a:t>2024 г.</a:t>
                      </a:r>
                      <a:endParaRPr lang="ru-RU" sz="1400" dirty="0">
                        <a:solidFill>
                          <a:schemeClr val="tx1"/>
                        </a:solidFill>
                      </a:endParaRPr>
                    </a:p>
                  </a:txBody>
                  <a:tcPr>
                    <a:solidFill>
                      <a:schemeClr val="accent3">
                        <a:lumMod val="20000"/>
                        <a:lumOff val="80000"/>
                      </a:schemeClr>
                    </a:solidFill>
                  </a:tcPr>
                </a:tc>
                <a:tc>
                  <a:txBody>
                    <a:bodyPr/>
                    <a:lstStyle/>
                    <a:p>
                      <a:pPr algn="ctr"/>
                      <a:r>
                        <a:rPr lang="ru-RU" sz="1400" dirty="0" smtClean="0">
                          <a:solidFill>
                            <a:schemeClr val="tx1"/>
                          </a:solidFill>
                        </a:rPr>
                        <a:t>Прогноз</a:t>
                      </a:r>
                    </a:p>
                    <a:p>
                      <a:pPr algn="ctr"/>
                      <a:r>
                        <a:rPr lang="ru-RU" sz="1400" dirty="0" smtClean="0">
                          <a:solidFill>
                            <a:schemeClr val="tx1"/>
                          </a:solidFill>
                        </a:rPr>
                        <a:t>2025 г.</a:t>
                      </a:r>
                      <a:endParaRPr lang="ru-RU" sz="1400" dirty="0">
                        <a:solidFill>
                          <a:schemeClr val="tx1"/>
                        </a:solidFill>
                      </a:endParaRPr>
                    </a:p>
                  </a:txBody>
                  <a:tcPr>
                    <a:solidFill>
                      <a:schemeClr val="accent3">
                        <a:lumMod val="20000"/>
                        <a:lumOff val="80000"/>
                      </a:schemeClr>
                    </a:solidFill>
                  </a:tcPr>
                </a:tc>
                <a:tc>
                  <a:txBody>
                    <a:bodyPr/>
                    <a:lstStyle/>
                    <a:p>
                      <a:pPr algn="ctr"/>
                      <a:r>
                        <a:rPr lang="ru-RU" sz="1400" dirty="0" smtClean="0">
                          <a:solidFill>
                            <a:schemeClr val="tx1"/>
                          </a:solidFill>
                        </a:rPr>
                        <a:t>Прогноз</a:t>
                      </a:r>
                    </a:p>
                    <a:p>
                      <a:pPr algn="ctr"/>
                      <a:r>
                        <a:rPr lang="ru-RU" sz="1400" dirty="0" smtClean="0">
                          <a:solidFill>
                            <a:schemeClr val="tx1"/>
                          </a:solidFill>
                        </a:rPr>
                        <a:t>2026 г.</a:t>
                      </a:r>
                      <a:endParaRPr lang="ru-RU" sz="1400" dirty="0">
                        <a:solidFill>
                          <a:schemeClr val="tx1"/>
                        </a:solidFill>
                      </a:endParaRPr>
                    </a:p>
                  </a:txBody>
                  <a:tcPr>
                    <a:solidFill>
                      <a:schemeClr val="accent3">
                        <a:lumMod val="20000"/>
                        <a:lumOff val="80000"/>
                      </a:schemeClr>
                    </a:solidFill>
                  </a:tcPr>
                </a:tc>
              </a:tr>
              <a:tr h="355492">
                <a:tc>
                  <a:txBody>
                    <a:bodyPr/>
                    <a:lstStyle/>
                    <a:p>
                      <a:r>
                        <a:rPr lang="ru-RU" b="1" dirty="0" smtClean="0"/>
                        <a:t>ДОХОДЫ</a:t>
                      </a:r>
                      <a:r>
                        <a:rPr lang="ru-RU" dirty="0" smtClean="0"/>
                        <a:t>,</a:t>
                      </a:r>
                      <a:r>
                        <a:rPr lang="ru-RU" baseline="0" dirty="0" smtClean="0"/>
                        <a:t> </a:t>
                      </a:r>
                    </a:p>
                    <a:p>
                      <a:r>
                        <a:rPr lang="ru-RU" sz="1400" baseline="0" dirty="0" smtClean="0"/>
                        <a:t>в том числе:</a:t>
                      </a:r>
                      <a:endParaRPr lang="ru-RU" sz="1400" dirty="0"/>
                    </a:p>
                  </a:txBody>
                  <a:tcPr>
                    <a:solidFill>
                      <a:schemeClr val="accent3">
                        <a:lumMod val="20000"/>
                        <a:lumOff val="80000"/>
                      </a:schemeClr>
                    </a:solidFill>
                  </a:tcPr>
                </a:tc>
                <a:tc>
                  <a:txBody>
                    <a:bodyPr/>
                    <a:lstStyle/>
                    <a:p>
                      <a:pPr algn="ctr"/>
                      <a:r>
                        <a:rPr lang="ru-RU" sz="1600" b="1" dirty="0" smtClean="0"/>
                        <a:t>944 154,0</a:t>
                      </a:r>
                      <a:endParaRPr lang="ru-RU" sz="1600" b="1" dirty="0"/>
                    </a:p>
                  </a:txBody>
                  <a:tcPr anchor="ctr">
                    <a:solidFill>
                      <a:schemeClr val="accent3">
                        <a:lumMod val="20000"/>
                        <a:lumOff val="80000"/>
                      </a:schemeClr>
                    </a:solidFill>
                  </a:tcPr>
                </a:tc>
                <a:tc>
                  <a:txBody>
                    <a:bodyPr/>
                    <a:lstStyle/>
                    <a:p>
                      <a:pPr algn="ctr"/>
                      <a:r>
                        <a:rPr lang="ru-RU" sz="1600" b="1" dirty="0" smtClean="0"/>
                        <a:t>783 077,8</a:t>
                      </a:r>
                      <a:endParaRPr lang="ru-RU" sz="1600" b="1" dirty="0"/>
                    </a:p>
                  </a:txBody>
                  <a:tcPr anchor="ctr">
                    <a:solidFill>
                      <a:schemeClr val="accent3">
                        <a:lumMod val="20000"/>
                        <a:lumOff val="80000"/>
                      </a:schemeClr>
                    </a:solidFill>
                  </a:tcPr>
                </a:tc>
                <a:tc>
                  <a:txBody>
                    <a:bodyPr/>
                    <a:lstStyle/>
                    <a:p>
                      <a:r>
                        <a:rPr lang="ru-RU" sz="1600" b="1" dirty="0" smtClean="0"/>
                        <a:t>915 027,3</a:t>
                      </a:r>
                      <a:endParaRPr lang="ru-RU" sz="1600" b="1" dirty="0"/>
                    </a:p>
                  </a:txBody>
                  <a:tcPr anchor="ctr">
                    <a:solidFill>
                      <a:schemeClr val="accent3">
                        <a:lumMod val="20000"/>
                        <a:lumOff val="80000"/>
                      </a:schemeClr>
                    </a:solidFill>
                  </a:tcPr>
                </a:tc>
                <a:tc>
                  <a:txBody>
                    <a:bodyPr/>
                    <a:lstStyle/>
                    <a:p>
                      <a:r>
                        <a:rPr lang="ru-RU" sz="1600" b="1" dirty="0" smtClean="0"/>
                        <a:t>947 937,6</a:t>
                      </a:r>
                      <a:endParaRPr lang="ru-RU" sz="1600" b="1" dirty="0"/>
                    </a:p>
                  </a:txBody>
                  <a:tcPr anchor="ctr">
                    <a:solidFill>
                      <a:schemeClr val="accent3">
                        <a:lumMod val="20000"/>
                        <a:lumOff val="80000"/>
                      </a:schemeClr>
                    </a:solidFill>
                  </a:tcPr>
                </a:tc>
                <a:tc>
                  <a:txBody>
                    <a:bodyPr/>
                    <a:lstStyle/>
                    <a:p>
                      <a:r>
                        <a:rPr lang="ru-RU" sz="1600" b="1" dirty="0" smtClean="0"/>
                        <a:t>955 444,8</a:t>
                      </a:r>
                      <a:endParaRPr lang="ru-RU" sz="1600" b="1" dirty="0"/>
                    </a:p>
                  </a:txBody>
                  <a:tcPr anchor="ctr">
                    <a:solidFill>
                      <a:schemeClr val="accent3">
                        <a:lumMod val="20000"/>
                        <a:lumOff val="80000"/>
                      </a:schemeClr>
                    </a:solidFill>
                  </a:tcPr>
                </a:tc>
              </a:tr>
              <a:tr h="432048">
                <a:tc>
                  <a:txBody>
                    <a:bodyPr/>
                    <a:lstStyle/>
                    <a:p>
                      <a:r>
                        <a:rPr lang="ru-RU" sz="1400" i="1" dirty="0" smtClean="0"/>
                        <a:t>Налоговые и неналоговые доходы</a:t>
                      </a:r>
                      <a:endParaRPr lang="ru-RU" sz="1400" i="1" dirty="0"/>
                    </a:p>
                  </a:txBody>
                  <a:tcPr>
                    <a:solidFill>
                      <a:schemeClr val="accent3">
                        <a:lumMod val="20000"/>
                        <a:lumOff val="80000"/>
                      </a:schemeClr>
                    </a:solidFill>
                  </a:tcPr>
                </a:tc>
                <a:tc>
                  <a:txBody>
                    <a:bodyPr/>
                    <a:lstStyle/>
                    <a:p>
                      <a:pPr algn="ctr"/>
                      <a:r>
                        <a:rPr lang="ru-RU" sz="1600" b="0" i="1" dirty="0" smtClean="0"/>
                        <a:t>282 901,9</a:t>
                      </a:r>
                      <a:endParaRPr lang="ru-RU" sz="1600" b="0" i="1" dirty="0"/>
                    </a:p>
                  </a:txBody>
                  <a:tcPr anchor="ctr">
                    <a:solidFill>
                      <a:schemeClr val="accent3">
                        <a:lumMod val="20000"/>
                        <a:lumOff val="80000"/>
                      </a:schemeClr>
                    </a:solidFill>
                  </a:tcPr>
                </a:tc>
                <a:tc>
                  <a:txBody>
                    <a:bodyPr/>
                    <a:lstStyle/>
                    <a:p>
                      <a:pPr algn="ctr"/>
                      <a:r>
                        <a:rPr lang="ru-RU" sz="1600" b="0" i="1" dirty="0" smtClean="0"/>
                        <a:t>249 602,2</a:t>
                      </a:r>
                      <a:endParaRPr lang="ru-RU" sz="1600" b="0" i="1" dirty="0"/>
                    </a:p>
                  </a:txBody>
                  <a:tcPr anchor="ctr">
                    <a:solidFill>
                      <a:schemeClr val="accent3">
                        <a:lumMod val="20000"/>
                        <a:lumOff val="80000"/>
                      </a:schemeClr>
                    </a:solidFill>
                  </a:tcPr>
                </a:tc>
                <a:tc>
                  <a:txBody>
                    <a:bodyPr/>
                    <a:lstStyle/>
                    <a:p>
                      <a:pPr algn="ctr"/>
                      <a:r>
                        <a:rPr lang="ru-RU" sz="1600" i="1" dirty="0" smtClean="0"/>
                        <a:t>295 084,2</a:t>
                      </a:r>
                      <a:endParaRPr lang="ru-RU" sz="1600" i="1" dirty="0"/>
                    </a:p>
                  </a:txBody>
                  <a:tcPr anchor="ctr">
                    <a:solidFill>
                      <a:schemeClr val="accent3">
                        <a:lumMod val="20000"/>
                        <a:lumOff val="80000"/>
                      </a:schemeClr>
                    </a:solidFill>
                  </a:tcPr>
                </a:tc>
                <a:tc>
                  <a:txBody>
                    <a:bodyPr/>
                    <a:lstStyle/>
                    <a:p>
                      <a:pPr algn="ctr"/>
                      <a:r>
                        <a:rPr lang="ru-RU" sz="1600" i="1" dirty="0" smtClean="0"/>
                        <a:t>300</a:t>
                      </a:r>
                      <a:r>
                        <a:rPr lang="ru-RU" sz="1600" i="1" baseline="0" dirty="0" smtClean="0"/>
                        <a:t> 865,7</a:t>
                      </a:r>
                      <a:endParaRPr lang="ru-RU" sz="1600" i="1" dirty="0"/>
                    </a:p>
                  </a:txBody>
                  <a:tcPr anchor="ctr">
                    <a:solidFill>
                      <a:schemeClr val="accent3">
                        <a:lumMod val="20000"/>
                        <a:lumOff val="80000"/>
                      </a:schemeClr>
                    </a:solidFill>
                  </a:tcPr>
                </a:tc>
                <a:tc>
                  <a:txBody>
                    <a:bodyPr/>
                    <a:lstStyle/>
                    <a:p>
                      <a:pPr algn="ctr"/>
                      <a:r>
                        <a:rPr lang="ru-RU" sz="1600" i="1" dirty="0" smtClean="0"/>
                        <a:t>312 195,8</a:t>
                      </a:r>
                      <a:endParaRPr lang="ru-RU" sz="1600" i="1" dirty="0"/>
                    </a:p>
                  </a:txBody>
                  <a:tcPr anchor="ctr">
                    <a:solidFill>
                      <a:schemeClr val="accent3">
                        <a:lumMod val="20000"/>
                        <a:lumOff val="80000"/>
                      </a:schemeClr>
                    </a:solidFill>
                  </a:tcPr>
                </a:tc>
              </a:tr>
              <a:tr h="506741">
                <a:tc>
                  <a:txBody>
                    <a:bodyPr/>
                    <a:lstStyle/>
                    <a:p>
                      <a:r>
                        <a:rPr lang="ru-RU" sz="1600" i="1" dirty="0" smtClean="0"/>
                        <a:t>Безвозмездные поступления</a:t>
                      </a:r>
                      <a:endParaRPr lang="ru-RU" sz="1600" i="1" dirty="0"/>
                    </a:p>
                  </a:txBody>
                  <a:tcPr>
                    <a:solidFill>
                      <a:schemeClr val="accent3">
                        <a:lumMod val="20000"/>
                        <a:lumOff val="80000"/>
                      </a:schemeClr>
                    </a:solidFill>
                  </a:tcPr>
                </a:tc>
                <a:tc>
                  <a:txBody>
                    <a:bodyPr/>
                    <a:lstStyle/>
                    <a:p>
                      <a:pPr algn="ctr"/>
                      <a:r>
                        <a:rPr lang="ru-RU" sz="1600" b="0" i="1" dirty="0" smtClean="0"/>
                        <a:t>661 252,1</a:t>
                      </a:r>
                      <a:endParaRPr lang="ru-RU" sz="1600" b="0" i="1" dirty="0"/>
                    </a:p>
                  </a:txBody>
                  <a:tcPr anchor="ctr">
                    <a:solidFill>
                      <a:schemeClr val="accent3">
                        <a:lumMod val="20000"/>
                        <a:lumOff val="80000"/>
                      </a:schemeClr>
                    </a:solidFill>
                  </a:tcPr>
                </a:tc>
                <a:tc>
                  <a:txBody>
                    <a:bodyPr/>
                    <a:lstStyle/>
                    <a:p>
                      <a:pPr algn="ctr"/>
                      <a:r>
                        <a:rPr lang="ru-RU" sz="1600" b="0" i="1" dirty="0" smtClean="0"/>
                        <a:t>533 475,6</a:t>
                      </a:r>
                      <a:endParaRPr lang="ru-RU" sz="1600" b="0" i="1" dirty="0"/>
                    </a:p>
                  </a:txBody>
                  <a:tcPr anchor="ctr">
                    <a:solidFill>
                      <a:schemeClr val="accent3">
                        <a:lumMod val="20000"/>
                        <a:lumOff val="80000"/>
                      </a:schemeClr>
                    </a:solidFill>
                  </a:tcPr>
                </a:tc>
                <a:tc>
                  <a:txBody>
                    <a:bodyPr/>
                    <a:lstStyle/>
                    <a:p>
                      <a:pPr algn="ctr"/>
                      <a:r>
                        <a:rPr lang="ru-RU" sz="1600" i="1" dirty="0" smtClean="0"/>
                        <a:t>619 943,1</a:t>
                      </a:r>
                      <a:endParaRPr lang="ru-RU" sz="1600" i="1" dirty="0"/>
                    </a:p>
                  </a:txBody>
                  <a:tcPr anchor="ctr">
                    <a:solidFill>
                      <a:schemeClr val="accent3">
                        <a:lumMod val="20000"/>
                        <a:lumOff val="80000"/>
                      </a:schemeClr>
                    </a:solidFill>
                  </a:tcPr>
                </a:tc>
                <a:tc>
                  <a:txBody>
                    <a:bodyPr/>
                    <a:lstStyle/>
                    <a:p>
                      <a:pPr algn="ctr"/>
                      <a:r>
                        <a:rPr lang="ru-RU" sz="1600" i="1" dirty="0" smtClean="0"/>
                        <a:t>647 071,9</a:t>
                      </a:r>
                      <a:endParaRPr lang="ru-RU" sz="1600" i="1" dirty="0"/>
                    </a:p>
                  </a:txBody>
                  <a:tcPr anchor="ctr">
                    <a:solidFill>
                      <a:schemeClr val="accent3">
                        <a:lumMod val="20000"/>
                        <a:lumOff val="80000"/>
                      </a:schemeClr>
                    </a:solidFill>
                  </a:tcPr>
                </a:tc>
                <a:tc>
                  <a:txBody>
                    <a:bodyPr/>
                    <a:lstStyle/>
                    <a:p>
                      <a:pPr algn="ctr"/>
                      <a:r>
                        <a:rPr lang="ru-RU" sz="1600" i="1" dirty="0" smtClean="0"/>
                        <a:t>643 249,0</a:t>
                      </a:r>
                      <a:endParaRPr lang="ru-RU" sz="1600" i="1" dirty="0"/>
                    </a:p>
                  </a:txBody>
                  <a:tcPr anchor="ctr">
                    <a:solidFill>
                      <a:schemeClr val="accent3">
                        <a:lumMod val="20000"/>
                        <a:lumOff val="80000"/>
                      </a:schemeClr>
                    </a:solidFill>
                  </a:tcPr>
                </a:tc>
              </a:tr>
              <a:tr h="411904">
                <a:tc>
                  <a:txBody>
                    <a:bodyPr/>
                    <a:lstStyle/>
                    <a:p>
                      <a:r>
                        <a:rPr lang="ru-RU" b="1" dirty="0" smtClean="0"/>
                        <a:t>РАСХОДЫ</a:t>
                      </a:r>
                      <a:endParaRPr lang="ru-RU" b="1" dirty="0"/>
                    </a:p>
                  </a:txBody>
                  <a:tcPr>
                    <a:solidFill>
                      <a:schemeClr val="accent3">
                        <a:lumMod val="20000"/>
                        <a:lumOff val="80000"/>
                      </a:schemeClr>
                    </a:solidFill>
                  </a:tcPr>
                </a:tc>
                <a:tc>
                  <a:txBody>
                    <a:bodyPr/>
                    <a:lstStyle/>
                    <a:p>
                      <a:pPr algn="ctr"/>
                      <a:r>
                        <a:rPr lang="ru-RU" sz="1600" b="1" dirty="0" smtClean="0"/>
                        <a:t>949 516,5</a:t>
                      </a:r>
                      <a:endParaRPr lang="ru-RU" sz="1600" b="1" dirty="0"/>
                    </a:p>
                  </a:txBody>
                  <a:tcPr anchor="ctr">
                    <a:solidFill>
                      <a:schemeClr val="accent3">
                        <a:lumMod val="20000"/>
                        <a:lumOff val="80000"/>
                      </a:schemeClr>
                    </a:solidFill>
                  </a:tcPr>
                </a:tc>
                <a:tc>
                  <a:txBody>
                    <a:bodyPr/>
                    <a:lstStyle/>
                    <a:p>
                      <a:pPr algn="ctr"/>
                      <a:r>
                        <a:rPr lang="ru-RU" sz="1600" b="1" dirty="0" smtClean="0"/>
                        <a:t>783 077,8</a:t>
                      </a:r>
                      <a:endParaRPr lang="ru-RU" sz="1600" b="1" dirty="0"/>
                    </a:p>
                  </a:txBody>
                  <a:tcPr anchor="ctr">
                    <a:solidFill>
                      <a:schemeClr val="accent3">
                        <a:lumMod val="20000"/>
                        <a:lumOff val="80000"/>
                      </a:schemeClr>
                    </a:solidFill>
                  </a:tcPr>
                </a:tc>
                <a:tc>
                  <a:txBody>
                    <a:bodyPr/>
                    <a:lstStyle/>
                    <a:p>
                      <a:pPr algn="ctr"/>
                      <a:r>
                        <a:rPr lang="ru-RU" sz="1600" b="1" dirty="0" smtClean="0"/>
                        <a:t>915 027,3</a:t>
                      </a:r>
                      <a:endParaRPr lang="ru-RU" sz="1600" b="1" dirty="0"/>
                    </a:p>
                  </a:txBody>
                  <a:tcPr anchor="ctr">
                    <a:solidFill>
                      <a:schemeClr val="accent3">
                        <a:lumMod val="20000"/>
                        <a:lumOff val="80000"/>
                      </a:schemeClr>
                    </a:solidFill>
                  </a:tcPr>
                </a:tc>
                <a:tc>
                  <a:txBody>
                    <a:bodyPr/>
                    <a:lstStyle/>
                    <a:p>
                      <a:pPr algn="ctr"/>
                      <a:r>
                        <a:rPr lang="ru-RU" sz="1600" b="1" dirty="0" smtClean="0"/>
                        <a:t>947 937,6</a:t>
                      </a:r>
                      <a:endParaRPr lang="ru-RU" sz="1600" b="1" dirty="0"/>
                    </a:p>
                  </a:txBody>
                  <a:tcPr anchor="ctr">
                    <a:solidFill>
                      <a:schemeClr val="accent3">
                        <a:lumMod val="20000"/>
                        <a:lumOff val="80000"/>
                      </a:schemeClr>
                    </a:solidFill>
                  </a:tcPr>
                </a:tc>
                <a:tc>
                  <a:txBody>
                    <a:bodyPr/>
                    <a:lstStyle/>
                    <a:p>
                      <a:pPr algn="ctr"/>
                      <a:r>
                        <a:rPr lang="ru-RU" sz="1600" b="1" dirty="0" smtClean="0"/>
                        <a:t>955 444,8</a:t>
                      </a:r>
                      <a:endParaRPr lang="ru-RU" sz="1600" b="1" dirty="0"/>
                    </a:p>
                  </a:txBody>
                  <a:tcPr anchor="ctr">
                    <a:solidFill>
                      <a:schemeClr val="accent3">
                        <a:lumMod val="20000"/>
                        <a:lumOff val="80000"/>
                      </a:schemeClr>
                    </a:solidFill>
                  </a:tcPr>
                </a:tc>
              </a:tr>
              <a:tr h="506741">
                <a:tc>
                  <a:txBody>
                    <a:bodyPr/>
                    <a:lstStyle/>
                    <a:p>
                      <a:r>
                        <a:rPr lang="ru-RU" b="1" dirty="0" smtClean="0"/>
                        <a:t>ДЕФИЦИТ</a:t>
                      </a:r>
                      <a:r>
                        <a:rPr lang="ru-RU" b="1" baseline="0" dirty="0" smtClean="0"/>
                        <a:t> (ПРОФИЦИТ)</a:t>
                      </a:r>
                      <a:endParaRPr lang="ru-RU" b="1" dirty="0"/>
                    </a:p>
                  </a:txBody>
                  <a:tcPr>
                    <a:solidFill>
                      <a:schemeClr val="accent3">
                        <a:lumMod val="20000"/>
                        <a:lumOff val="80000"/>
                      </a:schemeClr>
                    </a:solidFill>
                  </a:tcPr>
                </a:tc>
                <a:tc>
                  <a:txBody>
                    <a:bodyPr/>
                    <a:lstStyle/>
                    <a:p>
                      <a:pPr algn="ctr"/>
                      <a:r>
                        <a:rPr lang="ru-RU" sz="1600" b="1" dirty="0" smtClean="0"/>
                        <a:t>5 362,5</a:t>
                      </a:r>
                      <a:endParaRPr lang="ru-RU" sz="1600" b="1" dirty="0"/>
                    </a:p>
                  </a:txBody>
                  <a:tcPr anchor="ctr">
                    <a:solidFill>
                      <a:schemeClr val="accent3">
                        <a:lumMod val="20000"/>
                        <a:lumOff val="80000"/>
                      </a:schemeClr>
                    </a:solidFill>
                  </a:tcPr>
                </a:tc>
                <a:tc>
                  <a:txBody>
                    <a:bodyPr/>
                    <a:lstStyle/>
                    <a:p>
                      <a:pPr algn="ctr"/>
                      <a:r>
                        <a:rPr lang="ru-RU" b="1" dirty="0" smtClean="0"/>
                        <a:t>0</a:t>
                      </a:r>
                      <a:endParaRPr lang="ru-RU" b="1" dirty="0"/>
                    </a:p>
                  </a:txBody>
                  <a:tcPr anchor="ctr">
                    <a:solidFill>
                      <a:schemeClr val="accent3">
                        <a:lumMod val="20000"/>
                        <a:lumOff val="80000"/>
                      </a:schemeClr>
                    </a:solidFill>
                  </a:tcPr>
                </a:tc>
                <a:tc>
                  <a:txBody>
                    <a:bodyPr/>
                    <a:lstStyle/>
                    <a:p>
                      <a:pPr algn="ctr"/>
                      <a:r>
                        <a:rPr lang="ru-RU" b="1" dirty="0" smtClean="0"/>
                        <a:t>0</a:t>
                      </a:r>
                      <a:endParaRPr lang="ru-RU" b="1" dirty="0"/>
                    </a:p>
                  </a:txBody>
                  <a:tcPr anchor="ctr">
                    <a:solidFill>
                      <a:schemeClr val="accent3">
                        <a:lumMod val="20000"/>
                        <a:lumOff val="80000"/>
                      </a:schemeClr>
                    </a:solidFill>
                  </a:tcPr>
                </a:tc>
                <a:tc>
                  <a:txBody>
                    <a:bodyPr/>
                    <a:lstStyle/>
                    <a:p>
                      <a:pPr algn="ctr"/>
                      <a:r>
                        <a:rPr lang="ru-RU" b="1" dirty="0" smtClean="0"/>
                        <a:t>0</a:t>
                      </a:r>
                      <a:endParaRPr lang="ru-RU" b="1" dirty="0"/>
                    </a:p>
                  </a:txBody>
                  <a:tcPr anchor="ctr">
                    <a:solidFill>
                      <a:schemeClr val="accent3">
                        <a:lumMod val="20000"/>
                        <a:lumOff val="80000"/>
                      </a:schemeClr>
                    </a:solidFill>
                  </a:tcPr>
                </a:tc>
                <a:tc>
                  <a:txBody>
                    <a:bodyPr/>
                    <a:lstStyle/>
                    <a:p>
                      <a:pPr algn="ctr"/>
                      <a:r>
                        <a:rPr lang="ru-RU" b="1" dirty="0" smtClean="0"/>
                        <a:t>0</a:t>
                      </a:r>
                      <a:endParaRPr lang="ru-RU" b="1" dirty="0"/>
                    </a:p>
                  </a:txBody>
                  <a:tcPr anchor="ctr">
                    <a:solidFill>
                      <a:schemeClr val="accent3">
                        <a:lumMod val="20000"/>
                        <a:lumOff val="80000"/>
                      </a:schemeClr>
                    </a:solidFill>
                  </a:tcPr>
                </a:tc>
              </a:tr>
            </a:tbl>
          </a:graphicData>
        </a:graphic>
      </p:graphicFrame>
      <p:sp>
        <p:nvSpPr>
          <p:cNvPr id="7" name="TextBox 6"/>
          <p:cNvSpPr txBox="1"/>
          <p:nvPr/>
        </p:nvSpPr>
        <p:spPr>
          <a:xfrm>
            <a:off x="3203848" y="260648"/>
            <a:ext cx="184731" cy="523220"/>
          </a:xfrm>
          <a:prstGeom prst="rect">
            <a:avLst/>
          </a:prstGeom>
          <a:noFill/>
        </p:spPr>
        <p:txBody>
          <a:bodyPr wrap="none" rtlCol="0">
            <a:spAutoFit/>
          </a:bodyPr>
          <a:lstStyle/>
          <a:p>
            <a:endParaRPr lang="ru-RU" sz="2800" b="1" dirty="0">
              <a:solidFill>
                <a:srgbClr val="1F497D">
                  <a:lumMod val="50000"/>
                </a:srgbClr>
              </a:solidFill>
            </a:endParaRPr>
          </a:p>
        </p:txBody>
      </p:sp>
      <p:sp>
        <p:nvSpPr>
          <p:cNvPr id="8" name="Прямоугольник 7"/>
          <p:cNvSpPr/>
          <p:nvPr/>
        </p:nvSpPr>
        <p:spPr>
          <a:xfrm>
            <a:off x="4404326" y="3244334"/>
            <a:ext cx="184731" cy="369332"/>
          </a:xfrm>
          <a:prstGeom prst="rect">
            <a:avLst/>
          </a:prstGeom>
        </p:spPr>
        <p:txBody>
          <a:bodyPr wrap="none">
            <a:spAutoFit/>
          </a:bodyPr>
          <a:lstStyle/>
          <a:p>
            <a:endParaRPr lang="ru-RU" dirty="0">
              <a:solidFill>
                <a:prstClr val="black"/>
              </a:solidFill>
            </a:endParaRPr>
          </a:p>
        </p:txBody>
      </p:sp>
      <p:sp>
        <p:nvSpPr>
          <p:cNvPr id="9" name="Прямоугольник 8"/>
          <p:cNvSpPr/>
          <p:nvPr/>
        </p:nvSpPr>
        <p:spPr>
          <a:xfrm>
            <a:off x="1187624" y="1988840"/>
            <a:ext cx="184731" cy="369332"/>
          </a:xfrm>
          <a:prstGeom prst="rect">
            <a:avLst/>
          </a:prstGeom>
        </p:spPr>
        <p:txBody>
          <a:bodyPr wrap="none">
            <a:spAutoFit/>
          </a:bodyPr>
          <a:lstStyle/>
          <a:p>
            <a:endParaRPr lang="ru-RU" dirty="0">
              <a:solidFill>
                <a:prstClr val="black"/>
              </a:solidFill>
            </a:endParaRPr>
          </a:p>
        </p:txBody>
      </p:sp>
      <p:sp>
        <p:nvSpPr>
          <p:cNvPr id="4" name="TextBox 3"/>
          <p:cNvSpPr txBox="1"/>
          <p:nvPr/>
        </p:nvSpPr>
        <p:spPr>
          <a:xfrm>
            <a:off x="1187624" y="116632"/>
            <a:ext cx="7318029" cy="584775"/>
          </a:xfrm>
          <a:prstGeom prst="rect">
            <a:avLst/>
          </a:prstGeom>
          <a:noFill/>
        </p:spPr>
        <p:txBody>
          <a:bodyPr wrap="none" rtlCol="0">
            <a:spAutoFit/>
          </a:bodyPr>
          <a:lstStyle/>
          <a:p>
            <a:r>
              <a:rPr lang="ru-RU" sz="3200" b="1" dirty="0" smtClean="0">
                <a:solidFill>
                  <a:srgbClr val="1F497D">
                    <a:lumMod val="75000"/>
                  </a:srgbClr>
                </a:solidFill>
                <a:latin typeface="Bookman Old Style" panose="02050604050505020204" pitchFamily="18" charset="0"/>
              </a:rPr>
              <a:t>Основные параметры бюджета</a:t>
            </a:r>
            <a:endParaRPr lang="ru-RU" sz="3200" b="1" dirty="0">
              <a:solidFill>
                <a:srgbClr val="1F497D">
                  <a:lumMod val="75000"/>
                </a:srgbClr>
              </a:solidFill>
              <a:latin typeface="Bookman Old Style" panose="02050604050505020204" pitchFamily="18" charset="0"/>
            </a:endParaRPr>
          </a:p>
        </p:txBody>
      </p:sp>
      <p:sp>
        <p:nvSpPr>
          <p:cNvPr id="5" name="Цилиндр 4"/>
          <p:cNvSpPr/>
          <p:nvPr/>
        </p:nvSpPr>
        <p:spPr>
          <a:xfrm>
            <a:off x="107067" y="1507854"/>
            <a:ext cx="750157" cy="2264546"/>
          </a:xfrm>
          <a:prstGeom prst="can">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0" name="Цилиндр 19"/>
          <p:cNvSpPr/>
          <p:nvPr/>
        </p:nvSpPr>
        <p:spPr>
          <a:xfrm>
            <a:off x="1000100" y="1524494"/>
            <a:ext cx="785818" cy="2264546"/>
          </a:xfrm>
          <a:prstGeom prst="can">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1" name="Цилиндр 10"/>
          <p:cNvSpPr/>
          <p:nvPr/>
        </p:nvSpPr>
        <p:spPr>
          <a:xfrm>
            <a:off x="2214546" y="1285860"/>
            <a:ext cx="785818" cy="2503180"/>
          </a:xfrm>
          <a:prstGeom prst="can">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2" name="Цилиндр 21"/>
          <p:cNvSpPr/>
          <p:nvPr/>
        </p:nvSpPr>
        <p:spPr>
          <a:xfrm>
            <a:off x="3214678" y="1268760"/>
            <a:ext cx="785818" cy="2561870"/>
          </a:xfrm>
          <a:prstGeom prst="can">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TextBox 11"/>
          <p:cNvSpPr txBox="1"/>
          <p:nvPr/>
        </p:nvSpPr>
        <p:spPr>
          <a:xfrm>
            <a:off x="582016" y="2492896"/>
            <a:ext cx="1138838" cy="369332"/>
          </a:xfrm>
          <a:prstGeom prst="rect">
            <a:avLst/>
          </a:prstGeom>
          <a:noFill/>
        </p:spPr>
        <p:txBody>
          <a:bodyPr wrap="none" rtlCol="0">
            <a:spAutoFit/>
          </a:bodyPr>
          <a:lstStyle/>
          <a:p>
            <a:r>
              <a:rPr lang="ru-RU" b="1" dirty="0" smtClean="0">
                <a:solidFill>
                  <a:srgbClr val="1F497D">
                    <a:lumMod val="75000"/>
                  </a:srgbClr>
                </a:solidFill>
              </a:rPr>
              <a:t>2024 год</a:t>
            </a:r>
            <a:endParaRPr lang="ru-RU" b="1" dirty="0">
              <a:solidFill>
                <a:srgbClr val="1F497D">
                  <a:lumMod val="75000"/>
                </a:srgbClr>
              </a:solidFill>
            </a:endParaRPr>
          </a:p>
        </p:txBody>
      </p:sp>
      <p:sp>
        <p:nvSpPr>
          <p:cNvPr id="13" name="TextBox 12"/>
          <p:cNvSpPr txBox="1"/>
          <p:nvPr/>
        </p:nvSpPr>
        <p:spPr>
          <a:xfrm>
            <a:off x="2500298" y="2492896"/>
            <a:ext cx="1357322" cy="369332"/>
          </a:xfrm>
          <a:prstGeom prst="rect">
            <a:avLst/>
          </a:prstGeom>
          <a:noFill/>
        </p:spPr>
        <p:txBody>
          <a:bodyPr wrap="square" rtlCol="0">
            <a:spAutoFit/>
          </a:bodyPr>
          <a:lstStyle/>
          <a:p>
            <a:r>
              <a:rPr lang="ru-RU" b="1" dirty="0" smtClean="0">
                <a:solidFill>
                  <a:srgbClr val="1F497D">
                    <a:lumMod val="75000"/>
                  </a:srgbClr>
                </a:solidFill>
              </a:rPr>
              <a:t>2025 год</a:t>
            </a:r>
            <a:endParaRPr lang="ru-RU" b="1" dirty="0">
              <a:solidFill>
                <a:srgbClr val="1F497D">
                  <a:lumMod val="75000"/>
                </a:srgbClr>
              </a:solidFill>
            </a:endParaRPr>
          </a:p>
        </p:txBody>
      </p:sp>
      <p:sp>
        <p:nvSpPr>
          <p:cNvPr id="14" name="TextBox 13"/>
          <p:cNvSpPr txBox="1"/>
          <p:nvPr/>
        </p:nvSpPr>
        <p:spPr>
          <a:xfrm>
            <a:off x="-70800" y="1124744"/>
            <a:ext cx="979755" cy="307777"/>
          </a:xfrm>
          <a:prstGeom prst="rect">
            <a:avLst/>
          </a:prstGeom>
          <a:noFill/>
        </p:spPr>
        <p:txBody>
          <a:bodyPr wrap="none" rtlCol="0">
            <a:spAutoFit/>
          </a:bodyPr>
          <a:lstStyle/>
          <a:p>
            <a:r>
              <a:rPr lang="ru-RU" sz="1400" b="1" dirty="0" smtClean="0">
                <a:solidFill>
                  <a:srgbClr val="1F497D">
                    <a:lumMod val="75000"/>
                  </a:srgbClr>
                </a:solidFill>
              </a:rPr>
              <a:t>915 027,3</a:t>
            </a:r>
            <a:endParaRPr lang="ru-RU" sz="1400" b="1" dirty="0">
              <a:solidFill>
                <a:srgbClr val="1F497D">
                  <a:lumMod val="75000"/>
                </a:srgbClr>
              </a:solidFill>
            </a:endParaRPr>
          </a:p>
        </p:txBody>
      </p:sp>
      <p:sp>
        <p:nvSpPr>
          <p:cNvPr id="15" name="TextBox 14"/>
          <p:cNvSpPr txBox="1"/>
          <p:nvPr/>
        </p:nvSpPr>
        <p:spPr>
          <a:xfrm>
            <a:off x="928662" y="1124744"/>
            <a:ext cx="1000132" cy="307777"/>
          </a:xfrm>
          <a:prstGeom prst="rect">
            <a:avLst/>
          </a:prstGeom>
          <a:noFill/>
        </p:spPr>
        <p:txBody>
          <a:bodyPr wrap="square" rtlCol="0">
            <a:spAutoFit/>
          </a:bodyPr>
          <a:lstStyle/>
          <a:p>
            <a:r>
              <a:rPr lang="ru-RU" sz="1400" b="1" dirty="0" smtClean="0">
                <a:solidFill>
                  <a:srgbClr val="1F497D">
                    <a:lumMod val="75000"/>
                  </a:srgbClr>
                </a:solidFill>
              </a:rPr>
              <a:t>915 027,3</a:t>
            </a:r>
            <a:endParaRPr lang="ru-RU" sz="1400" b="1" dirty="0">
              <a:solidFill>
                <a:srgbClr val="1F497D">
                  <a:lumMod val="75000"/>
                </a:srgbClr>
              </a:solidFill>
            </a:endParaRPr>
          </a:p>
        </p:txBody>
      </p:sp>
      <p:sp>
        <p:nvSpPr>
          <p:cNvPr id="17" name="TextBox 16"/>
          <p:cNvSpPr txBox="1"/>
          <p:nvPr/>
        </p:nvSpPr>
        <p:spPr>
          <a:xfrm>
            <a:off x="2071670" y="836712"/>
            <a:ext cx="1071570" cy="307777"/>
          </a:xfrm>
          <a:prstGeom prst="rect">
            <a:avLst/>
          </a:prstGeom>
          <a:noFill/>
        </p:spPr>
        <p:txBody>
          <a:bodyPr wrap="square" rtlCol="0">
            <a:spAutoFit/>
          </a:bodyPr>
          <a:lstStyle/>
          <a:p>
            <a:r>
              <a:rPr lang="ru-RU" sz="1400" b="1" dirty="0" smtClean="0">
                <a:solidFill>
                  <a:srgbClr val="1F497D">
                    <a:lumMod val="75000"/>
                  </a:srgbClr>
                </a:solidFill>
              </a:rPr>
              <a:t>947 937,6</a:t>
            </a:r>
            <a:endParaRPr lang="ru-RU" sz="1400" b="1" dirty="0">
              <a:solidFill>
                <a:srgbClr val="1F497D">
                  <a:lumMod val="75000"/>
                </a:srgbClr>
              </a:solidFill>
            </a:endParaRPr>
          </a:p>
        </p:txBody>
      </p:sp>
      <p:sp>
        <p:nvSpPr>
          <p:cNvPr id="18" name="TextBox 17"/>
          <p:cNvSpPr txBox="1"/>
          <p:nvPr/>
        </p:nvSpPr>
        <p:spPr>
          <a:xfrm>
            <a:off x="3143240" y="836712"/>
            <a:ext cx="1000132" cy="307777"/>
          </a:xfrm>
          <a:prstGeom prst="rect">
            <a:avLst/>
          </a:prstGeom>
          <a:noFill/>
        </p:spPr>
        <p:txBody>
          <a:bodyPr wrap="square" rtlCol="0">
            <a:spAutoFit/>
          </a:bodyPr>
          <a:lstStyle/>
          <a:p>
            <a:r>
              <a:rPr lang="ru-RU" sz="1400" b="1" dirty="0" smtClean="0">
                <a:solidFill>
                  <a:srgbClr val="1F497D">
                    <a:lumMod val="75000"/>
                  </a:srgbClr>
                </a:solidFill>
              </a:rPr>
              <a:t>947 937,6</a:t>
            </a:r>
            <a:endParaRPr lang="ru-RU" sz="1400" b="1" dirty="0">
              <a:solidFill>
                <a:srgbClr val="1F497D">
                  <a:lumMod val="75000"/>
                </a:srgbClr>
              </a:solidFill>
            </a:endParaRPr>
          </a:p>
        </p:txBody>
      </p:sp>
      <p:sp>
        <p:nvSpPr>
          <p:cNvPr id="19" name="TextBox 18"/>
          <p:cNvSpPr txBox="1"/>
          <p:nvPr/>
        </p:nvSpPr>
        <p:spPr>
          <a:xfrm>
            <a:off x="1785918" y="3284984"/>
            <a:ext cx="357190" cy="369332"/>
          </a:xfrm>
          <a:prstGeom prst="rect">
            <a:avLst/>
          </a:prstGeom>
          <a:noFill/>
        </p:spPr>
        <p:txBody>
          <a:bodyPr wrap="square" rtlCol="0">
            <a:spAutoFit/>
          </a:bodyPr>
          <a:lstStyle/>
          <a:p>
            <a:r>
              <a:rPr lang="ru-RU" b="1" dirty="0" smtClean="0">
                <a:solidFill>
                  <a:srgbClr val="1F497D">
                    <a:lumMod val="75000"/>
                  </a:srgbClr>
                </a:solidFill>
              </a:rPr>
              <a:t>0</a:t>
            </a:r>
            <a:endParaRPr lang="ru-RU" b="1" dirty="0">
              <a:solidFill>
                <a:srgbClr val="1F497D">
                  <a:lumMod val="75000"/>
                </a:srgbClr>
              </a:solidFill>
            </a:endParaRPr>
          </a:p>
        </p:txBody>
      </p:sp>
      <p:sp>
        <p:nvSpPr>
          <p:cNvPr id="21" name="TextBox 20"/>
          <p:cNvSpPr txBox="1"/>
          <p:nvPr/>
        </p:nvSpPr>
        <p:spPr>
          <a:xfrm>
            <a:off x="4000496" y="3356992"/>
            <a:ext cx="285752" cy="369332"/>
          </a:xfrm>
          <a:prstGeom prst="rect">
            <a:avLst/>
          </a:prstGeom>
          <a:noFill/>
        </p:spPr>
        <p:txBody>
          <a:bodyPr wrap="square" rtlCol="0">
            <a:spAutoFit/>
          </a:bodyPr>
          <a:lstStyle/>
          <a:p>
            <a:r>
              <a:rPr lang="ru-RU" b="1" dirty="0" smtClean="0">
                <a:solidFill>
                  <a:srgbClr val="1F497D">
                    <a:lumMod val="75000"/>
                  </a:srgbClr>
                </a:solidFill>
              </a:rPr>
              <a:t>0</a:t>
            </a:r>
            <a:endParaRPr lang="ru-RU" b="1" dirty="0">
              <a:solidFill>
                <a:srgbClr val="1F497D">
                  <a:lumMod val="75000"/>
                </a:srgbClr>
              </a:solidFill>
            </a:endParaRPr>
          </a:p>
        </p:txBody>
      </p:sp>
      <p:sp>
        <p:nvSpPr>
          <p:cNvPr id="23" name="Багетная рамка 22"/>
          <p:cNvSpPr/>
          <p:nvPr/>
        </p:nvSpPr>
        <p:spPr>
          <a:xfrm>
            <a:off x="6876256" y="2060848"/>
            <a:ext cx="521208" cy="432048"/>
          </a:xfrm>
          <a:prstGeom prst="bevel">
            <a:avLst/>
          </a:prstGeom>
          <a:solidFill>
            <a:schemeClr val="accent1">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3" name="Багетная рамка 32"/>
          <p:cNvSpPr/>
          <p:nvPr/>
        </p:nvSpPr>
        <p:spPr>
          <a:xfrm>
            <a:off x="6876256" y="2632498"/>
            <a:ext cx="521208" cy="432048"/>
          </a:xfrm>
          <a:prstGeom prst="bevel">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4" name="Багетная рамка 33"/>
          <p:cNvSpPr/>
          <p:nvPr/>
        </p:nvSpPr>
        <p:spPr>
          <a:xfrm>
            <a:off x="6876256" y="3212976"/>
            <a:ext cx="521208" cy="432048"/>
          </a:xfrm>
          <a:prstGeom prst="bevel">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4" name="TextBox 23"/>
          <p:cNvSpPr txBox="1"/>
          <p:nvPr/>
        </p:nvSpPr>
        <p:spPr>
          <a:xfrm>
            <a:off x="7740352" y="2060848"/>
            <a:ext cx="977640" cy="369332"/>
          </a:xfrm>
          <a:prstGeom prst="rect">
            <a:avLst/>
          </a:prstGeom>
          <a:noFill/>
        </p:spPr>
        <p:txBody>
          <a:bodyPr wrap="none" rtlCol="0">
            <a:spAutoFit/>
          </a:bodyPr>
          <a:lstStyle/>
          <a:p>
            <a:r>
              <a:rPr lang="ru-RU" b="1" dirty="0" smtClean="0">
                <a:solidFill>
                  <a:srgbClr val="1F497D">
                    <a:lumMod val="75000"/>
                  </a:srgbClr>
                </a:solidFill>
              </a:rPr>
              <a:t>Доходы</a:t>
            </a:r>
            <a:endParaRPr lang="ru-RU" b="1" dirty="0">
              <a:solidFill>
                <a:srgbClr val="1F497D">
                  <a:lumMod val="75000"/>
                </a:srgbClr>
              </a:solidFill>
            </a:endParaRPr>
          </a:p>
        </p:txBody>
      </p:sp>
      <p:sp>
        <p:nvSpPr>
          <p:cNvPr id="25" name="TextBox 24"/>
          <p:cNvSpPr txBox="1"/>
          <p:nvPr/>
        </p:nvSpPr>
        <p:spPr>
          <a:xfrm>
            <a:off x="7740352" y="2708920"/>
            <a:ext cx="1037335" cy="369332"/>
          </a:xfrm>
          <a:prstGeom prst="rect">
            <a:avLst/>
          </a:prstGeom>
          <a:noFill/>
        </p:spPr>
        <p:txBody>
          <a:bodyPr wrap="none" rtlCol="0">
            <a:spAutoFit/>
          </a:bodyPr>
          <a:lstStyle/>
          <a:p>
            <a:r>
              <a:rPr lang="ru-RU" b="1" dirty="0" smtClean="0">
                <a:solidFill>
                  <a:srgbClr val="1F497D">
                    <a:lumMod val="75000"/>
                  </a:srgbClr>
                </a:solidFill>
              </a:rPr>
              <a:t>Расходы</a:t>
            </a:r>
            <a:endParaRPr lang="ru-RU" b="1" dirty="0">
              <a:solidFill>
                <a:srgbClr val="1F497D">
                  <a:lumMod val="75000"/>
                </a:srgbClr>
              </a:solidFill>
            </a:endParaRPr>
          </a:p>
        </p:txBody>
      </p:sp>
      <p:sp>
        <p:nvSpPr>
          <p:cNvPr id="26" name="TextBox 25"/>
          <p:cNvSpPr txBox="1"/>
          <p:nvPr/>
        </p:nvSpPr>
        <p:spPr>
          <a:xfrm>
            <a:off x="7740352" y="3284984"/>
            <a:ext cx="1085682" cy="369332"/>
          </a:xfrm>
          <a:prstGeom prst="rect">
            <a:avLst/>
          </a:prstGeom>
          <a:noFill/>
        </p:spPr>
        <p:txBody>
          <a:bodyPr wrap="none" rtlCol="0">
            <a:spAutoFit/>
          </a:bodyPr>
          <a:lstStyle/>
          <a:p>
            <a:r>
              <a:rPr lang="ru-RU" b="1" dirty="0" smtClean="0">
                <a:solidFill>
                  <a:srgbClr val="1F497D">
                    <a:lumMod val="75000"/>
                  </a:srgbClr>
                </a:solidFill>
              </a:rPr>
              <a:t>Дефицит</a:t>
            </a:r>
            <a:endParaRPr lang="ru-RU" b="1" dirty="0">
              <a:solidFill>
                <a:srgbClr val="1F497D">
                  <a:lumMod val="75000"/>
                </a:srgbClr>
              </a:solidFill>
            </a:endParaRP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665"/>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Цилиндр 27"/>
          <p:cNvSpPr/>
          <p:nvPr/>
        </p:nvSpPr>
        <p:spPr>
          <a:xfrm>
            <a:off x="4643438" y="1142984"/>
            <a:ext cx="714380" cy="2643206"/>
          </a:xfrm>
          <a:prstGeom prst="can">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9" name="Цилиндр 28"/>
          <p:cNvSpPr/>
          <p:nvPr/>
        </p:nvSpPr>
        <p:spPr>
          <a:xfrm>
            <a:off x="5500694" y="1142984"/>
            <a:ext cx="714380" cy="2643206"/>
          </a:xfrm>
          <a:prstGeom prst="can">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0" name="TextBox 29"/>
          <p:cNvSpPr txBox="1"/>
          <p:nvPr/>
        </p:nvSpPr>
        <p:spPr>
          <a:xfrm>
            <a:off x="4429124" y="857232"/>
            <a:ext cx="1000131" cy="307777"/>
          </a:xfrm>
          <a:prstGeom prst="rect">
            <a:avLst/>
          </a:prstGeom>
          <a:noFill/>
        </p:spPr>
        <p:txBody>
          <a:bodyPr wrap="square" rtlCol="0">
            <a:spAutoFit/>
          </a:bodyPr>
          <a:lstStyle/>
          <a:p>
            <a:r>
              <a:rPr lang="ru-RU" sz="1400" b="1" dirty="0" smtClean="0"/>
              <a:t>955 444,8</a:t>
            </a:r>
            <a:endParaRPr lang="ru-RU" sz="1400" b="1" dirty="0"/>
          </a:p>
        </p:txBody>
      </p:sp>
      <p:sp>
        <p:nvSpPr>
          <p:cNvPr id="31" name="TextBox 30"/>
          <p:cNvSpPr txBox="1"/>
          <p:nvPr/>
        </p:nvSpPr>
        <p:spPr>
          <a:xfrm>
            <a:off x="5500694" y="857232"/>
            <a:ext cx="1071570" cy="307777"/>
          </a:xfrm>
          <a:prstGeom prst="rect">
            <a:avLst/>
          </a:prstGeom>
          <a:noFill/>
        </p:spPr>
        <p:txBody>
          <a:bodyPr wrap="square" rtlCol="0">
            <a:spAutoFit/>
          </a:bodyPr>
          <a:lstStyle/>
          <a:p>
            <a:r>
              <a:rPr lang="ru-RU" sz="1400" b="1" dirty="0" smtClean="0"/>
              <a:t>955 444,8</a:t>
            </a:r>
            <a:endParaRPr lang="ru-RU" sz="1400" b="1" dirty="0"/>
          </a:p>
        </p:txBody>
      </p:sp>
      <p:sp>
        <p:nvSpPr>
          <p:cNvPr id="35" name="TextBox 34"/>
          <p:cNvSpPr txBox="1"/>
          <p:nvPr/>
        </p:nvSpPr>
        <p:spPr>
          <a:xfrm>
            <a:off x="4786314" y="2428868"/>
            <a:ext cx="1214446" cy="369332"/>
          </a:xfrm>
          <a:prstGeom prst="rect">
            <a:avLst/>
          </a:prstGeom>
          <a:noFill/>
        </p:spPr>
        <p:txBody>
          <a:bodyPr wrap="square" rtlCol="0">
            <a:spAutoFit/>
          </a:bodyPr>
          <a:lstStyle/>
          <a:p>
            <a:r>
              <a:rPr lang="ru-RU" b="1" dirty="0" smtClean="0"/>
              <a:t>2026 год</a:t>
            </a:r>
            <a:endParaRPr lang="ru-RU" b="1" dirty="0"/>
          </a:p>
        </p:txBody>
      </p:sp>
      <p:sp>
        <p:nvSpPr>
          <p:cNvPr id="36" name="TextBox 35"/>
          <p:cNvSpPr txBox="1"/>
          <p:nvPr/>
        </p:nvSpPr>
        <p:spPr>
          <a:xfrm>
            <a:off x="6429388" y="3357562"/>
            <a:ext cx="285752" cy="369332"/>
          </a:xfrm>
          <a:prstGeom prst="rect">
            <a:avLst/>
          </a:prstGeom>
          <a:noFill/>
        </p:spPr>
        <p:txBody>
          <a:bodyPr wrap="square" rtlCol="0">
            <a:spAutoFit/>
          </a:bodyPr>
          <a:lstStyle/>
          <a:p>
            <a:r>
              <a:rPr lang="ru-RU" b="1" dirty="0" smtClean="0"/>
              <a:t>0</a:t>
            </a:r>
            <a:endParaRPr lang="ru-RU" b="1" dirty="0"/>
          </a:p>
        </p:txBody>
      </p:sp>
    </p:spTree>
    <p:extLst>
      <p:ext uri="{BB962C8B-B14F-4D97-AF65-F5344CB8AC3E}">
        <p14:creationId xmlns:p14="http://schemas.microsoft.com/office/powerpoint/2010/main" xmlns="" val="318393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Содержимое 2"/>
          <p:cNvSpPr>
            <a:spLocks noGrp="1"/>
          </p:cNvSpPr>
          <p:nvPr>
            <p:ph idx="1"/>
          </p:nvPr>
        </p:nvSpPr>
        <p:spPr>
          <a:xfrm>
            <a:off x="457200" y="333375"/>
            <a:ext cx="8435975" cy="6264275"/>
          </a:xfrm>
        </p:spPr>
        <p:txBody>
          <a:bodyPr/>
          <a:lstStyle/>
          <a:p>
            <a:pPr algn="ctr">
              <a:buFont typeface="Wingdings 2" panose="05020102010507070707" pitchFamily="18" charset="2"/>
              <a:buNone/>
            </a:pPr>
            <a:endParaRPr lang="ru-RU" altLang="ru-RU" sz="2200" b="1" dirty="0" smtClean="0"/>
          </a:p>
          <a:p>
            <a:pPr algn="ctr">
              <a:buFont typeface="Wingdings 2" panose="05020102010507070707" pitchFamily="18" charset="2"/>
              <a:buNone/>
            </a:pPr>
            <a:r>
              <a:rPr lang="ru-RU" altLang="ru-RU" sz="2200" b="1" dirty="0" smtClean="0"/>
              <a:t>      </a:t>
            </a:r>
            <a:endParaRPr lang="ru-RU" altLang="ru-RU" sz="1600" dirty="0" smtClean="0"/>
          </a:p>
        </p:txBody>
      </p:sp>
      <p:pic>
        <p:nvPicPr>
          <p:cNvPr id="3074" name="Picture 2" descr="https://upload.wikimedia.org/wikipedia/commons/thumb/3/33/Map_of_Kizner_Districts_ru.svg/600px-Map_of_Kizner_Districts_ru.svg.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836712"/>
            <a:ext cx="2952328" cy="496315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187624" y="260648"/>
            <a:ext cx="7704610" cy="461665"/>
          </a:xfrm>
          <a:prstGeom prst="rect">
            <a:avLst/>
          </a:prstGeom>
          <a:noFill/>
        </p:spPr>
        <p:txBody>
          <a:bodyPr wrap="none" rtlCol="0">
            <a:spAutoFit/>
          </a:bodyPr>
          <a:lstStyle/>
          <a:p>
            <a:pPr fontAlgn="base">
              <a:spcBef>
                <a:spcPct val="0"/>
              </a:spcBef>
              <a:spcAft>
                <a:spcPct val="0"/>
              </a:spcAft>
            </a:pPr>
            <a:r>
              <a:rPr lang="ru-RU" sz="2400" b="1" i="1" dirty="0" smtClean="0">
                <a:solidFill>
                  <a:prstClr val="black"/>
                </a:solidFill>
                <a:cs typeface="Arial" panose="020B0604020202020204" pitchFamily="34" charset="0"/>
              </a:rPr>
              <a:t>Основные характеристики </a:t>
            </a:r>
            <a:r>
              <a:rPr lang="ru-RU" sz="2400" b="1" i="1" dirty="0" err="1" smtClean="0">
                <a:solidFill>
                  <a:prstClr val="black"/>
                </a:solidFill>
                <a:cs typeface="Arial" panose="020B0604020202020204" pitchFamily="34" charset="0"/>
              </a:rPr>
              <a:t>Кизнерского</a:t>
            </a:r>
            <a:r>
              <a:rPr lang="ru-RU" sz="2400" b="1" i="1" dirty="0" smtClean="0">
                <a:solidFill>
                  <a:prstClr val="black"/>
                </a:solidFill>
                <a:cs typeface="Arial" panose="020B0604020202020204" pitchFamily="34" charset="0"/>
              </a:rPr>
              <a:t> района</a:t>
            </a:r>
            <a:endParaRPr lang="ru-RU" sz="2400" b="1" i="1" dirty="0">
              <a:solidFill>
                <a:prstClr val="black"/>
              </a:solidFill>
              <a:cs typeface="Arial" panose="020B0604020202020204" pitchFamily="34" charset="0"/>
            </a:endParaRPr>
          </a:p>
        </p:txBody>
      </p:sp>
      <p:sp>
        <p:nvSpPr>
          <p:cNvPr id="3" name="Параллелограмм 2"/>
          <p:cNvSpPr/>
          <p:nvPr/>
        </p:nvSpPr>
        <p:spPr>
          <a:xfrm>
            <a:off x="4644008" y="908720"/>
            <a:ext cx="2160240" cy="914400"/>
          </a:xfrm>
          <a:prstGeom prst="parallelogram">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smtClean="0">
                <a:solidFill>
                  <a:srgbClr val="1F497D">
                    <a:lumMod val="50000"/>
                  </a:srgbClr>
                </a:solidFill>
              </a:rPr>
              <a:t> 73 населенных пунктов</a:t>
            </a:r>
            <a:endParaRPr lang="ru-RU" sz="1400" b="1" dirty="0">
              <a:solidFill>
                <a:srgbClr val="1F497D">
                  <a:lumMod val="50000"/>
                </a:srgbClr>
              </a:solidFill>
            </a:endParaRPr>
          </a:p>
        </p:txBody>
      </p:sp>
      <p:sp>
        <p:nvSpPr>
          <p:cNvPr id="4" name="Овал 3"/>
          <p:cNvSpPr/>
          <p:nvPr/>
        </p:nvSpPr>
        <p:spPr>
          <a:xfrm>
            <a:off x="6732240" y="1628800"/>
            <a:ext cx="1922512" cy="864096"/>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smtClean="0">
                <a:solidFill>
                  <a:srgbClr val="9BBB59">
                    <a:lumMod val="50000"/>
                  </a:srgbClr>
                </a:solidFill>
              </a:rPr>
              <a:t>Площадь района 2131,11 км2</a:t>
            </a:r>
            <a:endParaRPr lang="ru-RU" sz="1400" b="1" dirty="0">
              <a:solidFill>
                <a:srgbClr val="9BBB59">
                  <a:lumMod val="50000"/>
                </a:srgbClr>
              </a:solidFill>
            </a:endParaRPr>
          </a:p>
        </p:txBody>
      </p:sp>
      <p:sp>
        <p:nvSpPr>
          <p:cNvPr id="6" name="Капля 5"/>
          <p:cNvSpPr/>
          <p:nvPr/>
        </p:nvSpPr>
        <p:spPr>
          <a:xfrm>
            <a:off x="4211960" y="2586608"/>
            <a:ext cx="2376264" cy="1199582"/>
          </a:xfrm>
          <a:prstGeom prst="teardrop">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dirty="0" smtClean="0">
                <a:solidFill>
                  <a:srgbClr val="EEECE1">
                    <a:lumMod val="10000"/>
                  </a:srgbClr>
                </a:solidFill>
              </a:rPr>
              <a:t>Численность населения на 01.01.2023 г. – </a:t>
            </a:r>
          </a:p>
          <a:p>
            <a:pPr algn="ctr" fontAlgn="base">
              <a:spcBef>
                <a:spcPct val="0"/>
              </a:spcBef>
              <a:spcAft>
                <a:spcPct val="0"/>
              </a:spcAft>
            </a:pPr>
            <a:r>
              <a:rPr lang="ru-RU" sz="1400" dirty="0" smtClean="0">
                <a:solidFill>
                  <a:srgbClr val="EEECE1">
                    <a:lumMod val="10000"/>
                  </a:srgbClr>
                </a:solidFill>
              </a:rPr>
              <a:t>17 595 тыс. человек</a:t>
            </a:r>
            <a:endParaRPr lang="ru-RU" sz="1400" dirty="0">
              <a:solidFill>
                <a:srgbClr val="EEECE1">
                  <a:lumMod val="10000"/>
                </a:srgbClr>
              </a:solidFill>
            </a:endParaRPr>
          </a:p>
        </p:txBody>
      </p:sp>
      <p:sp>
        <p:nvSpPr>
          <p:cNvPr id="7" name="Шестиугольник 6"/>
          <p:cNvSpPr/>
          <p:nvPr/>
        </p:nvSpPr>
        <p:spPr>
          <a:xfrm>
            <a:off x="7020272" y="3284984"/>
            <a:ext cx="1852792" cy="864096"/>
          </a:xfrm>
          <a:prstGeom prst="hexagon">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smtClean="0">
                <a:solidFill>
                  <a:srgbClr val="C0504D">
                    <a:lumMod val="50000"/>
                  </a:srgbClr>
                </a:solidFill>
              </a:rPr>
              <a:t>Район образован 24.01.1939 г.</a:t>
            </a:r>
            <a:endParaRPr lang="ru-RU" sz="1400" b="1" dirty="0">
              <a:solidFill>
                <a:srgbClr val="C0504D">
                  <a:lumMod val="50000"/>
                </a:srgbClr>
              </a:solidFill>
            </a:endParaRPr>
          </a:p>
        </p:txBody>
      </p:sp>
      <p:sp>
        <p:nvSpPr>
          <p:cNvPr id="8" name="Равнобедренный треугольник 7"/>
          <p:cNvSpPr/>
          <p:nvPr/>
        </p:nvSpPr>
        <p:spPr>
          <a:xfrm>
            <a:off x="4139952" y="4005064"/>
            <a:ext cx="2520280" cy="914400"/>
          </a:xfrm>
          <a:prstGeom prst="triangle">
            <a:avLst/>
          </a:prstGeom>
          <a:solidFill>
            <a:schemeClr val="accent5">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dirty="0" smtClean="0">
                <a:solidFill>
                  <a:srgbClr val="1F497D">
                    <a:lumMod val="50000"/>
                  </a:srgbClr>
                </a:solidFill>
              </a:rPr>
              <a:t>3 органов власти</a:t>
            </a:r>
            <a:endParaRPr lang="ru-RU" sz="1400" dirty="0">
              <a:solidFill>
                <a:srgbClr val="1F497D">
                  <a:lumMod val="50000"/>
                </a:srgbClr>
              </a:solidFill>
            </a:endParaRPr>
          </a:p>
        </p:txBody>
      </p:sp>
      <p:sp>
        <p:nvSpPr>
          <p:cNvPr id="9" name="Трапеция 8"/>
          <p:cNvSpPr/>
          <p:nvPr/>
        </p:nvSpPr>
        <p:spPr>
          <a:xfrm>
            <a:off x="6897960" y="4941168"/>
            <a:ext cx="2138536" cy="864096"/>
          </a:xfrm>
          <a:prstGeom prst="trapezoid">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smtClean="0">
                <a:solidFill>
                  <a:srgbClr val="C0504D">
                    <a:lumMod val="75000"/>
                  </a:srgbClr>
                </a:solidFill>
              </a:rPr>
              <a:t>49 </a:t>
            </a:r>
            <a:r>
              <a:rPr lang="ru-RU" sz="1400" b="1" dirty="0" smtClean="0">
                <a:solidFill>
                  <a:srgbClr val="C0504D">
                    <a:lumMod val="50000"/>
                  </a:srgbClr>
                </a:solidFill>
              </a:rPr>
              <a:t>муниципальных учреждения</a:t>
            </a:r>
            <a:endParaRPr lang="ru-RU" sz="1400" b="1" dirty="0">
              <a:solidFill>
                <a:srgbClr val="C0504D">
                  <a:lumMod val="50000"/>
                </a:srgbClr>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118" y="4478"/>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5894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9" name="Объект 8"/>
          <p:cNvGraphicFramePr>
            <a:graphicFrameLocks noGrp="1"/>
          </p:cNvGraphicFramePr>
          <p:nvPr>
            <p:ph idx="1"/>
            <p:extLst>
              <p:ext uri="{D42A27DB-BD31-4B8C-83A1-F6EECF244321}">
                <p14:modId xmlns:p14="http://schemas.microsoft.com/office/powerpoint/2010/main" xmlns="" val="267359551"/>
              </p:ext>
            </p:extLst>
          </p:nvPr>
        </p:nvGraphicFramePr>
        <p:xfrm>
          <a:off x="457200" y="1600200"/>
          <a:ext cx="7467600" cy="4525963"/>
        </p:xfrm>
        <a:graphic>
          <a:graphicData uri="http://schemas.openxmlformats.org/drawingml/2006/chart">
            <c:chart xmlns:c="http://schemas.openxmlformats.org/drawingml/2006/chart" xmlns:r="http://schemas.openxmlformats.org/officeDocument/2006/relationships" r:id="rId5"/>
          </a:graphicData>
        </a:graphic>
      </p:graphicFrame>
      <p:pic>
        <p:nvPicPr>
          <p:cNvPr id="8194" name="Picture 2" descr="Картинки по запросу картинки или фон для слайдов на тему финансы">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153175"/>
            <a:ext cx="10062038" cy="701117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403648" y="639706"/>
            <a:ext cx="8604448" cy="923330"/>
          </a:xfrm>
          <a:prstGeom prst="rect">
            <a:avLst/>
          </a:prstGeom>
          <a:noFill/>
        </p:spPr>
        <p:txBody>
          <a:bodyPr wrap="square" rtlCol="0">
            <a:spAutoFit/>
          </a:bodyPr>
          <a:lstStyle/>
          <a:p>
            <a:r>
              <a:rPr lang="ru-RU" b="1" dirty="0" smtClean="0">
                <a:solidFill>
                  <a:prstClr val="black"/>
                </a:solidFill>
              </a:rPr>
              <a:t>	</a:t>
            </a:r>
          </a:p>
          <a:p>
            <a:endParaRPr lang="ru-RU" b="1" dirty="0">
              <a:solidFill>
                <a:prstClr val="black"/>
              </a:solidFill>
            </a:endParaRPr>
          </a:p>
          <a:p>
            <a:endParaRPr lang="ru-RU" b="1" dirty="0" smtClean="0">
              <a:solidFill>
                <a:prstClr val="black"/>
              </a:solidFill>
            </a:endParaRPr>
          </a:p>
        </p:txBody>
      </p:sp>
      <p:sp>
        <p:nvSpPr>
          <p:cNvPr id="12" name="Прямоугольник 11"/>
          <p:cNvSpPr/>
          <p:nvPr/>
        </p:nvSpPr>
        <p:spPr>
          <a:xfrm>
            <a:off x="611560" y="-171400"/>
            <a:ext cx="9145016" cy="1077218"/>
          </a:xfrm>
          <a:prstGeom prst="rect">
            <a:avLst/>
          </a:prstGeom>
        </p:spPr>
        <p:txBody>
          <a:bodyPr wrap="square">
            <a:spAutoFit/>
          </a:bodyPr>
          <a:lstStyle/>
          <a:p>
            <a:pPr algn="ctr"/>
            <a:r>
              <a:rPr lang="ru-RU" sz="3600" b="1" dirty="0" smtClean="0">
                <a:solidFill>
                  <a:prstClr val="black"/>
                </a:solidFill>
              </a:rPr>
              <a:t> </a:t>
            </a:r>
            <a:r>
              <a:rPr lang="ru-RU" sz="2800" b="1" dirty="0" smtClean="0">
                <a:solidFill>
                  <a:schemeClr val="accent1">
                    <a:lumMod val="50000"/>
                  </a:schemeClr>
                </a:solidFill>
                <a:latin typeface="Bookman Old Style" panose="02050604050505020204" pitchFamily="18" charset="0"/>
              </a:rPr>
              <a:t>Динамика исполнения бюджетов по            налоговым и неналоговым доходам</a:t>
            </a:r>
            <a:endParaRPr lang="ru-RU" sz="2800" b="1" dirty="0">
              <a:solidFill>
                <a:schemeClr val="accent1">
                  <a:lumMod val="50000"/>
                </a:schemeClr>
              </a:solidFill>
              <a:latin typeface="Bookman Old Style" panose="02050604050505020204" pitchFamily="18" charset="0"/>
            </a:endParaRPr>
          </a:p>
        </p:txBody>
      </p:sp>
      <p:sp>
        <p:nvSpPr>
          <p:cNvPr id="14" name="Прямоугольник 13"/>
          <p:cNvSpPr/>
          <p:nvPr/>
        </p:nvSpPr>
        <p:spPr>
          <a:xfrm>
            <a:off x="179512" y="1762772"/>
            <a:ext cx="4572000" cy="523220"/>
          </a:xfrm>
          <a:prstGeom prst="rect">
            <a:avLst/>
          </a:prstGeom>
        </p:spPr>
        <p:txBody>
          <a:bodyPr>
            <a:spAutoFit/>
          </a:bodyPr>
          <a:lstStyle/>
          <a:p>
            <a:pPr fontAlgn="base"/>
            <a:endParaRPr lang="ru-RU" sz="2800" b="1" dirty="0">
              <a:solidFill>
                <a:prstClr val="black"/>
              </a:solidFill>
            </a:endParaRPr>
          </a:p>
        </p:txBody>
      </p:sp>
      <p:sp>
        <p:nvSpPr>
          <p:cNvPr id="15" name="Прямоугольник 14"/>
          <p:cNvSpPr/>
          <p:nvPr/>
        </p:nvSpPr>
        <p:spPr>
          <a:xfrm>
            <a:off x="144016" y="5374957"/>
            <a:ext cx="4572000" cy="523220"/>
          </a:xfrm>
          <a:prstGeom prst="rect">
            <a:avLst/>
          </a:prstGeom>
        </p:spPr>
        <p:txBody>
          <a:bodyPr>
            <a:spAutoFit/>
          </a:bodyPr>
          <a:lstStyle/>
          <a:p>
            <a:pPr fontAlgn="base"/>
            <a:endParaRPr lang="ru-RU" sz="2800" dirty="0">
              <a:solidFill>
                <a:prstClr val="black"/>
              </a:solidFill>
            </a:endParaRPr>
          </a:p>
        </p:txBody>
      </p:sp>
      <p:sp>
        <p:nvSpPr>
          <p:cNvPr id="4" name="TextBox 3"/>
          <p:cNvSpPr txBox="1"/>
          <p:nvPr/>
        </p:nvSpPr>
        <p:spPr>
          <a:xfrm>
            <a:off x="3275856" y="404664"/>
            <a:ext cx="184731" cy="369332"/>
          </a:xfrm>
          <a:prstGeom prst="rect">
            <a:avLst/>
          </a:prstGeom>
          <a:noFill/>
        </p:spPr>
        <p:txBody>
          <a:bodyPr wrap="none" rtlCol="0">
            <a:spAutoFit/>
          </a:bodyPr>
          <a:lstStyle/>
          <a:p>
            <a:endParaRPr lang="ru-RU" dirty="0">
              <a:solidFill>
                <a:prstClr val="black"/>
              </a:solidFill>
            </a:endParaRPr>
          </a:p>
        </p:txBody>
      </p:sp>
      <p:sp>
        <p:nvSpPr>
          <p:cNvPr id="6" name="Прямоугольник 5"/>
          <p:cNvSpPr/>
          <p:nvPr/>
        </p:nvSpPr>
        <p:spPr>
          <a:xfrm>
            <a:off x="-180528" y="1628800"/>
            <a:ext cx="9217024" cy="369332"/>
          </a:xfrm>
          <a:prstGeom prst="rect">
            <a:avLst/>
          </a:prstGeom>
        </p:spPr>
        <p:txBody>
          <a:bodyPr wrap="square">
            <a:spAutoFit/>
          </a:bodyPr>
          <a:lstStyle/>
          <a:p>
            <a:endParaRPr lang="ru-RU" dirty="0">
              <a:solidFill>
                <a:srgbClr val="9C5252">
                  <a:lumMod val="50000"/>
                </a:srgbClr>
              </a:solidFill>
            </a:endParaRPr>
          </a:p>
        </p:txBody>
      </p:sp>
      <p:sp>
        <p:nvSpPr>
          <p:cNvPr id="8" name="TextBox 7"/>
          <p:cNvSpPr txBox="1"/>
          <p:nvPr/>
        </p:nvSpPr>
        <p:spPr>
          <a:xfrm>
            <a:off x="-108519" y="3140968"/>
            <a:ext cx="9145016" cy="1231106"/>
          </a:xfrm>
          <a:prstGeom prst="rect">
            <a:avLst/>
          </a:prstGeom>
          <a:noFill/>
        </p:spPr>
        <p:txBody>
          <a:bodyPr wrap="square" rtlCol="0">
            <a:spAutoFit/>
          </a:bodyPr>
          <a:lstStyle/>
          <a:p>
            <a:pPr marL="285750" indent="-285750">
              <a:buFontTx/>
              <a:buChar char="-"/>
            </a:pPr>
            <a:endParaRPr lang="ru-RU" b="1" dirty="0" smtClean="0">
              <a:solidFill>
                <a:srgbClr val="9C5252">
                  <a:lumMod val="50000"/>
                </a:srgbClr>
              </a:solidFill>
            </a:endParaRPr>
          </a:p>
          <a:p>
            <a:pPr marL="285750" indent="-285750">
              <a:buFontTx/>
              <a:buChar char="-"/>
            </a:pPr>
            <a:endParaRPr lang="ru-RU" sz="1400" b="1" dirty="0">
              <a:solidFill>
                <a:srgbClr val="9C5252">
                  <a:lumMod val="50000"/>
                </a:srgbClr>
              </a:solidFill>
            </a:endParaRPr>
          </a:p>
          <a:p>
            <a:pPr marL="285750" indent="-285750">
              <a:buFontTx/>
              <a:buChar char="-"/>
            </a:pPr>
            <a:endParaRPr lang="ru-RU" sz="1400" b="1" dirty="0">
              <a:solidFill>
                <a:srgbClr val="9C5252">
                  <a:lumMod val="50000"/>
                </a:srgbClr>
              </a:solidFill>
            </a:endParaRPr>
          </a:p>
          <a:p>
            <a:endParaRPr lang="ru-RU" sz="1400" b="1" dirty="0">
              <a:solidFill>
                <a:srgbClr val="9C5252">
                  <a:lumMod val="50000"/>
                </a:srgbClr>
              </a:solidFill>
            </a:endParaRPr>
          </a:p>
          <a:p>
            <a:pPr marL="285750" indent="-285750">
              <a:buFontTx/>
              <a:buChar char="-"/>
            </a:pPr>
            <a:endParaRPr lang="ru-RU" sz="1400" b="1" dirty="0">
              <a:solidFill>
                <a:srgbClr val="9C5252">
                  <a:lumMod val="50000"/>
                </a:srgbClr>
              </a:solidFill>
            </a:endParaRPr>
          </a:p>
        </p:txBody>
      </p:sp>
      <p:graphicFrame>
        <p:nvGraphicFramePr>
          <p:cNvPr id="10" name="Диаграмма 9"/>
          <p:cNvGraphicFramePr/>
          <p:nvPr>
            <p:extLst>
              <p:ext uri="{D42A27DB-BD31-4B8C-83A1-F6EECF244321}">
                <p14:modId xmlns:p14="http://schemas.microsoft.com/office/powerpoint/2010/main" xmlns="" val="2243286297"/>
              </p:ext>
            </p:extLst>
          </p:nvPr>
        </p:nvGraphicFramePr>
        <p:xfrm>
          <a:off x="142844" y="2071678"/>
          <a:ext cx="9429784" cy="4500594"/>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p:cNvSpPr txBox="1"/>
          <p:nvPr/>
        </p:nvSpPr>
        <p:spPr>
          <a:xfrm>
            <a:off x="7308304" y="1571612"/>
            <a:ext cx="1512168" cy="307777"/>
          </a:xfrm>
          <a:prstGeom prst="rect">
            <a:avLst/>
          </a:prstGeom>
          <a:noFill/>
        </p:spPr>
        <p:txBody>
          <a:bodyPr wrap="square" rtlCol="0">
            <a:spAutoFit/>
          </a:bodyPr>
          <a:lstStyle/>
          <a:p>
            <a:r>
              <a:rPr lang="ru-RU" sz="1400" b="1" dirty="0" smtClean="0">
                <a:solidFill>
                  <a:schemeClr val="accent1">
                    <a:lumMod val="50000"/>
                  </a:schemeClr>
                </a:solidFill>
              </a:rPr>
              <a:t>(млн. руб.)</a:t>
            </a:r>
            <a:endParaRPr lang="ru-RU" sz="1400" b="1" dirty="0">
              <a:solidFill>
                <a:schemeClr val="accent1">
                  <a:lumMod val="50000"/>
                </a:schemeClr>
              </a:solidFill>
            </a:endParaRPr>
          </a:p>
        </p:txBody>
      </p:sp>
      <p:graphicFrame>
        <p:nvGraphicFramePr>
          <p:cNvPr id="16" name="Диаграмма 15"/>
          <p:cNvGraphicFramePr/>
          <p:nvPr>
            <p:extLst>
              <p:ext uri="{D42A27DB-BD31-4B8C-83A1-F6EECF244321}">
                <p14:modId xmlns:p14="http://schemas.microsoft.com/office/powerpoint/2010/main" xmlns="" val="716052418"/>
              </p:ext>
            </p:extLst>
          </p:nvPr>
        </p:nvGraphicFramePr>
        <p:xfrm>
          <a:off x="0" y="4572008"/>
          <a:ext cx="10001288" cy="2786058"/>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p:cNvSpPr txBox="1"/>
          <p:nvPr/>
        </p:nvSpPr>
        <p:spPr>
          <a:xfrm>
            <a:off x="6215074" y="4714884"/>
            <a:ext cx="1428760" cy="307777"/>
          </a:xfrm>
          <a:prstGeom prst="rect">
            <a:avLst/>
          </a:prstGeom>
          <a:noFill/>
        </p:spPr>
        <p:txBody>
          <a:bodyPr wrap="square" rtlCol="0">
            <a:spAutoFit/>
          </a:bodyPr>
          <a:lstStyle/>
          <a:p>
            <a:r>
              <a:rPr lang="ru-RU" sz="1400" b="1" dirty="0" smtClean="0"/>
              <a:t>   Оценка </a:t>
            </a:r>
          </a:p>
        </p:txBody>
      </p:sp>
      <p:pic>
        <p:nvPicPr>
          <p:cNvPr id="3133" name="Picture 61"/>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0" y="-17140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ontrols>
      <p:control spid="3143" name="SapphireHiddenControl" r:id="rId2" imgW="6095880" imgH="4067280"/>
    </p:controls>
    <p:extLst>
      <p:ext uri="{BB962C8B-B14F-4D97-AF65-F5344CB8AC3E}">
        <p14:creationId xmlns:p14="http://schemas.microsoft.com/office/powerpoint/2010/main" xmlns="" val="2020872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ru-RU" altLang="ru-RU" sz="1400" dirty="0"/>
          </a:p>
        </p:txBody>
      </p:sp>
      <p:sp>
        <p:nvSpPr>
          <p:cNvPr id="23555" name="Rectangle 2"/>
          <p:cNvSpPr>
            <a:spLocks noGrp="1" noChangeArrowheads="1"/>
          </p:cNvSpPr>
          <p:nvPr>
            <p:ph type="title" idx="4294967295"/>
          </p:nvPr>
        </p:nvSpPr>
        <p:spPr>
          <a:xfrm>
            <a:off x="1547664" y="260648"/>
            <a:ext cx="6609928" cy="465137"/>
          </a:xfrm>
        </p:spPr>
        <p:txBody>
          <a:bodyPr>
            <a:noAutofit/>
          </a:bodyPr>
          <a:lstStyle/>
          <a:p>
            <a:pPr algn="ctr" eaLnBrk="1" hangingPunct="1"/>
            <a:r>
              <a:rPr lang="ru-RU" altLang="ru-RU" sz="2000" b="1" dirty="0" smtClean="0">
                <a:solidFill>
                  <a:schemeClr val="tx2">
                    <a:lumMod val="50000"/>
                  </a:schemeClr>
                </a:solidFill>
                <a:latin typeface="Bookman Old Style" pitchFamily="18" charset="0"/>
              </a:rPr>
              <a:t>Расходы бюджета МО «Муниципальный округ Кизнерский район Удмуртской Республики» на 2024 год</a:t>
            </a:r>
          </a:p>
        </p:txBody>
      </p:sp>
      <p:sp>
        <p:nvSpPr>
          <p:cNvPr id="23556" name="Rectangle 3"/>
          <p:cNvSpPr>
            <a:spLocks noGrp="1" noChangeArrowheads="1"/>
          </p:cNvSpPr>
          <p:nvPr>
            <p:ph type="body" idx="4294967295"/>
          </p:nvPr>
        </p:nvSpPr>
        <p:spPr>
          <a:xfrm>
            <a:off x="0" y="1192213"/>
            <a:ext cx="8229600" cy="563562"/>
          </a:xfrm>
        </p:spPr>
        <p:txBody>
          <a:bodyPr>
            <a:normAutofit fontScale="92500" lnSpcReduction="10000"/>
          </a:bodyPr>
          <a:lstStyle/>
          <a:p>
            <a:pPr marL="0" indent="176213" algn="just" eaLnBrk="1" hangingPunct="1">
              <a:buFontTx/>
              <a:buNone/>
            </a:pPr>
            <a:r>
              <a:rPr lang="ru-RU" altLang="ru-RU" sz="1800" b="1" dirty="0" smtClean="0">
                <a:solidFill>
                  <a:schemeClr val="tx2">
                    <a:lumMod val="50000"/>
                  </a:schemeClr>
                </a:solidFill>
              </a:rPr>
              <a:t>Расходы бюджета – денежные средства, направляемые на финансовое обеспечение задач и функций государства и местного самоуправления. </a:t>
            </a:r>
          </a:p>
        </p:txBody>
      </p:sp>
      <p:sp>
        <p:nvSpPr>
          <p:cNvPr id="23557" name="Line 4"/>
          <p:cNvSpPr>
            <a:spLocks noChangeShapeType="1"/>
          </p:cNvSpPr>
          <p:nvPr/>
        </p:nvSpPr>
        <p:spPr bwMode="auto">
          <a:xfrm>
            <a:off x="262305" y="979488"/>
            <a:ext cx="8496300" cy="0"/>
          </a:xfrm>
          <a:prstGeom prst="line">
            <a:avLst/>
          </a:prstGeom>
          <a:noFill/>
          <a:ln w="47625" cmpd="dbl">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3558" name="AutoShape 6"/>
          <p:cNvSpPr>
            <a:spLocks noChangeArrowheads="1"/>
          </p:cNvSpPr>
          <p:nvPr/>
        </p:nvSpPr>
        <p:spPr bwMode="auto">
          <a:xfrm>
            <a:off x="3275857" y="2090738"/>
            <a:ext cx="2596232" cy="1611312"/>
          </a:xfrm>
          <a:prstGeom prst="roundRect">
            <a:avLst>
              <a:gd name="adj" fmla="val 16667"/>
            </a:avLst>
          </a:prstGeom>
          <a:solidFill>
            <a:schemeClr val="accent2">
              <a:lumMod val="40000"/>
              <a:lumOff val="60000"/>
            </a:schemeClr>
          </a:solidFill>
          <a:ln w="19050">
            <a:solidFill>
              <a:srgbClr val="FF0000"/>
            </a:solidFill>
            <a:round/>
            <a:headEnd/>
            <a:tailEnd/>
          </a:ln>
        </p:spPr>
        <p:txBody>
          <a:bodyPr lIns="126000" rIns="12600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Расходы бюджета </a:t>
            </a:r>
            <a:r>
              <a:rPr lang="ru-RU" altLang="ru-RU" sz="2000" b="1" dirty="0" smtClean="0"/>
              <a:t> </a:t>
            </a:r>
            <a:endParaRPr lang="ru-RU" altLang="ru-RU" sz="2000" b="1" dirty="0"/>
          </a:p>
          <a:p>
            <a:pPr algn="ctr" eaLnBrk="1" hangingPunct="1">
              <a:spcBef>
                <a:spcPct val="0"/>
              </a:spcBef>
              <a:buFontTx/>
              <a:buNone/>
            </a:pPr>
            <a:r>
              <a:rPr lang="ru-RU" altLang="ru-RU" sz="1600" b="1" dirty="0" smtClean="0"/>
              <a:t>915 027,3 тыс</a:t>
            </a:r>
            <a:r>
              <a:rPr lang="ru-RU" altLang="ru-RU" sz="1600" b="1" dirty="0"/>
              <a:t>. руб.</a:t>
            </a:r>
          </a:p>
        </p:txBody>
      </p:sp>
      <p:sp>
        <p:nvSpPr>
          <p:cNvPr id="23559" name="Rectangle 7"/>
          <p:cNvSpPr>
            <a:spLocks noChangeArrowheads="1"/>
          </p:cNvSpPr>
          <p:nvPr/>
        </p:nvSpPr>
        <p:spPr bwMode="auto">
          <a:xfrm>
            <a:off x="310662" y="4030664"/>
            <a:ext cx="4013689" cy="1989137"/>
          </a:xfrm>
          <a:prstGeom prst="rect">
            <a:avLst/>
          </a:prstGeom>
          <a:solidFill>
            <a:srgbClr val="CCFFCC"/>
          </a:solidFill>
          <a:ln w="19050">
            <a:solidFill>
              <a:srgbClr val="00FF00"/>
            </a:solidFill>
            <a:miter lim="800000"/>
            <a:headEnd/>
            <a:tailEnd/>
          </a:ln>
        </p:spPr>
        <p:txBody>
          <a:bodyPr lIns="108000" tIns="0" rIns="10800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u="sng" dirty="0"/>
              <a:t>Программные</a:t>
            </a:r>
            <a:r>
              <a:rPr lang="ru-RU" altLang="ru-RU" sz="2000" b="1" dirty="0"/>
              <a:t> расходы – </a:t>
            </a:r>
          </a:p>
          <a:p>
            <a:pPr algn="ctr" eaLnBrk="1" hangingPunct="1">
              <a:spcBef>
                <a:spcPct val="0"/>
              </a:spcBef>
              <a:buFontTx/>
              <a:buNone/>
            </a:pPr>
            <a:r>
              <a:rPr lang="ru-RU" altLang="ru-RU" sz="2000" b="1" dirty="0" smtClean="0"/>
              <a:t>911 745,3 тыс</a:t>
            </a:r>
            <a:r>
              <a:rPr lang="ru-RU" altLang="ru-RU" sz="2000" b="1" dirty="0"/>
              <a:t>. руб. </a:t>
            </a:r>
          </a:p>
          <a:p>
            <a:pPr algn="ctr" eaLnBrk="1" hangingPunct="1">
              <a:spcBef>
                <a:spcPct val="0"/>
              </a:spcBef>
              <a:buFontTx/>
              <a:buNone/>
            </a:pPr>
            <a:r>
              <a:rPr lang="ru-RU" altLang="ru-RU" sz="2000" b="1" dirty="0"/>
              <a:t>(</a:t>
            </a:r>
            <a:r>
              <a:rPr lang="ru-RU" altLang="ru-RU" sz="2000" b="1" dirty="0" smtClean="0"/>
              <a:t>99,6 </a:t>
            </a:r>
            <a:r>
              <a:rPr lang="ru-RU" altLang="ru-RU" sz="2000" b="1" dirty="0"/>
              <a:t>% общего объема расходов)</a:t>
            </a:r>
            <a:endParaRPr lang="ru-RU" altLang="ru-RU" sz="2000" dirty="0"/>
          </a:p>
        </p:txBody>
      </p:sp>
      <p:sp>
        <p:nvSpPr>
          <p:cNvPr id="23560" name="Rectangle 9"/>
          <p:cNvSpPr>
            <a:spLocks noChangeArrowheads="1"/>
          </p:cNvSpPr>
          <p:nvPr/>
        </p:nvSpPr>
        <p:spPr bwMode="auto">
          <a:xfrm>
            <a:off x="4922227" y="4051301"/>
            <a:ext cx="3867150" cy="1947863"/>
          </a:xfrm>
          <a:prstGeom prst="rect">
            <a:avLst/>
          </a:prstGeom>
          <a:solidFill>
            <a:srgbClr val="00B0F0"/>
          </a:solidFill>
          <a:ln w="19050">
            <a:solidFill>
              <a:srgbClr val="0000FF"/>
            </a:solidFill>
            <a:miter lim="800000"/>
            <a:headEnd/>
            <a:tailEnd/>
          </a:ln>
        </p:spPr>
        <p:txBody>
          <a:bodyPr lIns="108000" tIns="0" rIns="10800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600" b="1" dirty="0"/>
          </a:p>
          <a:p>
            <a:pPr algn="ctr" eaLnBrk="1" hangingPunct="1">
              <a:spcBef>
                <a:spcPct val="0"/>
              </a:spcBef>
              <a:buFontTx/>
              <a:buNone/>
            </a:pPr>
            <a:r>
              <a:rPr lang="ru-RU" altLang="ru-RU" sz="2000" b="1" u="sng" dirty="0"/>
              <a:t>Непрограммные </a:t>
            </a:r>
            <a:r>
              <a:rPr lang="ru-RU" altLang="ru-RU" sz="2000" b="1" dirty="0"/>
              <a:t>расходы – </a:t>
            </a:r>
          </a:p>
          <a:p>
            <a:pPr algn="ctr" eaLnBrk="1" hangingPunct="1">
              <a:spcBef>
                <a:spcPct val="0"/>
              </a:spcBef>
              <a:buFontTx/>
              <a:buNone/>
            </a:pPr>
            <a:r>
              <a:rPr lang="ru-RU" altLang="ru-RU" sz="2000" b="1" dirty="0" smtClean="0"/>
              <a:t>3 282,0 тыс</a:t>
            </a:r>
            <a:r>
              <a:rPr lang="ru-RU" altLang="ru-RU" sz="2000" b="1" dirty="0"/>
              <a:t>. руб.  </a:t>
            </a:r>
          </a:p>
          <a:p>
            <a:pPr algn="ctr" eaLnBrk="1" hangingPunct="1">
              <a:spcBef>
                <a:spcPct val="0"/>
              </a:spcBef>
              <a:buFontTx/>
              <a:buNone/>
            </a:pPr>
            <a:r>
              <a:rPr lang="ru-RU" altLang="ru-RU" sz="2000" b="1" dirty="0" smtClean="0"/>
              <a:t>(0,4 % </a:t>
            </a:r>
            <a:r>
              <a:rPr lang="ru-RU" altLang="ru-RU" sz="2000" b="1" dirty="0"/>
              <a:t>общего объема расходов)</a:t>
            </a:r>
          </a:p>
          <a:p>
            <a:pPr algn="ctr" eaLnBrk="1" hangingPunct="1">
              <a:spcBef>
                <a:spcPct val="0"/>
              </a:spcBef>
              <a:buFontTx/>
              <a:buNone/>
            </a:pPr>
            <a:r>
              <a:rPr lang="ru-RU" altLang="ru-RU" sz="2000" b="1" dirty="0"/>
              <a:t> </a:t>
            </a:r>
          </a:p>
          <a:p>
            <a:pPr algn="ctr" eaLnBrk="1" hangingPunct="1">
              <a:spcBef>
                <a:spcPct val="0"/>
              </a:spcBef>
              <a:buFontTx/>
              <a:buNone/>
            </a:pPr>
            <a:endParaRPr lang="ru-RU" altLang="ru-RU" sz="1600" dirty="0"/>
          </a:p>
        </p:txBody>
      </p:sp>
      <p:sp>
        <p:nvSpPr>
          <p:cNvPr id="23561" name="AutoShape 10"/>
          <p:cNvSpPr>
            <a:spLocks noChangeArrowheads="1"/>
          </p:cNvSpPr>
          <p:nvPr/>
        </p:nvSpPr>
        <p:spPr bwMode="auto">
          <a:xfrm rot="7897213">
            <a:off x="1569732" y="2580815"/>
            <a:ext cx="1611313" cy="814754"/>
          </a:xfrm>
          <a:prstGeom prst="curvedUpArrow">
            <a:avLst>
              <a:gd name="adj1" fmla="val 33789"/>
              <a:gd name="adj2" fmla="val 72700"/>
              <a:gd name="adj3" fmla="val 74671"/>
            </a:avLst>
          </a:prstGeom>
          <a:solidFill>
            <a:srgbClr val="CCFFCC"/>
          </a:solidFill>
          <a:ln w="19050">
            <a:solidFill>
              <a:srgbClr val="00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23562" name="AutoShape 11"/>
          <p:cNvSpPr>
            <a:spLocks noChangeArrowheads="1"/>
          </p:cNvSpPr>
          <p:nvPr/>
        </p:nvSpPr>
        <p:spPr bwMode="auto">
          <a:xfrm rot="2313247">
            <a:off x="5890846" y="2540324"/>
            <a:ext cx="1570892" cy="609600"/>
          </a:xfrm>
          <a:prstGeom prst="curvedDownArrow">
            <a:avLst>
              <a:gd name="adj1" fmla="val 49229"/>
              <a:gd name="adj2" fmla="val 98704"/>
              <a:gd name="adj3" fmla="val 83417"/>
            </a:avLst>
          </a:prstGeom>
          <a:solidFill>
            <a:srgbClr val="3366FF"/>
          </a:solidFill>
          <a:ln w="19050">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75"/>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8895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2"/>
          <p:cNvSpPr>
            <a:spLocks noChangeArrowheads="1" noChangeShapeType="1" noTextEdit="1"/>
          </p:cNvSpPr>
          <p:nvPr/>
        </p:nvSpPr>
        <p:spPr bwMode="auto">
          <a:xfrm>
            <a:off x="3779838" y="32815"/>
            <a:ext cx="5219700" cy="188913"/>
          </a:xfrm>
          <a:prstGeom prst="rect">
            <a:avLst/>
          </a:prstGeom>
        </p:spPr>
        <p:txBody>
          <a:bodyPr wrap="none" fromWordArt="1">
            <a:prstTxWarp prst="textPlain">
              <a:avLst>
                <a:gd name="adj" fmla="val 50000"/>
              </a:avLst>
            </a:prstTxWarp>
          </a:bodyPr>
          <a:lstStyle/>
          <a:p>
            <a:pPr algn="ctr"/>
            <a:endParaRPr lang="ru-RU" b="1" i="1" kern="10" spc="180" dirty="0">
              <a:ln w="9525">
                <a:solidFill>
                  <a:srgbClr val="808080"/>
                </a:solidFill>
                <a:round/>
                <a:headEnd/>
                <a:tailEnd/>
              </a:ln>
              <a:solidFill>
                <a:srgbClr val="FF0000"/>
              </a:solidFill>
              <a:latin typeface="Monotype Corsiva"/>
            </a:endParaRPr>
          </a:p>
        </p:txBody>
      </p:sp>
      <p:graphicFrame>
        <p:nvGraphicFramePr>
          <p:cNvPr id="7" name="Диаграмма 6"/>
          <p:cNvGraphicFramePr/>
          <p:nvPr>
            <p:extLst>
              <p:ext uri="{D42A27DB-BD31-4B8C-83A1-F6EECF244321}">
                <p14:modId xmlns:p14="http://schemas.microsoft.com/office/powerpoint/2010/main" xmlns="" val="4067265969"/>
              </p:ext>
            </p:extLst>
          </p:nvPr>
        </p:nvGraphicFramePr>
        <p:xfrm>
          <a:off x="0" y="-99392"/>
          <a:ext cx="8895723" cy="653998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rot="5400000">
            <a:off x="6193134" y="1844824"/>
            <a:ext cx="3203402" cy="338554"/>
          </a:xfrm>
          <a:prstGeom prst="rect">
            <a:avLst/>
          </a:prstGeom>
          <a:noFill/>
        </p:spPr>
        <p:txBody>
          <a:bodyPr wrap="square" rtlCol="0">
            <a:spAutoFit/>
          </a:bodyPr>
          <a:lstStyle/>
          <a:p>
            <a:endParaRPr lang="ru-RU" sz="1600" i="1" dirty="0">
              <a:solidFill>
                <a:prstClr val="black"/>
              </a:solidFill>
            </a:endParaRPr>
          </a:p>
        </p:txBody>
      </p:sp>
      <p:sp>
        <p:nvSpPr>
          <p:cNvPr id="5" name="TextBox 4"/>
          <p:cNvSpPr txBox="1"/>
          <p:nvPr/>
        </p:nvSpPr>
        <p:spPr>
          <a:xfrm>
            <a:off x="3313559" y="4797152"/>
            <a:ext cx="400110" cy="307777"/>
          </a:xfrm>
          <a:prstGeom prst="rect">
            <a:avLst/>
          </a:prstGeom>
          <a:noFill/>
        </p:spPr>
        <p:txBody>
          <a:bodyPr vert="vert270" wrap="square" rtlCol="0">
            <a:spAutoFit/>
          </a:bodyPr>
          <a:lstStyle/>
          <a:p>
            <a:endParaRPr lang="ru-RU" sz="1400" i="1" dirty="0">
              <a:solidFill>
                <a:prstClr val="black"/>
              </a:solidFill>
            </a:endParaRPr>
          </a:p>
        </p:txBody>
      </p:sp>
      <p:sp>
        <p:nvSpPr>
          <p:cNvPr id="9" name="TextBox 8"/>
          <p:cNvSpPr txBox="1"/>
          <p:nvPr/>
        </p:nvSpPr>
        <p:spPr>
          <a:xfrm>
            <a:off x="179512" y="6165304"/>
            <a:ext cx="8280920" cy="307777"/>
          </a:xfrm>
          <a:prstGeom prst="rect">
            <a:avLst/>
          </a:prstGeom>
          <a:noFill/>
        </p:spPr>
        <p:txBody>
          <a:bodyPr wrap="square" rtlCol="0">
            <a:spAutoFit/>
          </a:bodyPr>
          <a:lstStyle/>
          <a:p>
            <a:endParaRPr lang="ru-RU" sz="1400" i="1" dirty="0">
              <a:solidFill>
                <a:prstClr val="black"/>
              </a:solidFill>
            </a:endParaRPr>
          </a:p>
        </p:txBody>
      </p:sp>
    </p:spTree>
    <p:extLst>
      <p:ext uri="{BB962C8B-B14F-4D97-AF65-F5344CB8AC3E}">
        <p14:creationId xmlns:p14="http://schemas.microsoft.com/office/powerpoint/2010/main" xmlns="" val="3377917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331639" y="44624"/>
            <a:ext cx="7315595" cy="682625"/>
          </a:xfrm>
        </p:spPr>
        <p:txBody>
          <a:bodyPr>
            <a:normAutofit fontScale="90000"/>
          </a:bodyPr>
          <a:lstStyle/>
          <a:p>
            <a:pPr algn="ctr" eaLnBrk="1" hangingPunct="1"/>
            <a:r>
              <a:rPr lang="ru-RU" altLang="ru-RU" sz="2000" b="1" dirty="0" smtClean="0">
                <a:solidFill>
                  <a:schemeClr val="tx1"/>
                </a:solidFill>
                <a:cs typeface="Times New Roman" pitchFamily="18" charset="0"/>
              </a:rPr>
              <a:t>Расходная часть бюджета </a:t>
            </a:r>
            <a:r>
              <a:rPr lang="ru-RU" altLang="ru-RU" sz="2000" b="1" dirty="0" smtClean="0">
                <a:cs typeface="Times New Roman" pitchFamily="18" charset="0"/>
              </a:rPr>
              <a:t>МО «Муниципальный округ Кизнерский район Удмуртской Республики» </a:t>
            </a:r>
            <a:r>
              <a:rPr lang="ru-RU" altLang="ru-RU" sz="2000" b="1" dirty="0" smtClean="0">
                <a:solidFill>
                  <a:schemeClr val="tx1"/>
                </a:solidFill>
                <a:cs typeface="Times New Roman" pitchFamily="18" charset="0"/>
              </a:rPr>
              <a:t>в рамках </a:t>
            </a:r>
            <a:r>
              <a:rPr lang="ru-RU" altLang="ru-RU" sz="2000" b="1" i="1" dirty="0" smtClean="0">
                <a:solidFill>
                  <a:schemeClr val="tx1"/>
                </a:solidFill>
                <a:cs typeface="Times New Roman" pitchFamily="18" charset="0"/>
              </a:rPr>
              <a:t>муниципальных программ</a:t>
            </a:r>
            <a:endParaRPr lang="ru-RU" altLang="ru-RU" sz="2000" b="1" dirty="0" smtClean="0">
              <a:solidFill>
                <a:schemeClr val="tx1"/>
              </a:solidFill>
              <a:latin typeface="Bookman Old Style" pitchFamily="18" charset="0"/>
            </a:endParaRPr>
          </a:p>
        </p:txBody>
      </p:sp>
      <p:graphicFrame>
        <p:nvGraphicFramePr>
          <p:cNvPr id="28793" name="Group 121"/>
          <p:cNvGraphicFramePr>
            <a:graphicFrameLocks noGrp="1"/>
          </p:cNvGraphicFramePr>
          <p:nvPr>
            <p:ph type="tbl" idx="1"/>
            <p:extLst>
              <p:ext uri="{D42A27DB-BD31-4B8C-83A1-F6EECF244321}">
                <p14:modId xmlns:p14="http://schemas.microsoft.com/office/powerpoint/2010/main" xmlns="" val="32149824"/>
              </p:ext>
            </p:extLst>
          </p:nvPr>
        </p:nvGraphicFramePr>
        <p:xfrm>
          <a:off x="130420" y="796926"/>
          <a:ext cx="8861180" cy="5850346"/>
        </p:xfrm>
        <a:graphic>
          <a:graphicData uri="http://schemas.openxmlformats.org/drawingml/2006/table">
            <a:tbl>
              <a:tblPr/>
              <a:tblGrid>
                <a:gridCol w="5615354"/>
                <a:gridCol w="1049215"/>
                <a:gridCol w="1169377"/>
                <a:gridCol w="1027234"/>
              </a:tblGrid>
              <a:tr h="2438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показателя</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2024 год</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2025 год</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2026 год</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3021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Плановые расходы всего,    в том числе:</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915 027,3</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947 937,6</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955 444,8</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438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Непрограммные расходы</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3 282,1</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3 286,1</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3 388,7</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438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dirty="0" smtClean="0">
                          <a:ln>
                            <a:noFill/>
                          </a:ln>
                          <a:solidFill>
                            <a:schemeClr val="tx1"/>
                          </a:solidFill>
                          <a:effectLst/>
                          <a:latin typeface="Times New Roman" pitchFamily="18" charset="0"/>
                          <a:cs typeface="Times New Roman" pitchFamily="18" charset="0"/>
                        </a:rPr>
                        <a:t>Программные расходы, </a:t>
                      </a:r>
                      <a:r>
                        <a:rPr kumimoji="0" lang="ru-RU" sz="1200" b="0" i="1" u="none" strike="noStrike" cap="none" normalizeH="0" baseline="0" dirty="0" smtClean="0">
                          <a:ln>
                            <a:noFill/>
                          </a:ln>
                          <a:solidFill>
                            <a:schemeClr val="tx1"/>
                          </a:solidFill>
                          <a:effectLst/>
                          <a:latin typeface="Times New Roman" pitchFamily="18" charset="0"/>
                          <a:cs typeface="Times New Roman" pitchFamily="18" charset="0"/>
                        </a:rPr>
                        <a:t>из них:</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911 745,2</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944 651,5</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952 056,1</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74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«Развитие образования и воспитание»</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579 855,1</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608 306,6</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600 416,7</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«Охрана здоровья и формирование здорового образа жизни населения»</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5</a:t>
                      </a:r>
                      <a:r>
                        <a:rPr lang="ru-RU" sz="1600" baseline="0" dirty="0" smtClean="0">
                          <a:latin typeface="Times New Roman" pitchFamily="18" charset="0"/>
                          <a:cs typeface="Times New Roman" pitchFamily="18" charset="0"/>
                        </a:rPr>
                        <a:t> 830,0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5</a:t>
                      </a:r>
                      <a:r>
                        <a:rPr lang="ru-RU" sz="1600" baseline="0" dirty="0" smtClean="0">
                          <a:latin typeface="Times New Roman" pitchFamily="18" charset="0"/>
                          <a:cs typeface="Times New Roman" pitchFamily="18" charset="0"/>
                        </a:rPr>
                        <a:t> 830</a:t>
                      </a:r>
                      <a:r>
                        <a:rPr lang="ru-RU" sz="1600" dirty="0" smtClean="0">
                          <a:latin typeface="Times New Roman" pitchFamily="18" charset="0"/>
                          <a:cs typeface="Times New Roman" pitchFamily="18" charset="0"/>
                        </a:rPr>
                        <a:t>,0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5 830,0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81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«Развитие культуры»</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71</a:t>
                      </a:r>
                      <a:r>
                        <a:rPr lang="ru-RU" sz="1600" baseline="0" dirty="0" smtClean="0">
                          <a:latin typeface="Times New Roman" pitchFamily="18" charset="0"/>
                          <a:cs typeface="Times New Roman" pitchFamily="18" charset="0"/>
                        </a:rPr>
                        <a:t> 742,3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71</a:t>
                      </a:r>
                      <a:r>
                        <a:rPr lang="ru-RU" sz="1600" baseline="0" dirty="0" smtClean="0">
                          <a:latin typeface="Times New Roman" pitchFamily="18" charset="0"/>
                          <a:cs typeface="Times New Roman" pitchFamily="18" charset="0"/>
                        </a:rPr>
                        <a:t> 781,0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71 781,0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40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«Социальная поддержка населения»</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5 626,0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4 399,7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2 764,5</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34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«Создание условий для устойчивого экономического развития»</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2 931,0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a:t>
                      </a:r>
                      <a:r>
                        <a:rPr lang="ru-RU" sz="1600" baseline="0" dirty="0" smtClean="0">
                          <a:latin typeface="Times New Roman" pitchFamily="18" charset="0"/>
                          <a:cs typeface="Times New Roman" pitchFamily="18" charset="0"/>
                        </a:rPr>
                        <a:t> 931,0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2 931,0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032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«Безопасность на территории муниципального образования «Муниципальный округ Кизнерский район Удмуртской Республики»</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a:t>
                      </a:r>
                      <a:r>
                        <a:rPr lang="ru-RU" sz="1600" baseline="0" dirty="0" smtClean="0">
                          <a:latin typeface="Times New Roman" pitchFamily="18" charset="0"/>
                          <a:cs typeface="Times New Roman" pitchFamily="18" charset="0"/>
                        </a:rPr>
                        <a:t> 310,0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a:t>
                      </a:r>
                      <a:r>
                        <a:rPr lang="ru-RU" sz="1600" baseline="0" dirty="0" smtClean="0">
                          <a:latin typeface="Times New Roman" pitchFamily="18" charset="0"/>
                          <a:cs typeface="Times New Roman" pitchFamily="18" charset="0"/>
                        </a:rPr>
                        <a:t> 310,0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1 310,0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229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«Содержание и развитие муниципального хозяйства»</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103</a:t>
                      </a:r>
                      <a:r>
                        <a:rPr lang="ru-RU" sz="1600" baseline="0" dirty="0" smtClean="0">
                          <a:latin typeface="Times New Roman" pitchFamily="18" charset="0"/>
                          <a:cs typeface="Times New Roman" pitchFamily="18" charset="0"/>
                        </a:rPr>
                        <a:t> 301,9</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103</a:t>
                      </a:r>
                      <a:r>
                        <a:rPr lang="ru-RU" sz="1600" baseline="0" dirty="0" smtClean="0">
                          <a:latin typeface="Times New Roman" pitchFamily="18" charset="0"/>
                          <a:cs typeface="Times New Roman" pitchFamily="18" charset="0"/>
                        </a:rPr>
                        <a:t> 103,7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111 247,5</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48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«Муниципальное управление»</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129</a:t>
                      </a:r>
                      <a:r>
                        <a:rPr lang="ru-RU" sz="1600" baseline="0" dirty="0" smtClean="0">
                          <a:latin typeface="Times New Roman" pitchFamily="18" charset="0"/>
                          <a:cs typeface="Times New Roman" pitchFamily="18" charset="0"/>
                        </a:rPr>
                        <a:t> 421,5</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129 421,1</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129 321,9</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355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«Управление муниципальными финансами»</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9</a:t>
                      </a:r>
                      <a:r>
                        <a:rPr lang="ru-RU" sz="1600" baseline="0" dirty="0" smtClean="0">
                          <a:latin typeface="Times New Roman" pitchFamily="18" charset="0"/>
                          <a:cs typeface="Times New Roman" pitchFamily="18" charset="0"/>
                        </a:rPr>
                        <a:t> 600,0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15</a:t>
                      </a:r>
                      <a:r>
                        <a:rPr lang="ru-RU" sz="1600" baseline="0" dirty="0" smtClean="0">
                          <a:latin typeface="Times New Roman" pitchFamily="18" charset="0"/>
                          <a:cs typeface="Times New Roman" pitchFamily="18" charset="0"/>
                        </a:rPr>
                        <a:t> 579,7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24 649,8</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032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«Комплексные меры противодействия  немедицинскому потреблению наркотических средств и их незаконному обороту 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Кизнерском</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районе»</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«Стимулирование улучшения жилищных условий» район»</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462,4</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323,7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138,7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«Управление муниципальным имуществом и земельными ресурсами»</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100,0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100,0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100,0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«Реализация молодежной политики»</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1 545,0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a:t>
                      </a:r>
                      <a:r>
                        <a:rPr lang="ru-RU" sz="1600" baseline="0" dirty="0" smtClean="0">
                          <a:latin typeface="Times New Roman" pitchFamily="18" charset="0"/>
                          <a:cs typeface="Times New Roman" pitchFamily="18" charset="0"/>
                        </a:rPr>
                        <a:t> 545</a:t>
                      </a:r>
                      <a:r>
                        <a:rPr lang="ru-RU" sz="1600" dirty="0" smtClean="0">
                          <a:latin typeface="Times New Roman" pitchFamily="18" charset="0"/>
                          <a:cs typeface="Times New Roman" pitchFamily="18" charset="0"/>
                        </a:rPr>
                        <a:t>,0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1 545,00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Удельный вес программных расходов в общем объеме расходов бюджета муниципального образования «</a:t>
                      </a:r>
                      <a:r>
                        <a:rPr kumimoji="0" lang="ru-RU" sz="1200" b="1" i="0" u="none" strike="noStrike" cap="none" normalizeH="0" baseline="0" dirty="0" err="1" smtClean="0">
                          <a:ln>
                            <a:noFill/>
                          </a:ln>
                          <a:solidFill>
                            <a:schemeClr val="tx1"/>
                          </a:solidFill>
                          <a:effectLst/>
                          <a:latin typeface="Times New Roman" pitchFamily="18" charset="0"/>
                          <a:cs typeface="Times New Roman" pitchFamily="18" charset="0"/>
                        </a:rPr>
                        <a:t>Кизнерский</a:t>
                      </a: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 район», в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99,6</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99,6</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99,6</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24580" name="Line 4"/>
          <p:cNvSpPr>
            <a:spLocks noChangeShapeType="1"/>
          </p:cNvSpPr>
          <p:nvPr/>
        </p:nvSpPr>
        <p:spPr bwMode="auto">
          <a:xfrm>
            <a:off x="323528" y="692696"/>
            <a:ext cx="8496300" cy="0"/>
          </a:xfrm>
          <a:prstGeom prst="line">
            <a:avLst/>
          </a:prstGeom>
          <a:noFill/>
          <a:ln w="47625" cmpd="dbl">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ru-RU"/>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611560" cy="7957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7443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1331640" y="103188"/>
            <a:ext cx="7598414" cy="1306512"/>
          </a:xfrm>
        </p:spPr>
        <p:txBody>
          <a:bodyPr>
            <a:normAutofit fontScale="90000"/>
          </a:bodyPr>
          <a:lstStyle/>
          <a:p>
            <a:pPr algn="ctr"/>
            <a:r>
              <a:rPr lang="ru-RU" altLang="ru-RU" sz="3200" b="1" dirty="0" smtClean="0">
                <a:solidFill>
                  <a:schemeClr val="bg2">
                    <a:lumMod val="10000"/>
                  </a:schemeClr>
                </a:solidFill>
              </a:rPr>
              <a:t>Социальная направленность расходов бюджета МО «Муниципальный округ Кизнерский район Удмуртской Республики»   на 2024-2026 годы</a:t>
            </a:r>
          </a:p>
        </p:txBody>
      </p:sp>
      <p:graphicFrame>
        <p:nvGraphicFramePr>
          <p:cNvPr id="29764" name="Group 68"/>
          <p:cNvGraphicFramePr>
            <a:graphicFrameLocks noGrp="1"/>
          </p:cNvGraphicFramePr>
          <p:nvPr>
            <p:ph type="tbl" idx="1"/>
            <p:extLst>
              <p:ext uri="{D42A27DB-BD31-4B8C-83A1-F6EECF244321}">
                <p14:modId xmlns:p14="http://schemas.microsoft.com/office/powerpoint/2010/main" xmlns="" val="3618037898"/>
              </p:ext>
            </p:extLst>
          </p:nvPr>
        </p:nvGraphicFramePr>
        <p:xfrm>
          <a:off x="577362" y="1785925"/>
          <a:ext cx="8093320" cy="4643470"/>
        </p:xfrm>
        <a:graphic>
          <a:graphicData uri="http://schemas.openxmlformats.org/drawingml/2006/table">
            <a:tbl>
              <a:tblPr/>
              <a:tblGrid>
                <a:gridCol w="3140320"/>
                <a:gridCol w="1737946"/>
                <a:gridCol w="1547446"/>
                <a:gridCol w="1667608"/>
              </a:tblGrid>
              <a:tr h="606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Направления расходов</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2024 год</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2025 год</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2026 год</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434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Всего расходов</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915 027,3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947 937,6</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955 444,8</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368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Образование</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ru-RU" sz="1600" dirty="0" smtClean="0">
                          <a:latin typeface="Times New Roman" pitchFamily="18" charset="0"/>
                          <a:cs typeface="Times New Roman" pitchFamily="18" charset="0"/>
                        </a:rPr>
                        <a:t>580</a:t>
                      </a:r>
                      <a:r>
                        <a:rPr lang="ru-RU" sz="1600" baseline="0" dirty="0" smtClean="0">
                          <a:latin typeface="Times New Roman" pitchFamily="18" charset="0"/>
                          <a:cs typeface="Times New Roman" pitchFamily="18" charset="0"/>
                        </a:rPr>
                        <a:t> 411,8</a:t>
                      </a:r>
                      <a:endParaRPr lang="ru-RU" sz="1600"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609 137,3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601 624,2</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4487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Культура, кинематография</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ru-RU" sz="1600" dirty="0" smtClean="0">
                          <a:latin typeface="Times New Roman" pitchFamily="18" charset="0"/>
                          <a:cs typeface="Times New Roman" pitchFamily="18" charset="0"/>
                        </a:rPr>
                        <a:t>71</a:t>
                      </a:r>
                      <a:r>
                        <a:rPr lang="ru-RU" sz="1600" baseline="0" dirty="0" smtClean="0">
                          <a:latin typeface="Times New Roman" pitchFamily="18" charset="0"/>
                          <a:cs typeface="Times New Roman" pitchFamily="18" charset="0"/>
                        </a:rPr>
                        <a:t> 742,4</a:t>
                      </a:r>
                      <a:endParaRPr lang="ru-RU" sz="1600"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71 781,0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71 781,0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456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Социальная политика</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ru-RU" sz="1600" dirty="0" smtClean="0">
                          <a:latin typeface="Times New Roman" pitchFamily="18" charset="0"/>
                          <a:cs typeface="Times New Roman" pitchFamily="18" charset="0"/>
                        </a:rPr>
                        <a:t>6</a:t>
                      </a:r>
                      <a:r>
                        <a:rPr lang="ru-RU" sz="1600" baseline="0" dirty="0" smtClean="0">
                          <a:latin typeface="Times New Roman" pitchFamily="18" charset="0"/>
                          <a:cs typeface="Times New Roman" pitchFamily="18" charset="0"/>
                        </a:rPr>
                        <a:t> 458,7</a:t>
                      </a:r>
                      <a:endParaRPr lang="ru-RU" sz="1600"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4 819,6</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2 622,6</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490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Физическая культура и спорт</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ru-RU" sz="1600" dirty="0" smtClean="0">
                          <a:latin typeface="Times New Roman" pitchFamily="18" charset="0"/>
                          <a:cs typeface="Times New Roman" pitchFamily="18" charset="0"/>
                        </a:rPr>
                        <a:t>5 830,0</a:t>
                      </a:r>
                      <a:endParaRPr lang="ru-RU" sz="1600"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5 830,0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5 830,0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646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Итого расходов социальной направленности</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ru-RU" sz="1600" b="1" dirty="0" smtClean="0">
                          <a:latin typeface="Times New Roman" pitchFamily="18" charset="0"/>
                          <a:cs typeface="Times New Roman" pitchFamily="18" charset="0"/>
                        </a:rPr>
                        <a:t>664 442,9</a:t>
                      </a:r>
                      <a:endParaRPr lang="ru-RU" sz="1600" b="1"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691 567,9</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681 857,8</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11914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Доля расходов социальной направленности в общем объеме расходов бюджета, %</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72,6</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73,0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71,4</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25650" name="Номер слайда 3"/>
          <p:cNvSpPr>
            <a:spLocks noGrp="1"/>
          </p:cNvSpPr>
          <p:nvPr>
            <p:ph type="sldNum" sz="quarter" idx="12"/>
          </p:nvPr>
        </p:nvSpPr>
        <p:spPr>
          <a:xfrm>
            <a:off x="6572264" y="6340475"/>
            <a:ext cx="2526016" cy="381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400" dirty="0" smtClean="0"/>
          </a:p>
          <a:p>
            <a:pPr eaLnBrk="1" hangingPunct="1">
              <a:spcBef>
                <a:spcPct val="0"/>
              </a:spcBef>
              <a:buFontTx/>
              <a:buNone/>
            </a:pPr>
            <a:endParaRPr lang="ru-RU" altLang="ru-RU" sz="1400" dirty="0" smtClean="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324"/>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1139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1D35ED61-62D9-4642-B59C-4DC404307882}" type="slidenum">
              <a:rPr lang="ru-RU" altLang="ru-RU" sz="1400"/>
              <a:pPr algn="r" eaLnBrk="1" hangingPunct="1">
                <a:spcBef>
                  <a:spcPct val="0"/>
                </a:spcBef>
                <a:buFontTx/>
                <a:buNone/>
              </a:pPr>
              <a:t>35</a:t>
            </a:fld>
            <a:endParaRPr lang="ru-RU" altLang="ru-RU" sz="1400"/>
          </a:p>
        </p:txBody>
      </p:sp>
      <p:sp>
        <p:nvSpPr>
          <p:cNvPr id="26627" name="Rectangle 2"/>
          <p:cNvSpPr>
            <a:spLocks noGrp="1" noChangeArrowheads="1"/>
          </p:cNvSpPr>
          <p:nvPr>
            <p:ph type="title" idx="4294967295"/>
          </p:nvPr>
        </p:nvSpPr>
        <p:spPr>
          <a:xfrm>
            <a:off x="1259632" y="115888"/>
            <a:ext cx="7252543" cy="520700"/>
          </a:xfrm>
        </p:spPr>
        <p:txBody>
          <a:bodyPr>
            <a:normAutofit fontScale="90000"/>
          </a:bodyPr>
          <a:lstStyle/>
          <a:p>
            <a:pPr algn="ctr" eaLnBrk="1" hangingPunct="1"/>
            <a:r>
              <a:rPr lang="ru-RU" altLang="ru-RU" sz="2000" b="1" dirty="0" smtClean="0">
                <a:solidFill>
                  <a:schemeClr val="bg2">
                    <a:lumMod val="10000"/>
                  </a:schemeClr>
                </a:solidFill>
                <a:latin typeface="Bookman Old Style" pitchFamily="18" charset="0"/>
              </a:rPr>
              <a:t>Основные </a:t>
            </a:r>
            <a:r>
              <a:rPr lang="ru-RU" altLang="ru-RU" sz="2000" b="1" u="sng" dirty="0" smtClean="0">
                <a:solidFill>
                  <a:schemeClr val="bg2">
                    <a:lumMod val="10000"/>
                  </a:schemeClr>
                </a:solidFill>
                <a:latin typeface="Bookman Old Style" pitchFamily="18" charset="0"/>
              </a:rPr>
              <a:t>направления расходов</a:t>
            </a:r>
            <a:r>
              <a:rPr lang="ru-RU" altLang="ru-RU" sz="2000" b="1" dirty="0" smtClean="0">
                <a:solidFill>
                  <a:schemeClr val="bg2">
                    <a:lumMod val="10000"/>
                  </a:schemeClr>
                </a:solidFill>
                <a:latin typeface="Bookman Old Style" pitchFamily="18" charset="0"/>
              </a:rPr>
              <a:t> бюджета </a:t>
            </a:r>
            <a:br>
              <a:rPr lang="ru-RU" altLang="ru-RU" sz="2000" b="1" dirty="0" smtClean="0">
                <a:solidFill>
                  <a:schemeClr val="bg2">
                    <a:lumMod val="10000"/>
                  </a:schemeClr>
                </a:solidFill>
                <a:latin typeface="Bookman Old Style" pitchFamily="18" charset="0"/>
              </a:rPr>
            </a:br>
            <a:r>
              <a:rPr lang="ru-RU" altLang="ru-RU" sz="2000" b="1" dirty="0" smtClean="0">
                <a:solidFill>
                  <a:schemeClr val="bg2">
                    <a:lumMod val="10000"/>
                  </a:schemeClr>
                </a:solidFill>
                <a:latin typeface="Bookman Old Style" pitchFamily="18" charset="0"/>
              </a:rPr>
              <a:t>МО «Муниципальный округ Кизнерский район Удмуртской Республики» на 2024 год </a:t>
            </a:r>
          </a:p>
        </p:txBody>
      </p:sp>
      <p:sp>
        <p:nvSpPr>
          <p:cNvPr id="26628" name="AutoShape 4"/>
          <p:cNvSpPr>
            <a:spLocks noChangeArrowheads="1"/>
          </p:cNvSpPr>
          <p:nvPr/>
        </p:nvSpPr>
        <p:spPr bwMode="auto">
          <a:xfrm rot="-5400000">
            <a:off x="3842659" y="2229515"/>
            <a:ext cx="1579568" cy="2692654"/>
          </a:xfrm>
          <a:prstGeom prst="upDownArrowCallout">
            <a:avLst>
              <a:gd name="adj1" fmla="val 25000"/>
              <a:gd name="adj2" fmla="val 25000"/>
              <a:gd name="adj3" fmla="val 16912"/>
              <a:gd name="adj4" fmla="val 50000"/>
            </a:avLst>
          </a:prstGeom>
          <a:solidFill>
            <a:srgbClr val="FF99FF"/>
          </a:solidFill>
          <a:ln w="19050">
            <a:solidFill>
              <a:srgbClr val="FF00FF"/>
            </a:solidFill>
            <a:miter lim="800000"/>
            <a:headEnd/>
            <a:tailEnd/>
          </a:ln>
        </p:spPr>
        <p:txBody>
          <a:bodyPr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800" b="1" dirty="0" smtClean="0"/>
          </a:p>
          <a:p>
            <a:pPr algn="ctr" eaLnBrk="1" hangingPunct="1">
              <a:spcBef>
                <a:spcPct val="0"/>
              </a:spcBef>
              <a:buFontTx/>
              <a:buNone/>
            </a:pPr>
            <a:r>
              <a:rPr lang="ru-RU" altLang="ru-RU" sz="1800" b="1" dirty="0" smtClean="0"/>
              <a:t>РАСХОДЫ</a:t>
            </a:r>
            <a:r>
              <a:rPr lang="ru-RU" altLang="ru-RU" sz="2400" b="1" dirty="0" smtClean="0"/>
              <a:t> </a:t>
            </a:r>
          </a:p>
          <a:p>
            <a:pPr algn="ctr" eaLnBrk="1" hangingPunct="1">
              <a:spcBef>
                <a:spcPct val="0"/>
              </a:spcBef>
              <a:buFontTx/>
              <a:buNone/>
            </a:pPr>
            <a:r>
              <a:rPr lang="ru-RU" altLang="ru-RU" sz="2400" b="1" dirty="0" smtClean="0"/>
              <a:t> 915 027,3</a:t>
            </a:r>
          </a:p>
          <a:p>
            <a:pPr algn="ctr" eaLnBrk="1" hangingPunct="1">
              <a:spcBef>
                <a:spcPct val="0"/>
              </a:spcBef>
              <a:buFontTx/>
              <a:buNone/>
            </a:pPr>
            <a:r>
              <a:rPr lang="ru-RU" altLang="ru-RU" sz="2000" b="1" dirty="0" smtClean="0"/>
              <a:t>тыс.руб.</a:t>
            </a:r>
            <a:endParaRPr lang="ru-RU" altLang="ru-RU" sz="2000" b="1" dirty="0"/>
          </a:p>
        </p:txBody>
      </p:sp>
      <p:sp>
        <p:nvSpPr>
          <p:cNvPr id="26630" name="AutoShape 10"/>
          <p:cNvSpPr>
            <a:spLocks noChangeArrowheads="1"/>
          </p:cNvSpPr>
          <p:nvPr/>
        </p:nvSpPr>
        <p:spPr bwMode="auto">
          <a:xfrm>
            <a:off x="410308" y="4643445"/>
            <a:ext cx="2870689" cy="885819"/>
          </a:xfrm>
          <a:prstGeom prst="homePlate">
            <a:avLst>
              <a:gd name="adj" fmla="val 41318"/>
            </a:avLst>
          </a:prstGeom>
          <a:solidFill>
            <a:srgbClr val="6699FF"/>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800" b="1" dirty="0"/>
          </a:p>
          <a:p>
            <a:pPr algn="ctr" eaLnBrk="1" hangingPunct="1">
              <a:spcBef>
                <a:spcPct val="0"/>
              </a:spcBef>
              <a:buFontTx/>
              <a:buNone/>
            </a:pPr>
            <a:r>
              <a:rPr lang="ru-RU" altLang="ru-RU" sz="1600" b="1" dirty="0"/>
              <a:t>Жилищно-коммунальное хозяйство – </a:t>
            </a:r>
            <a:r>
              <a:rPr lang="ru-RU" altLang="ru-RU" sz="1600" b="1" dirty="0" smtClean="0"/>
              <a:t>5 571,4</a:t>
            </a:r>
            <a:endParaRPr lang="ru-RU" altLang="ru-RU" sz="1600" b="1" dirty="0"/>
          </a:p>
          <a:p>
            <a:pPr algn="ctr" eaLnBrk="1" hangingPunct="1">
              <a:spcBef>
                <a:spcPct val="0"/>
              </a:spcBef>
              <a:buFontTx/>
              <a:buNone/>
            </a:pPr>
            <a:r>
              <a:rPr lang="ru-RU" altLang="ru-RU" sz="1800" b="1" dirty="0" smtClean="0"/>
              <a:t> </a:t>
            </a:r>
            <a:r>
              <a:rPr lang="ru-RU" altLang="ru-RU" sz="1600" b="1" dirty="0" smtClean="0"/>
              <a:t>тыс</a:t>
            </a:r>
            <a:r>
              <a:rPr lang="ru-RU" altLang="ru-RU" sz="1600" b="1" dirty="0"/>
              <a:t>. руб.</a:t>
            </a:r>
          </a:p>
          <a:p>
            <a:pPr algn="ctr" eaLnBrk="1" hangingPunct="1">
              <a:spcBef>
                <a:spcPct val="0"/>
              </a:spcBef>
              <a:buFontTx/>
              <a:buNone/>
            </a:pPr>
            <a:endParaRPr lang="ru-RU" altLang="ru-RU" sz="1600" b="1" dirty="0"/>
          </a:p>
        </p:txBody>
      </p:sp>
      <p:sp>
        <p:nvSpPr>
          <p:cNvPr id="26631" name="AutoShape 11"/>
          <p:cNvSpPr>
            <a:spLocks noChangeArrowheads="1"/>
          </p:cNvSpPr>
          <p:nvPr/>
        </p:nvSpPr>
        <p:spPr bwMode="auto">
          <a:xfrm>
            <a:off x="395654" y="3500438"/>
            <a:ext cx="2854569" cy="857256"/>
          </a:xfrm>
          <a:prstGeom prst="homePlate">
            <a:avLst>
              <a:gd name="adj" fmla="val 34462"/>
            </a:avLst>
          </a:prstGeom>
          <a:solidFill>
            <a:srgbClr val="FF5050"/>
          </a:solidFill>
          <a:ln w="15875">
            <a:solidFill>
              <a:srgbClr val="FF00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600" b="1" dirty="0"/>
          </a:p>
          <a:p>
            <a:pPr algn="ctr" eaLnBrk="1" hangingPunct="1">
              <a:spcBef>
                <a:spcPct val="0"/>
              </a:spcBef>
              <a:buFontTx/>
              <a:buNone/>
            </a:pPr>
            <a:r>
              <a:rPr lang="ru-RU" altLang="ru-RU" sz="1800" b="1" dirty="0"/>
              <a:t>Национальная экономика – </a:t>
            </a:r>
            <a:r>
              <a:rPr lang="ru-RU" altLang="ru-RU" sz="1800" b="1" dirty="0" smtClean="0"/>
              <a:t>100 806,9</a:t>
            </a:r>
          </a:p>
          <a:p>
            <a:pPr algn="ctr" eaLnBrk="1" hangingPunct="1">
              <a:spcBef>
                <a:spcPct val="0"/>
              </a:spcBef>
              <a:buFontTx/>
              <a:buNone/>
            </a:pPr>
            <a:r>
              <a:rPr lang="ru-RU" altLang="ru-RU" sz="1600" b="1" dirty="0" smtClean="0"/>
              <a:t> тыс</a:t>
            </a:r>
            <a:r>
              <a:rPr lang="ru-RU" altLang="ru-RU" sz="1600" b="1" dirty="0"/>
              <a:t>. руб.</a:t>
            </a:r>
          </a:p>
          <a:p>
            <a:pPr algn="ctr" eaLnBrk="1" hangingPunct="1">
              <a:spcBef>
                <a:spcPct val="0"/>
              </a:spcBef>
              <a:buFontTx/>
              <a:buNone/>
            </a:pPr>
            <a:endParaRPr lang="ru-RU" altLang="ru-RU" sz="1800" b="1" dirty="0"/>
          </a:p>
        </p:txBody>
      </p:sp>
      <p:sp>
        <p:nvSpPr>
          <p:cNvPr id="26632" name="AutoShape 12"/>
          <p:cNvSpPr>
            <a:spLocks noChangeArrowheads="1"/>
          </p:cNvSpPr>
          <p:nvPr/>
        </p:nvSpPr>
        <p:spPr bwMode="auto">
          <a:xfrm rot="10800000">
            <a:off x="5929321" y="1071544"/>
            <a:ext cx="2977283" cy="1047767"/>
          </a:xfrm>
          <a:prstGeom prst="homePlate">
            <a:avLst>
              <a:gd name="adj" fmla="val 42094"/>
            </a:avLst>
          </a:prstGeom>
          <a:solidFill>
            <a:srgbClr val="92D05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smtClean="0"/>
              <a:t>Национальная безопасность </a:t>
            </a:r>
          </a:p>
          <a:p>
            <a:pPr algn="ctr" eaLnBrk="1" hangingPunct="1">
              <a:spcBef>
                <a:spcPct val="0"/>
              </a:spcBef>
              <a:buFontTx/>
              <a:buNone/>
            </a:pPr>
            <a:r>
              <a:rPr lang="ru-RU" altLang="ru-RU" sz="1600" b="1" dirty="0" smtClean="0"/>
              <a:t>и правоохранительная </a:t>
            </a:r>
            <a:r>
              <a:rPr lang="ru-RU" altLang="ru-RU" sz="1600" b="1" dirty="0" err="1" smtClean="0"/>
              <a:t>дея</a:t>
            </a:r>
            <a:r>
              <a:rPr lang="ru-RU" altLang="ru-RU" sz="1600" b="1" dirty="0" smtClean="0"/>
              <a:t>-</a:t>
            </a:r>
          </a:p>
          <a:p>
            <a:pPr algn="ctr" eaLnBrk="1" hangingPunct="1">
              <a:spcBef>
                <a:spcPct val="0"/>
              </a:spcBef>
              <a:buFontTx/>
              <a:buNone/>
            </a:pPr>
            <a:r>
              <a:rPr lang="ru-RU" altLang="ru-RU" sz="1600" b="1" dirty="0" err="1" smtClean="0"/>
              <a:t>тельность</a:t>
            </a:r>
            <a:r>
              <a:rPr lang="ru-RU" altLang="ru-RU" sz="1600" b="1" dirty="0" smtClean="0"/>
              <a:t>  - 1 280,0 тыс.руб.</a:t>
            </a:r>
          </a:p>
        </p:txBody>
      </p:sp>
      <p:sp>
        <p:nvSpPr>
          <p:cNvPr id="26633" name="Line 16"/>
          <p:cNvSpPr>
            <a:spLocks noChangeShapeType="1"/>
          </p:cNvSpPr>
          <p:nvPr/>
        </p:nvSpPr>
        <p:spPr bwMode="auto">
          <a:xfrm>
            <a:off x="251520" y="836712"/>
            <a:ext cx="8496300" cy="0"/>
          </a:xfrm>
          <a:prstGeom prst="line">
            <a:avLst/>
          </a:prstGeom>
          <a:noFill/>
          <a:ln w="47625" cmpd="dbl">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26634" name="AutoShape 18"/>
          <p:cNvSpPr>
            <a:spLocks noChangeArrowheads="1"/>
          </p:cNvSpPr>
          <p:nvPr/>
        </p:nvSpPr>
        <p:spPr bwMode="auto">
          <a:xfrm rot="10800000">
            <a:off x="6166339" y="2170114"/>
            <a:ext cx="2724150" cy="949325"/>
          </a:xfrm>
          <a:prstGeom prst="homePlate">
            <a:avLst>
              <a:gd name="adj" fmla="val 53870"/>
            </a:avLst>
          </a:prstGeom>
          <a:solidFill>
            <a:srgbClr val="FFCCFF"/>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Образование – </a:t>
            </a:r>
            <a:r>
              <a:rPr lang="ru-RU" altLang="ru-RU" sz="1800" b="1" dirty="0" smtClean="0"/>
              <a:t>580 411,8</a:t>
            </a:r>
            <a:endParaRPr lang="ru-RU" altLang="ru-RU" sz="1800" b="1" dirty="0"/>
          </a:p>
          <a:p>
            <a:pPr algn="ctr" eaLnBrk="1" hangingPunct="1">
              <a:spcBef>
                <a:spcPct val="0"/>
              </a:spcBef>
              <a:buFontTx/>
              <a:buNone/>
            </a:pPr>
            <a:r>
              <a:rPr lang="ru-RU" altLang="ru-RU" sz="1800" b="1" dirty="0" smtClean="0"/>
              <a:t> </a:t>
            </a:r>
            <a:r>
              <a:rPr lang="ru-RU" altLang="ru-RU" sz="1600" b="1" dirty="0" smtClean="0"/>
              <a:t>тыс</a:t>
            </a:r>
            <a:r>
              <a:rPr lang="ru-RU" altLang="ru-RU" sz="1600" b="1" dirty="0"/>
              <a:t>. руб.</a:t>
            </a:r>
          </a:p>
        </p:txBody>
      </p:sp>
      <p:sp>
        <p:nvSpPr>
          <p:cNvPr id="26635" name="AutoShape 19"/>
          <p:cNvSpPr>
            <a:spLocks noChangeArrowheads="1"/>
          </p:cNvSpPr>
          <p:nvPr/>
        </p:nvSpPr>
        <p:spPr bwMode="auto">
          <a:xfrm rot="10800000">
            <a:off x="6197112" y="3273425"/>
            <a:ext cx="2709496" cy="1111250"/>
          </a:xfrm>
          <a:prstGeom prst="homePlate">
            <a:avLst>
              <a:gd name="adj" fmla="val 44880"/>
            </a:avLst>
          </a:prstGeom>
          <a:solidFill>
            <a:srgbClr val="00B0F0"/>
          </a:solidFill>
          <a:ln w="9525">
            <a:solidFill>
              <a:srgbClr val="00FFFF"/>
            </a:solidFill>
            <a:miter lim="800000"/>
            <a:headEnd/>
            <a:tailEnd/>
          </a:ln>
        </p:spPr>
        <p:txBody>
          <a:bodyPr rot="10800000"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Культура, </a:t>
            </a:r>
            <a:endParaRPr lang="ru-RU" altLang="ru-RU" sz="1800" b="1" dirty="0" smtClean="0"/>
          </a:p>
          <a:p>
            <a:pPr algn="ctr" eaLnBrk="1" hangingPunct="1">
              <a:spcBef>
                <a:spcPct val="0"/>
              </a:spcBef>
              <a:buFontTx/>
              <a:buNone/>
            </a:pPr>
            <a:r>
              <a:rPr lang="ru-RU" altLang="ru-RU" sz="1800" b="1" dirty="0" smtClean="0"/>
              <a:t>кинематография – </a:t>
            </a:r>
          </a:p>
          <a:p>
            <a:pPr algn="ctr" eaLnBrk="1" hangingPunct="1">
              <a:spcBef>
                <a:spcPct val="0"/>
              </a:spcBef>
              <a:buFontTx/>
              <a:buNone/>
            </a:pPr>
            <a:r>
              <a:rPr lang="ru-RU" altLang="ru-RU" sz="1800" b="1" dirty="0" smtClean="0"/>
              <a:t>71 742,4</a:t>
            </a:r>
            <a:endParaRPr lang="ru-RU" altLang="ru-RU" sz="1800" b="1" dirty="0"/>
          </a:p>
          <a:p>
            <a:pPr algn="ctr" eaLnBrk="1" hangingPunct="1">
              <a:spcBef>
                <a:spcPct val="0"/>
              </a:spcBef>
              <a:buFontTx/>
              <a:buNone/>
            </a:pPr>
            <a:r>
              <a:rPr lang="ru-RU" altLang="ru-RU" sz="1800" b="1" dirty="0" smtClean="0"/>
              <a:t> </a:t>
            </a:r>
            <a:r>
              <a:rPr lang="ru-RU" altLang="ru-RU" sz="1600" b="1" dirty="0" smtClean="0"/>
              <a:t>тыс</a:t>
            </a:r>
            <a:r>
              <a:rPr lang="ru-RU" altLang="ru-RU" sz="1600" b="1" dirty="0"/>
              <a:t>. руб.</a:t>
            </a:r>
          </a:p>
        </p:txBody>
      </p:sp>
      <p:sp>
        <p:nvSpPr>
          <p:cNvPr id="26636" name="AutoShape 21"/>
          <p:cNvSpPr>
            <a:spLocks noChangeArrowheads="1"/>
          </p:cNvSpPr>
          <p:nvPr/>
        </p:nvSpPr>
        <p:spPr bwMode="auto">
          <a:xfrm rot="10800000">
            <a:off x="6232281" y="4468814"/>
            <a:ext cx="2655277" cy="769937"/>
          </a:xfrm>
          <a:prstGeom prst="homePlate">
            <a:avLst>
              <a:gd name="adj" fmla="val 61991"/>
            </a:avLst>
          </a:prstGeom>
          <a:solidFill>
            <a:srgbClr val="FFC00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Социальная политика </a:t>
            </a:r>
            <a:endParaRPr lang="ru-RU" altLang="ru-RU" sz="1800" b="1" dirty="0" smtClean="0"/>
          </a:p>
          <a:p>
            <a:pPr algn="ctr" eaLnBrk="1" hangingPunct="1">
              <a:spcBef>
                <a:spcPct val="0"/>
              </a:spcBef>
              <a:buFontTx/>
              <a:buNone/>
            </a:pPr>
            <a:r>
              <a:rPr lang="ru-RU" altLang="ru-RU" sz="1800" b="1" dirty="0" smtClean="0"/>
              <a:t>–  6 458,6 </a:t>
            </a:r>
            <a:r>
              <a:rPr lang="ru-RU" altLang="ru-RU" sz="1600" b="1" dirty="0" smtClean="0"/>
              <a:t>тыс</a:t>
            </a:r>
            <a:r>
              <a:rPr lang="ru-RU" altLang="ru-RU" sz="1600" b="1" dirty="0"/>
              <a:t>. руб.</a:t>
            </a:r>
          </a:p>
        </p:txBody>
      </p:sp>
      <p:sp>
        <p:nvSpPr>
          <p:cNvPr id="26637" name="AutoShape 10"/>
          <p:cNvSpPr>
            <a:spLocks noChangeArrowheads="1"/>
          </p:cNvSpPr>
          <p:nvPr/>
        </p:nvSpPr>
        <p:spPr bwMode="auto">
          <a:xfrm>
            <a:off x="465993" y="5673725"/>
            <a:ext cx="2870688" cy="914400"/>
          </a:xfrm>
          <a:prstGeom prst="homePlate">
            <a:avLst>
              <a:gd name="adj" fmla="val 41316"/>
            </a:avLst>
          </a:prstGeom>
          <a:solidFill>
            <a:srgbClr val="FFFF00"/>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smtClean="0"/>
              <a:t>Обслуживание муниципального долга –  1 409,0 </a:t>
            </a:r>
            <a:r>
              <a:rPr lang="ru-RU" altLang="ru-RU" sz="1600" b="1" dirty="0" smtClean="0"/>
              <a:t>тыс</a:t>
            </a:r>
            <a:r>
              <a:rPr lang="ru-RU" altLang="ru-RU" sz="1600" b="1" dirty="0"/>
              <a:t>. руб.</a:t>
            </a:r>
          </a:p>
        </p:txBody>
      </p:sp>
      <p:sp>
        <p:nvSpPr>
          <p:cNvPr id="26638" name="AutoShape 9"/>
          <p:cNvSpPr>
            <a:spLocks noChangeArrowheads="1"/>
          </p:cNvSpPr>
          <p:nvPr/>
        </p:nvSpPr>
        <p:spPr bwMode="auto">
          <a:xfrm>
            <a:off x="410308" y="1332880"/>
            <a:ext cx="2839915" cy="1024550"/>
          </a:xfrm>
          <a:prstGeom prst="homePlate">
            <a:avLst>
              <a:gd name="adj" fmla="val 41342"/>
            </a:avLst>
          </a:prstGeom>
          <a:solidFill>
            <a:srgbClr val="CCFFCC"/>
          </a:solidFill>
          <a:ln w="15875">
            <a:solidFill>
              <a:srgbClr val="00FF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Общегосударственные вопросы – </a:t>
            </a:r>
            <a:r>
              <a:rPr lang="ru-RU" altLang="ru-RU" sz="1800" b="1" dirty="0" smtClean="0"/>
              <a:t>141 517,2</a:t>
            </a:r>
            <a:endParaRPr lang="ru-RU" altLang="ru-RU" sz="1800" b="1" dirty="0"/>
          </a:p>
          <a:p>
            <a:pPr algn="ctr" eaLnBrk="1" hangingPunct="1">
              <a:spcBef>
                <a:spcPct val="0"/>
              </a:spcBef>
              <a:buFontTx/>
              <a:buNone/>
            </a:pPr>
            <a:r>
              <a:rPr lang="ru-RU" altLang="ru-RU" sz="1800" b="1" dirty="0" smtClean="0"/>
              <a:t> </a:t>
            </a:r>
            <a:r>
              <a:rPr lang="ru-RU" altLang="ru-RU" sz="1600" b="1" dirty="0" smtClean="0"/>
              <a:t>тыс. руб.</a:t>
            </a:r>
            <a:endParaRPr lang="ru-RU" altLang="ru-RU" sz="1600" b="1" dirty="0"/>
          </a:p>
        </p:txBody>
      </p:sp>
      <p:sp>
        <p:nvSpPr>
          <p:cNvPr id="26639" name="AutoShape 21"/>
          <p:cNvSpPr>
            <a:spLocks noChangeArrowheads="1"/>
          </p:cNvSpPr>
          <p:nvPr/>
        </p:nvSpPr>
        <p:spPr bwMode="auto">
          <a:xfrm rot="10800000">
            <a:off x="6192716" y="5511801"/>
            <a:ext cx="2728546" cy="1050925"/>
          </a:xfrm>
          <a:prstGeom prst="homePlate">
            <a:avLst>
              <a:gd name="adj" fmla="val 41722"/>
            </a:avLst>
          </a:prstGeom>
          <a:solidFill>
            <a:schemeClr val="bg1">
              <a:lumMod val="75000"/>
            </a:schemeClr>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Физическая культура </a:t>
            </a:r>
          </a:p>
          <a:p>
            <a:pPr algn="ctr" eaLnBrk="1" hangingPunct="1">
              <a:spcBef>
                <a:spcPct val="0"/>
              </a:spcBef>
              <a:buFontTx/>
              <a:buNone/>
            </a:pPr>
            <a:r>
              <a:rPr lang="ru-RU" altLang="ru-RU" sz="1800" b="1" dirty="0"/>
              <a:t>и спорт</a:t>
            </a:r>
            <a:r>
              <a:rPr lang="ru-RU" altLang="ru-RU" sz="1800" b="1" dirty="0" smtClean="0"/>
              <a:t>– 5 830,0</a:t>
            </a:r>
            <a:r>
              <a:rPr lang="ru-RU" altLang="ru-RU" sz="1600" b="1" dirty="0" smtClean="0"/>
              <a:t> тыс</a:t>
            </a:r>
            <a:r>
              <a:rPr lang="ru-RU" altLang="ru-RU" sz="1600" b="1" dirty="0"/>
              <a:t>. руб.</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473"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AutoShape 11"/>
          <p:cNvSpPr>
            <a:spLocks noChangeArrowheads="1"/>
          </p:cNvSpPr>
          <p:nvPr/>
        </p:nvSpPr>
        <p:spPr bwMode="auto">
          <a:xfrm>
            <a:off x="428597" y="2571745"/>
            <a:ext cx="2928958" cy="785817"/>
          </a:xfrm>
          <a:prstGeom prst="homePlate">
            <a:avLst>
              <a:gd name="adj" fmla="val 34462"/>
            </a:avLst>
          </a:prstGeom>
          <a:solidFill>
            <a:schemeClr val="accent6">
              <a:lumMod val="75000"/>
            </a:schemeClr>
          </a:solidFill>
          <a:ln w="15875">
            <a:solidFill>
              <a:srgbClr val="FF00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600" b="1" dirty="0"/>
          </a:p>
          <a:p>
            <a:pPr algn="ctr" eaLnBrk="1" hangingPunct="1">
              <a:spcBef>
                <a:spcPct val="0"/>
              </a:spcBef>
              <a:buFontTx/>
              <a:buNone/>
            </a:pPr>
            <a:r>
              <a:rPr lang="ru-RU" altLang="ru-RU" sz="1800" b="1" dirty="0"/>
              <a:t>Национальная </a:t>
            </a:r>
            <a:r>
              <a:rPr lang="ru-RU" altLang="ru-RU" sz="1800" b="1" dirty="0" smtClean="0"/>
              <a:t>оборона </a:t>
            </a:r>
            <a:r>
              <a:rPr lang="ru-RU" altLang="ru-RU" sz="1800" b="1" dirty="0"/>
              <a:t>– </a:t>
            </a:r>
            <a:endParaRPr lang="ru-RU" altLang="ru-RU" sz="1800" b="1" dirty="0" smtClean="0"/>
          </a:p>
          <a:p>
            <a:pPr algn="ctr" eaLnBrk="1" hangingPunct="1">
              <a:spcBef>
                <a:spcPct val="0"/>
              </a:spcBef>
              <a:buFontTx/>
              <a:buNone/>
            </a:pPr>
            <a:r>
              <a:rPr lang="ru-RU" altLang="ru-RU" sz="1600" b="1" dirty="0" smtClean="0"/>
              <a:t>0 тыс</a:t>
            </a:r>
            <a:r>
              <a:rPr lang="ru-RU" altLang="ru-RU" sz="1600" b="1" dirty="0"/>
              <a:t>. руб.</a:t>
            </a:r>
          </a:p>
          <a:p>
            <a:pPr algn="ctr" eaLnBrk="1" hangingPunct="1">
              <a:spcBef>
                <a:spcPct val="0"/>
              </a:spcBef>
              <a:buFontTx/>
              <a:buNone/>
            </a:pPr>
            <a:endParaRPr lang="ru-RU" altLang="ru-RU" sz="1800" b="1" dirty="0"/>
          </a:p>
        </p:txBody>
      </p:sp>
    </p:spTree>
    <p:extLst>
      <p:ext uri="{BB962C8B-B14F-4D97-AF65-F5344CB8AC3E}">
        <p14:creationId xmlns:p14="http://schemas.microsoft.com/office/powerpoint/2010/main" xmlns="" val="2175728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4624"/>
            <a:ext cx="7596336" cy="1261884"/>
          </a:xfrm>
          <a:prstGeom prst="rect">
            <a:avLst/>
          </a:prstGeom>
          <a:noFill/>
        </p:spPr>
        <p:txBody>
          <a:bodyPr wrap="square" rtlCol="0">
            <a:spAutoFit/>
          </a:bodyPr>
          <a:lstStyle/>
          <a:p>
            <a:pPr algn="ctr"/>
            <a:r>
              <a:rPr lang="ru-RU" sz="2400" b="1" i="1" dirty="0" smtClean="0">
                <a:solidFill>
                  <a:schemeClr val="bg2">
                    <a:lumMod val="10000"/>
                  </a:schemeClr>
                </a:solidFill>
              </a:rPr>
              <a:t>Направления расходов в 2024 году  по отраслям</a:t>
            </a:r>
          </a:p>
          <a:p>
            <a:pPr algn="ctr"/>
            <a:r>
              <a:rPr lang="ru-RU" sz="2800" b="1" i="1" dirty="0" smtClean="0">
                <a:solidFill>
                  <a:srgbClr val="C00000"/>
                </a:solidFill>
              </a:rPr>
              <a:t> </a:t>
            </a:r>
            <a:endParaRPr lang="ru-RU" sz="2800" b="1" i="1" dirty="0">
              <a:solidFill>
                <a:srgbClr val="C00000"/>
              </a:solidFill>
            </a:endParaRPr>
          </a:p>
        </p:txBody>
      </p:sp>
      <p:sp>
        <p:nvSpPr>
          <p:cNvPr id="3" name="Прямоугольник с двумя скругленными противолежащими углами 2"/>
          <p:cNvSpPr/>
          <p:nvPr/>
        </p:nvSpPr>
        <p:spPr>
          <a:xfrm>
            <a:off x="323528" y="1268760"/>
            <a:ext cx="4860540" cy="914400"/>
          </a:xfrm>
          <a:prstGeom prst="round2DiagRect">
            <a:avLst/>
          </a:prstGeom>
          <a:solidFill>
            <a:schemeClr val="bg1">
              <a:lumMod val="85000"/>
            </a:schemeClr>
          </a:solidFill>
          <a:ln>
            <a:solidFill>
              <a:srgbClr val="C0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b="1" dirty="0" smtClean="0">
                <a:solidFill>
                  <a:schemeClr val="tx1">
                    <a:lumMod val="95000"/>
                    <a:lumOff val="5000"/>
                  </a:schemeClr>
                </a:solidFill>
              </a:rPr>
              <a:t>Общегосударственные расходы</a:t>
            </a:r>
            <a:endParaRPr lang="ru-RU"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5940152" y="1772816"/>
            <a:ext cx="45719" cy="7200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 двумя скругленными противолежащими углами 5"/>
          <p:cNvSpPr/>
          <p:nvPr/>
        </p:nvSpPr>
        <p:spPr>
          <a:xfrm>
            <a:off x="5652120" y="1268760"/>
            <a:ext cx="1420209" cy="914400"/>
          </a:xfrm>
          <a:prstGeom prst="round2Diag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 141 517,2</a:t>
            </a:r>
            <a:endParaRPr lang="ru-RU" b="1" dirty="0">
              <a:solidFill>
                <a:schemeClr val="tx1">
                  <a:lumMod val="95000"/>
                  <a:lumOff val="5000"/>
                </a:schemeClr>
              </a:solidFill>
            </a:endParaRPr>
          </a:p>
        </p:txBody>
      </p:sp>
      <p:sp>
        <p:nvSpPr>
          <p:cNvPr id="7" name="Прямоугольник с двумя скругленными противолежащими углами 6"/>
          <p:cNvSpPr/>
          <p:nvPr/>
        </p:nvSpPr>
        <p:spPr>
          <a:xfrm>
            <a:off x="7740352" y="1268760"/>
            <a:ext cx="1008112" cy="720080"/>
          </a:xfrm>
          <a:prstGeom prst="round2Diag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15,5 %</a:t>
            </a:r>
            <a:endParaRPr lang="ru-RU" b="1" dirty="0">
              <a:solidFill>
                <a:schemeClr val="tx1">
                  <a:lumMod val="95000"/>
                  <a:lumOff val="5000"/>
                </a:schemeClr>
              </a:solidFill>
            </a:endParaRPr>
          </a:p>
        </p:txBody>
      </p:sp>
      <p:sp>
        <p:nvSpPr>
          <p:cNvPr id="11" name="Прямоугольник с двумя скругленными противолежащими углами 10"/>
          <p:cNvSpPr/>
          <p:nvPr/>
        </p:nvSpPr>
        <p:spPr>
          <a:xfrm>
            <a:off x="323528" y="2636912"/>
            <a:ext cx="4860540" cy="1224136"/>
          </a:xfrm>
          <a:prstGeom prst="round2DiagRect">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Национальная безопасность и правоохранительная </a:t>
            </a:r>
          </a:p>
          <a:p>
            <a:pPr algn="r"/>
            <a:r>
              <a:rPr lang="ru-RU" b="1" dirty="0" smtClean="0">
                <a:solidFill>
                  <a:schemeClr val="tx1">
                    <a:lumMod val="95000"/>
                    <a:lumOff val="5000"/>
                  </a:schemeClr>
                </a:solidFill>
              </a:rPr>
              <a:t>деятельность</a:t>
            </a:r>
            <a:endParaRPr lang="ru-RU" b="1" dirty="0">
              <a:solidFill>
                <a:schemeClr val="tx1">
                  <a:lumMod val="95000"/>
                  <a:lumOff val="5000"/>
                </a:schemeClr>
              </a:solidFill>
            </a:endParaRPr>
          </a:p>
        </p:txBody>
      </p:sp>
      <p:sp>
        <p:nvSpPr>
          <p:cNvPr id="12" name="Прямоугольник с двумя скругленными противолежащими углами 11"/>
          <p:cNvSpPr/>
          <p:nvPr/>
        </p:nvSpPr>
        <p:spPr>
          <a:xfrm>
            <a:off x="5643570" y="2786058"/>
            <a:ext cx="1428760" cy="914400"/>
          </a:xfrm>
          <a:prstGeom prst="round2DiagRect">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1 280,0</a:t>
            </a:r>
            <a:endParaRPr lang="ru-RU" b="1" dirty="0">
              <a:solidFill>
                <a:schemeClr val="tx1">
                  <a:lumMod val="95000"/>
                  <a:lumOff val="5000"/>
                </a:schemeClr>
              </a:solidFill>
            </a:endParaRPr>
          </a:p>
        </p:txBody>
      </p:sp>
      <p:sp>
        <p:nvSpPr>
          <p:cNvPr id="13" name="Прямоугольник с двумя скругленными противолежащими углами 12"/>
          <p:cNvSpPr/>
          <p:nvPr/>
        </p:nvSpPr>
        <p:spPr>
          <a:xfrm>
            <a:off x="7668344" y="2708920"/>
            <a:ext cx="936104" cy="785614"/>
          </a:xfrm>
          <a:prstGeom prst="round2DiagRect">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0,1 %</a:t>
            </a:r>
            <a:endParaRPr lang="ru-RU" b="1" dirty="0">
              <a:solidFill>
                <a:schemeClr val="tx1">
                  <a:lumMod val="95000"/>
                  <a:lumOff val="5000"/>
                </a:schemeClr>
              </a:solidFill>
            </a:endParaRPr>
          </a:p>
        </p:txBody>
      </p:sp>
      <p:sp>
        <p:nvSpPr>
          <p:cNvPr id="14" name="Прямоугольник с двумя скругленными противолежащими углами 13"/>
          <p:cNvSpPr/>
          <p:nvPr/>
        </p:nvSpPr>
        <p:spPr>
          <a:xfrm>
            <a:off x="467544" y="4293096"/>
            <a:ext cx="4788532" cy="914400"/>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Национальная экономика</a:t>
            </a:r>
            <a:endParaRPr lang="ru-RU" b="1" dirty="0">
              <a:solidFill>
                <a:schemeClr val="tx1">
                  <a:lumMod val="95000"/>
                  <a:lumOff val="5000"/>
                </a:schemeClr>
              </a:solidFill>
            </a:endParaRPr>
          </a:p>
        </p:txBody>
      </p:sp>
      <p:sp>
        <p:nvSpPr>
          <p:cNvPr id="15" name="Прямоугольник с двумя скругленными противолежащими углами 14"/>
          <p:cNvSpPr/>
          <p:nvPr/>
        </p:nvSpPr>
        <p:spPr>
          <a:xfrm>
            <a:off x="5643570" y="4286256"/>
            <a:ext cx="1428760" cy="857256"/>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100 806,9</a:t>
            </a:r>
            <a:endParaRPr lang="ru-RU" b="1" dirty="0">
              <a:solidFill>
                <a:schemeClr val="tx1">
                  <a:lumMod val="95000"/>
                  <a:lumOff val="5000"/>
                </a:schemeClr>
              </a:solidFill>
            </a:endParaRPr>
          </a:p>
        </p:txBody>
      </p:sp>
      <p:sp>
        <p:nvSpPr>
          <p:cNvPr id="16" name="Прямоугольник с двумя скругленными противолежащими углами 15"/>
          <p:cNvSpPr/>
          <p:nvPr/>
        </p:nvSpPr>
        <p:spPr>
          <a:xfrm>
            <a:off x="7596336" y="4437112"/>
            <a:ext cx="1008112" cy="648072"/>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11,0 %</a:t>
            </a:r>
            <a:endParaRPr lang="ru-RU" b="1" dirty="0">
              <a:solidFill>
                <a:schemeClr val="tx1">
                  <a:lumMod val="95000"/>
                  <a:lumOff val="5000"/>
                </a:schemeClr>
              </a:solidFill>
            </a:endParaRPr>
          </a:p>
        </p:txBody>
      </p:sp>
      <p:sp>
        <p:nvSpPr>
          <p:cNvPr id="17" name="Прямоугольник с двумя скругленными противолежащими углами 16"/>
          <p:cNvSpPr/>
          <p:nvPr/>
        </p:nvSpPr>
        <p:spPr>
          <a:xfrm>
            <a:off x="395536" y="5805264"/>
            <a:ext cx="4680520" cy="914400"/>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err="1" smtClean="0">
                <a:solidFill>
                  <a:schemeClr val="tx1">
                    <a:lumMod val="95000"/>
                    <a:lumOff val="5000"/>
                  </a:schemeClr>
                </a:solidFill>
              </a:rPr>
              <a:t>Жилищно</a:t>
            </a:r>
            <a:r>
              <a:rPr lang="ru-RU" b="1" dirty="0" smtClean="0">
                <a:solidFill>
                  <a:schemeClr val="tx1">
                    <a:lumMod val="95000"/>
                    <a:lumOff val="5000"/>
                  </a:schemeClr>
                </a:solidFill>
              </a:rPr>
              <a:t> – </a:t>
            </a:r>
          </a:p>
          <a:p>
            <a:pPr algn="r"/>
            <a:r>
              <a:rPr lang="ru-RU" b="1" dirty="0" smtClean="0">
                <a:solidFill>
                  <a:schemeClr val="tx1">
                    <a:lumMod val="95000"/>
                    <a:lumOff val="5000"/>
                  </a:schemeClr>
                </a:solidFill>
              </a:rPr>
              <a:t>коммунальное хозяйство</a:t>
            </a:r>
            <a:endParaRPr lang="ru-RU" b="1" dirty="0">
              <a:solidFill>
                <a:schemeClr val="tx1">
                  <a:lumMod val="95000"/>
                  <a:lumOff val="5000"/>
                </a:schemeClr>
              </a:solidFill>
            </a:endParaRPr>
          </a:p>
        </p:txBody>
      </p:sp>
      <p:sp>
        <p:nvSpPr>
          <p:cNvPr id="18" name="Прямоугольник с двумя скругленными противолежащими углами 17"/>
          <p:cNvSpPr/>
          <p:nvPr/>
        </p:nvSpPr>
        <p:spPr>
          <a:xfrm>
            <a:off x="5786447" y="5857892"/>
            <a:ext cx="1285884" cy="861772"/>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5 571,4</a:t>
            </a:r>
            <a:endParaRPr lang="ru-RU" b="1" dirty="0">
              <a:solidFill>
                <a:schemeClr val="tx1">
                  <a:lumMod val="95000"/>
                  <a:lumOff val="5000"/>
                </a:schemeClr>
              </a:solidFill>
            </a:endParaRPr>
          </a:p>
        </p:txBody>
      </p:sp>
      <p:sp>
        <p:nvSpPr>
          <p:cNvPr id="19" name="Прямоугольник с двумя скругленными противолежащими углами 18"/>
          <p:cNvSpPr/>
          <p:nvPr/>
        </p:nvSpPr>
        <p:spPr>
          <a:xfrm>
            <a:off x="7643834" y="5929330"/>
            <a:ext cx="888606" cy="720080"/>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0,6 %</a:t>
            </a:r>
            <a:endParaRPr lang="ru-RU" b="1" dirty="0">
              <a:solidFill>
                <a:schemeClr val="tx1">
                  <a:lumMod val="95000"/>
                  <a:lumOff val="5000"/>
                </a:schemeClr>
              </a:solidFill>
            </a:endParaRPr>
          </a:p>
        </p:txBody>
      </p:sp>
      <p:sp>
        <p:nvSpPr>
          <p:cNvPr id="20" name="AutoShape 5"/>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AutoShape 7"/>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5681548" y="827420"/>
            <a:ext cx="1266716" cy="369332"/>
          </a:xfrm>
          <a:prstGeom prst="rect">
            <a:avLst/>
          </a:prstGeom>
          <a:noFill/>
        </p:spPr>
        <p:txBody>
          <a:bodyPr wrap="square" rtlCol="0">
            <a:spAutoFit/>
          </a:bodyPr>
          <a:lstStyle/>
          <a:p>
            <a:r>
              <a:rPr lang="ru-RU" sz="1600" b="1" dirty="0" smtClean="0"/>
              <a:t>тыс. руб</a:t>
            </a:r>
            <a:r>
              <a:rPr lang="ru-RU" dirty="0" smtClean="0"/>
              <a:t>.</a:t>
            </a:r>
            <a:endParaRPr lang="ru-RU" dirty="0"/>
          </a:p>
        </p:txBody>
      </p:sp>
      <p:sp>
        <p:nvSpPr>
          <p:cNvPr id="22" name="TextBox 21"/>
          <p:cNvSpPr txBox="1"/>
          <p:nvPr/>
        </p:nvSpPr>
        <p:spPr>
          <a:xfrm>
            <a:off x="7308304" y="786190"/>
            <a:ext cx="1656184" cy="338554"/>
          </a:xfrm>
          <a:prstGeom prst="rect">
            <a:avLst/>
          </a:prstGeom>
          <a:noFill/>
        </p:spPr>
        <p:txBody>
          <a:bodyPr wrap="square" rtlCol="0">
            <a:spAutoFit/>
          </a:bodyPr>
          <a:lstStyle/>
          <a:p>
            <a:r>
              <a:rPr lang="ru-RU" sz="1600" b="1" dirty="0" smtClean="0"/>
              <a:t>% в структуре</a:t>
            </a:r>
            <a:endParaRPr lang="ru-RU" sz="1600" b="1" dirty="0"/>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4"/>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37" descr="https://miro.medium.com/max/1024/1*iOtrPHnkCNvZ3_Bbh2iYkQ.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268760"/>
            <a:ext cx="1548172"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27" descr="\\Sl\1\Ющенко\иконки-расходов\shield_and_swords-51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10800000" flipV="1">
            <a:off x="323528" y="2636912"/>
            <a:ext cx="1296144" cy="1296144"/>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5" descr="\\Sl\1\Ющенко\иконки-расходов\XXXL.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7544" y="4293096"/>
            <a:ext cx="936104" cy="909101"/>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28" descr="\\Sl\1\Ющенко\иконки-расходов\s1200.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5536" y="5805264"/>
            <a:ext cx="1180930" cy="9361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9981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16632"/>
            <a:ext cx="7524328" cy="830997"/>
          </a:xfrm>
          <a:prstGeom prst="rect">
            <a:avLst/>
          </a:prstGeom>
        </p:spPr>
        <p:txBody>
          <a:bodyPr wrap="square">
            <a:spAutoFit/>
          </a:bodyPr>
          <a:lstStyle/>
          <a:p>
            <a:pPr algn="ctr"/>
            <a:r>
              <a:rPr lang="ru-RU" sz="2400" b="1" i="1" dirty="0">
                <a:solidFill>
                  <a:schemeClr val="bg2">
                    <a:lumMod val="10000"/>
                  </a:schemeClr>
                </a:solidFill>
              </a:rPr>
              <a:t>Направления расходов в </a:t>
            </a:r>
            <a:r>
              <a:rPr lang="ru-RU" sz="2400" b="1" i="1" dirty="0" smtClean="0">
                <a:solidFill>
                  <a:schemeClr val="bg2">
                    <a:lumMod val="10000"/>
                  </a:schemeClr>
                </a:solidFill>
              </a:rPr>
              <a:t>2024 </a:t>
            </a:r>
            <a:r>
              <a:rPr lang="ru-RU" sz="2400" b="1" i="1" dirty="0">
                <a:solidFill>
                  <a:schemeClr val="bg2">
                    <a:lumMod val="10000"/>
                  </a:schemeClr>
                </a:solidFill>
              </a:rPr>
              <a:t>году по отраслям</a:t>
            </a:r>
          </a:p>
        </p:txBody>
      </p:sp>
      <p:sp>
        <p:nvSpPr>
          <p:cNvPr id="6" name="Прямоугольник с двумя скругленными противолежащими углами 5"/>
          <p:cNvSpPr/>
          <p:nvPr/>
        </p:nvSpPr>
        <p:spPr>
          <a:xfrm>
            <a:off x="359532" y="2142848"/>
            <a:ext cx="4176464" cy="914400"/>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Образование</a:t>
            </a:r>
            <a:endParaRPr lang="ru-RU" b="1" dirty="0">
              <a:solidFill>
                <a:schemeClr val="tx1">
                  <a:lumMod val="95000"/>
                  <a:lumOff val="5000"/>
                </a:schemeClr>
              </a:solidFill>
            </a:endParaRPr>
          </a:p>
        </p:txBody>
      </p:sp>
      <p:sp>
        <p:nvSpPr>
          <p:cNvPr id="7" name="Прямоугольник с двумя скругленными противолежащими углами 6"/>
          <p:cNvSpPr/>
          <p:nvPr/>
        </p:nvSpPr>
        <p:spPr>
          <a:xfrm>
            <a:off x="5148064" y="2035695"/>
            <a:ext cx="1296144" cy="992205"/>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580 411,8</a:t>
            </a:r>
            <a:endParaRPr lang="ru-RU" b="1" dirty="0">
              <a:solidFill>
                <a:schemeClr val="tx1">
                  <a:lumMod val="95000"/>
                  <a:lumOff val="5000"/>
                </a:schemeClr>
              </a:solidFill>
            </a:endParaRPr>
          </a:p>
        </p:txBody>
      </p:sp>
      <p:sp>
        <p:nvSpPr>
          <p:cNvPr id="8" name="Прямоугольник с двумя скругленными противолежащими углами 7"/>
          <p:cNvSpPr/>
          <p:nvPr/>
        </p:nvSpPr>
        <p:spPr>
          <a:xfrm>
            <a:off x="7164288" y="1999744"/>
            <a:ext cx="1008112" cy="925199"/>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63,4%</a:t>
            </a:r>
            <a:endParaRPr lang="ru-RU" b="1" dirty="0">
              <a:solidFill>
                <a:schemeClr val="tx1">
                  <a:lumMod val="95000"/>
                  <a:lumOff val="5000"/>
                </a:schemeClr>
              </a:solidFill>
            </a:endParaRPr>
          </a:p>
        </p:txBody>
      </p:sp>
      <p:sp>
        <p:nvSpPr>
          <p:cNvPr id="9" name="Прямоугольник с двумя скругленными противолежащими углами 8"/>
          <p:cNvSpPr/>
          <p:nvPr/>
        </p:nvSpPr>
        <p:spPr>
          <a:xfrm>
            <a:off x="405830" y="3215978"/>
            <a:ext cx="4186758" cy="914400"/>
          </a:xfrm>
          <a:prstGeom prst="round2Diag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Культура</a:t>
            </a:r>
            <a:endParaRPr lang="ru-RU" b="1" dirty="0">
              <a:solidFill>
                <a:schemeClr val="tx1">
                  <a:lumMod val="95000"/>
                  <a:lumOff val="5000"/>
                </a:schemeClr>
              </a:solidFill>
            </a:endParaRPr>
          </a:p>
        </p:txBody>
      </p:sp>
      <p:sp>
        <p:nvSpPr>
          <p:cNvPr id="10" name="Прямоугольник с двумя скругленными противолежащими углами 9"/>
          <p:cNvSpPr/>
          <p:nvPr/>
        </p:nvSpPr>
        <p:spPr>
          <a:xfrm>
            <a:off x="5148064" y="3215978"/>
            <a:ext cx="1226443" cy="864096"/>
          </a:xfrm>
          <a:prstGeom prst="round2Diag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71 742,4</a:t>
            </a:r>
            <a:endParaRPr lang="ru-RU" b="1" dirty="0">
              <a:solidFill>
                <a:schemeClr val="tx1">
                  <a:lumMod val="95000"/>
                  <a:lumOff val="5000"/>
                </a:schemeClr>
              </a:solidFill>
            </a:endParaRPr>
          </a:p>
        </p:txBody>
      </p:sp>
      <p:sp>
        <p:nvSpPr>
          <p:cNvPr id="11" name="Прямоугольник с двумя скругленными противолежащими углами 10"/>
          <p:cNvSpPr/>
          <p:nvPr/>
        </p:nvSpPr>
        <p:spPr>
          <a:xfrm>
            <a:off x="7164288" y="3215978"/>
            <a:ext cx="1008113" cy="864096"/>
          </a:xfrm>
          <a:prstGeom prst="round2Diag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7,8%</a:t>
            </a:r>
            <a:endParaRPr lang="ru-RU" b="1" dirty="0">
              <a:solidFill>
                <a:schemeClr val="tx1">
                  <a:lumMod val="95000"/>
                  <a:lumOff val="5000"/>
                </a:schemeClr>
              </a:solidFill>
            </a:endParaRPr>
          </a:p>
        </p:txBody>
      </p:sp>
      <p:sp>
        <p:nvSpPr>
          <p:cNvPr id="12" name="Прямоугольник с двумя скругленными противолежащими углами 11"/>
          <p:cNvSpPr/>
          <p:nvPr/>
        </p:nvSpPr>
        <p:spPr>
          <a:xfrm>
            <a:off x="405830" y="4405972"/>
            <a:ext cx="4166170" cy="967244"/>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Социальная политика</a:t>
            </a:r>
            <a:endParaRPr lang="ru-RU" b="1" dirty="0">
              <a:solidFill>
                <a:schemeClr val="tx1">
                  <a:lumMod val="95000"/>
                  <a:lumOff val="5000"/>
                </a:schemeClr>
              </a:solidFill>
            </a:endParaRPr>
          </a:p>
        </p:txBody>
      </p:sp>
      <p:sp>
        <p:nvSpPr>
          <p:cNvPr id="13" name="Прямоугольник с двумя скругленными противолежащими углами 12"/>
          <p:cNvSpPr/>
          <p:nvPr/>
        </p:nvSpPr>
        <p:spPr>
          <a:xfrm>
            <a:off x="5220072" y="4405972"/>
            <a:ext cx="1224136" cy="882180"/>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6 458,7</a:t>
            </a:r>
            <a:endParaRPr lang="ru-RU" b="1" dirty="0">
              <a:solidFill>
                <a:schemeClr val="tx1">
                  <a:lumMod val="95000"/>
                  <a:lumOff val="5000"/>
                </a:schemeClr>
              </a:solidFill>
            </a:endParaRPr>
          </a:p>
        </p:txBody>
      </p:sp>
      <p:sp>
        <p:nvSpPr>
          <p:cNvPr id="14" name="Прямоугольник с двумя скругленными противолежащими углами 13"/>
          <p:cNvSpPr/>
          <p:nvPr/>
        </p:nvSpPr>
        <p:spPr>
          <a:xfrm>
            <a:off x="7215206" y="4405972"/>
            <a:ext cx="957194" cy="825560"/>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0,7 % </a:t>
            </a:r>
            <a:endParaRPr lang="ru-RU" b="1" dirty="0">
              <a:solidFill>
                <a:schemeClr val="tx1">
                  <a:lumMod val="95000"/>
                  <a:lumOff val="5000"/>
                </a:schemeClr>
              </a:solidFill>
            </a:endParaRPr>
          </a:p>
        </p:txBody>
      </p:sp>
      <p:sp>
        <p:nvSpPr>
          <p:cNvPr id="15" name="Прямоугольник с двумя скругленными противолежащими углами 14"/>
          <p:cNvSpPr/>
          <p:nvPr/>
        </p:nvSpPr>
        <p:spPr>
          <a:xfrm>
            <a:off x="416124" y="5661248"/>
            <a:ext cx="4176464" cy="914400"/>
          </a:xfrm>
          <a:prstGeom prst="round2Diag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Физическая культура </a:t>
            </a:r>
          </a:p>
          <a:p>
            <a:pPr algn="r"/>
            <a:r>
              <a:rPr lang="ru-RU" b="1" dirty="0" smtClean="0">
                <a:solidFill>
                  <a:schemeClr val="tx1">
                    <a:lumMod val="95000"/>
                    <a:lumOff val="5000"/>
                  </a:schemeClr>
                </a:solidFill>
              </a:rPr>
              <a:t>и спорт</a:t>
            </a:r>
            <a:endParaRPr lang="ru-RU" b="1" dirty="0">
              <a:solidFill>
                <a:schemeClr val="tx1">
                  <a:lumMod val="95000"/>
                  <a:lumOff val="5000"/>
                </a:schemeClr>
              </a:solidFill>
            </a:endParaRPr>
          </a:p>
        </p:txBody>
      </p:sp>
      <p:sp>
        <p:nvSpPr>
          <p:cNvPr id="16" name="Прямоугольник с двумя скругленными противолежащими углами 15"/>
          <p:cNvSpPr/>
          <p:nvPr/>
        </p:nvSpPr>
        <p:spPr>
          <a:xfrm>
            <a:off x="5220072" y="5661248"/>
            <a:ext cx="1076164" cy="914400"/>
          </a:xfrm>
          <a:prstGeom prst="round2Diag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5 830,0</a:t>
            </a:r>
            <a:endParaRPr lang="ru-RU" b="1" dirty="0">
              <a:solidFill>
                <a:schemeClr val="tx1">
                  <a:lumMod val="95000"/>
                  <a:lumOff val="5000"/>
                </a:schemeClr>
              </a:solidFill>
            </a:endParaRPr>
          </a:p>
        </p:txBody>
      </p:sp>
      <p:sp>
        <p:nvSpPr>
          <p:cNvPr id="17" name="Прямоугольник с двумя скругленными противолежащими углами 16"/>
          <p:cNvSpPr/>
          <p:nvPr/>
        </p:nvSpPr>
        <p:spPr>
          <a:xfrm>
            <a:off x="7286644" y="5715016"/>
            <a:ext cx="864096" cy="785818"/>
          </a:xfrm>
          <a:prstGeom prst="round2Diag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0,6 % </a:t>
            </a:r>
            <a:endParaRPr lang="ru-RU" b="1" dirty="0">
              <a:solidFill>
                <a:schemeClr val="tx1">
                  <a:lumMod val="95000"/>
                  <a:lumOff val="5000"/>
                </a:schemeClr>
              </a:solidFill>
            </a:endParaRPr>
          </a:p>
        </p:txBody>
      </p:sp>
      <p:sp>
        <p:nvSpPr>
          <p:cNvPr id="23" name="AutoShape 4"/>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AutoShape 6"/>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26" descr="\\Sl\1\Ющенко\иконки-расходов\unnamed.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2132856"/>
            <a:ext cx="864096"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31" descr="\\Sl\1\Ющенко\иконки-расходов\kisspng-computer-icons-mask-cinema-theatre-clip-art-actor-5ac6b11a909717.654798771522970906592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3212976"/>
            <a:ext cx="792088"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34" descr="\\Sl\1\Ющенко\иконки-расходов\114f4c2178a97e36215e0d7837f18c8a.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7199" y="4437112"/>
            <a:ext cx="1405563" cy="936104"/>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33" descr="\\Sl\1\Ющенко\иконки-расходов\kisspng-2016-summer-olympics-2018-winter-olympics-olympic-sports-activities-5ac2b807a80940.449291321522710535688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2848" y="5661248"/>
            <a:ext cx="1340840" cy="9361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265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5"/>
          <p:cNvSpPr>
            <a:spLocks noChangeArrowheads="1"/>
          </p:cNvSpPr>
          <p:nvPr/>
        </p:nvSpPr>
        <p:spPr bwMode="auto">
          <a:xfrm>
            <a:off x="0" y="386080"/>
            <a:ext cx="9144000" cy="954107"/>
          </a:xfrm>
          <a:prstGeom prst="rect">
            <a:avLst/>
          </a:prstGeom>
          <a:noFill/>
          <a:ln w="9525">
            <a:noFill/>
            <a:miter lim="800000"/>
            <a:headEnd/>
            <a:tailEnd/>
          </a:ln>
        </p:spPr>
        <p:txBody>
          <a:bodyPr>
            <a:spAutoFit/>
          </a:bodyPr>
          <a:lstStyle/>
          <a:p>
            <a:pPr algn="ctr"/>
            <a:r>
              <a:rPr lang="ru-RU" altLang="ru-RU" sz="1400" b="1" i="1" dirty="0">
                <a:solidFill>
                  <a:schemeClr val="tx2">
                    <a:lumMod val="50000"/>
                  </a:schemeClr>
                </a:solidFill>
                <a:latin typeface="Arial Black" pitchFamily="34" charset="0"/>
              </a:rPr>
              <a:t>Распределение расходов бюджета муниципального </a:t>
            </a:r>
            <a:r>
              <a:rPr lang="ru-RU" altLang="ru-RU" sz="1400" b="1" i="1" dirty="0" smtClean="0">
                <a:solidFill>
                  <a:schemeClr val="tx2">
                    <a:lumMod val="50000"/>
                  </a:schemeClr>
                </a:solidFill>
                <a:latin typeface="Arial Black" pitchFamily="34" charset="0"/>
              </a:rPr>
              <a:t>образования </a:t>
            </a:r>
          </a:p>
          <a:p>
            <a:pPr algn="ctr"/>
            <a:r>
              <a:rPr lang="ru-RU" altLang="ru-RU" sz="1400" b="1" i="1" dirty="0" smtClean="0">
                <a:solidFill>
                  <a:schemeClr val="tx2">
                    <a:lumMod val="50000"/>
                  </a:schemeClr>
                </a:solidFill>
                <a:latin typeface="Arial Black" pitchFamily="34" charset="0"/>
              </a:rPr>
              <a:t>«Муниципальный округ Кизнерский район Удмуртской Республики" </a:t>
            </a:r>
          </a:p>
          <a:p>
            <a:pPr algn="ctr"/>
            <a:r>
              <a:rPr lang="ru-RU" altLang="ru-RU" sz="1400" b="1" i="1" dirty="0" smtClean="0">
                <a:solidFill>
                  <a:schemeClr val="tx2">
                    <a:lumMod val="50000"/>
                  </a:schemeClr>
                </a:solidFill>
                <a:latin typeface="Arial Black" pitchFamily="34" charset="0"/>
              </a:rPr>
              <a:t>по </a:t>
            </a:r>
            <a:r>
              <a:rPr lang="ru-RU" altLang="ru-RU" sz="1400" b="1" i="1" dirty="0">
                <a:solidFill>
                  <a:schemeClr val="tx2">
                    <a:lumMod val="50000"/>
                  </a:schemeClr>
                </a:solidFill>
                <a:latin typeface="Arial Black" pitchFamily="34" charset="0"/>
              </a:rPr>
              <a:t>разделам и </a:t>
            </a:r>
            <a:r>
              <a:rPr lang="ru-RU" altLang="ru-RU" sz="1400" b="1" i="1" dirty="0" smtClean="0">
                <a:solidFill>
                  <a:schemeClr val="tx2">
                    <a:lumMod val="50000"/>
                  </a:schemeClr>
                </a:solidFill>
                <a:latin typeface="Arial Black" pitchFamily="34" charset="0"/>
              </a:rPr>
              <a:t>подразделам </a:t>
            </a:r>
            <a:r>
              <a:rPr lang="ru-RU" altLang="ru-RU" sz="1400" b="1" i="1" dirty="0">
                <a:solidFill>
                  <a:schemeClr val="tx2">
                    <a:lumMod val="50000"/>
                  </a:schemeClr>
                </a:solidFill>
                <a:latin typeface="Arial Black" pitchFamily="34" charset="0"/>
              </a:rPr>
              <a:t>функциональной классификации расходов </a:t>
            </a:r>
            <a:endParaRPr lang="ru-RU" altLang="ru-RU" sz="1400" b="1" i="1" dirty="0" smtClean="0">
              <a:solidFill>
                <a:schemeClr val="tx2">
                  <a:lumMod val="50000"/>
                </a:schemeClr>
              </a:solidFill>
              <a:latin typeface="Arial Black" pitchFamily="34" charset="0"/>
            </a:endParaRPr>
          </a:p>
          <a:p>
            <a:pPr algn="ctr"/>
            <a:r>
              <a:rPr lang="ru-RU" altLang="ru-RU" sz="1400" b="1" i="1" dirty="0" smtClean="0">
                <a:solidFill>
                  <a:schemeClr val="tx2">
                    <a:lumMod val="50000"/>
                  </a:schemeClr>
                </a:solidFill>
                <a:latin typeface="Arial Black" pitchFamily="34" charset="0"/>
              </a:rPr>
              <a:t>на 2024 год</a:t>
            </a:r>
            <a:endParaRPr lang="ru-RU" altLang="ru-RU" sz="1400" b="1" i="1" dirty="0">
              <a:solidFill>
                <a:schemeClr val="tx2">
                  <a:lumMod val="50000"/>
                </a:schemeClr>
              </a:solidFill>
              <a:latin typeface="Arial Black" pitchFamily="34" charset="0"/>
            </a:endParaRPr>
          </a:p>
        </p:txBody>
      </p:sp>
      <p:graphicFrame>
        <p:nvGraphicFramePr>
          <p:cNvPr id="3" name="Group 250"/>
          <p:cNvGraphicFramePr>
            <a:graphicFrameLocks noGrp="1"/>
          </p:cNvGraphicFramePr>
          <p:nvPr>
            <p:extLst>
              <p:ext uri="{D42A27DB-BD31-4B8C-83A1-F6EECF244321}">
                <p14:modId xmlns:p14="http://schemas.microsoft.com/office/powerpoint/2010/main" xmlns="" val="3043055478"/>
              </p:ext>
            </p:extLst>
          </p:nvPr>
        </p:nvGraphicFramePr>
        <p:xfrm>
          <a:off x="107503" y="1430915"/>
          <a:ext cx="8977636" cy="5124340"/>
        </p:xfrm>
        <a:graphic>
          <a:graphicData uri="http://schemas.openxmlformats.org/drawingml/2006/table">
            <a:tbl>
              <a:tblPr/>
              <a:tblGrid>
                <a:gridCol w="313981"/>
                <a:gridCol w="490653"/>
                <a:gridCol w="7258822"/>
                <a:gridCol w="914180"/>
              </a:tblGrid>
              <a:tr h="1254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Раз дел</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Подраздел</a:t>
                      </a:r>
                    </a:p>
                  </a:txBody>
                  <a:tcPr marL="3233" marR="3233" marT="323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Наименование</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Сумма </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на 2024 год</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Общегосударственные вопросы</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141 517,2</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7778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02</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Функционирование высшего должностного лица субъекта Российской Федерации и муниципального образования</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2 645,0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7937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imes New Roman" pitchFamily="18" charset="0"/>
                          <a:cs typeface="Times New Roman" pitchFamily="18"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1 277,0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24706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imes New Roman" pitchFamily="18" charset="0"/>
                          <a:cs typeface="Times New Roman" pitchFamily="18"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54 042,5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imes New Roman" pitchFamily="18" charset="0"/>
                          <a:cs typeface="Times New Roman" pitchFamily="18"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Судебная система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10,7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7937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imes New Roman" pitchFamily="18" charset="0"/>
                          <a:cs typeface="Times New Roman" pitchFamily="18"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imes New Roman" pitchFamily="18" charset="0"/>
                          <a:cs typeface="Times New Roman" pitchFamily="18" charset="0"/>
                        </a:rPr>
                        <a:t>06</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Обеспечение деятельности финансовых, налоговых и таможенных органов и органов финансового (финансово-бюджетного) надзора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7 160,0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imes New Roman" pitchFamily="18" charset="0"/>
                          <a:cs typeface="Times New Roman" pitchFamily="18"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Резервные фонды</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80,0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Другие общегосударственные вопросы</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76 302,0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02</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Национальная оборона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6925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Национальная безопасность и правоохранительная деятельность</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1 280,0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3183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Гражданская оборона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50,0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3183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Защита населения и территории от чрезвычайных ситуаций природного и техногенного характера, гражданская оборона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1 210,0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imes New Roman" pitchFamily="18" charset="0"/>
                          <a:cs typeface="Times New Roman" pitchFamily="18"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Другие вопросы в области национальной безопасности и правоохранительной деятельности</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20,0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Национальная экономика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100 806,9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Сельское хозяйство и рыболовство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2 931,0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Дорожное хозяйство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97 875,9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Жилищно-коммунальное хозяйство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5 571,4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Жилищное хозяйство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20,0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02</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Коммунальное хозяйство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200,0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bl>
          </a:graphicData>
        </a:graphic>
      </p:graphicFrame>
      <p:sp>
        <p:nvSpPr>
          <p:cNvPr id="7" name="TextBox 6"/>
          <p:cNvSpPr txBox="1"/>
          <p:nvPr/>
        </p:nvSpPr>
        <p:spPr>
          <a:xfrm>
            <a:off x="8172400" y="1135777"/>
            <a:ext cx="925253" cy="276999"/>
          </a:xfrm>
          <a:prstGeom prst="rect">
            <a:avLst/>
          </a:prstGeom>
          <a:noFill/>
        </p:spPr>
        <p:txBody>
          <a:bodyPr wrap="none" rtlCol="0">
            <a:spAutoFit/>
          </a:bodyPr>
          <a:lstStyle/>
          <a:p>
            <a:r>
              <a:rPr lang="ru-RU" sz="1200" dirty="0" smtClean="0"/>
              <a:t>(тыс. руб.)</a:t>
            </a:r>
            <a:endParaRPr lang="ru-RU" sz="1200" dirty="0"/>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827584" cy="10768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6817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1647482878"/>
              </p:ext>
            </p:extLst>
          </p:nvPr>
        </p:nvGraphicFramePr>
        <p:xfrm>
          <a:off x="28997" y="1628800"/>
          <a:ext cx="9007499" cy="4118500"/>
        </p:xfrm>
        <a:graphic>
          <a:graphicData uri="http://schemas.openxmlformats.org/drawingml/2006/table">
            <a:tbl>
              <a:tblPr/>
              <a:tblGrid>
                <a:gridCol w="350045"/>
                <a:gridCol w="490653"/>
                <a:gridCol w="7158689"/>
                <a:gridCol w="1008112"/>
              </a:tblGrid>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Благоустройство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300,0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Другие вопросы в области жилищно-коммунального хозяйства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5 051,3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Образование</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580 411,8</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imes New Roman" pitchFamily="18" charset="0"/>
                          <a:cs typeface="Times New Roman" pitchFamily="18"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Дошкольное образование</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180 558,4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02</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Общее образование</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358 181,8</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Дополнительное образование детей</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25 969,5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Молодежная политика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1 565,0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imes New Roman" pitchFamily="18" charset="0"/>
                          <a:cs typeface="Times New Roman" pitchFamily="18" charset="0"/>
                        </a:rPr>
                        <a:t>07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imes New Roman" pitchFamily="18" charset="0"/>
                          <a:cs typeface="Times New Roman" pitchFamily="18" charset="0"/>
                        </a:rPr>
                        <a:t>09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Другие вопросы в области образования</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14 137,1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08</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Культура и кинематография</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71 742,4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08</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Культура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71 742,4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08</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Другие вопросы в области культуры, кинематографии</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Социальная политика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6 458,6</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Пенсионное обеспечение</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740,0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imes New Roman" pitchFamily="18" charset="0"/>
                          <a:cs typeface="Times New Roman" pitchFamily="18" charset="0"/>
                        </a:rPr>
                        <a:t>10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Социальное обеспечение населения</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522,4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imes New Roman" pitchFamily="18" charset="0"/>
                          <a:cs typeface="Times New Roman" pitchFamily="18" charset="0"/>
                        </a:rPr>
                        <a:t>10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Охрана семьи и детства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5 096,2</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imes New Roman" pitchFamily="18" charset="0"/>
                          <a:cs typeface="Times New Roman" pitchFamily="18" charset="0"/>
                        </a:rPr>
                        <a:t>10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06</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Другие вопросы в области социальной политики</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100,0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Физическая культура и спорт</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5 830,0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Обслуживание государственного и муниципального долга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1 409,0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Обслуживание государственного внутреннего и муниципального долга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1 409,0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24749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2">
                              <a:lumMod val="50000"/>
                            </a:schemeClr>
                          </a:solidFill>
                          <a:effectLst/>
                          <a:latin typeface="Times New Roman" pitchFamily="18" charset="0"/>
                          <a:cs typeface="Times New Roman" pitchFamily="18" charset="0"/>
                        </a:rPr>
                        <a:t> </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2">
                              <a:lumMod val="50000"/>
                            </a:schemeClr>
                          </a:solidFill>
                          <a:effectLst/>
                          <a:latin typeface="Times New Roman" pitchFamily="18" charset="0"/>
                          <a:cs typeface="Times New Roman" pitchFamily="18" charset="0"/>
                        </a:rPr>
                        <a:t> </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Итого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lumMod val="50000"/>
                            </a:schemeClr>
                          </a:solidFill>
                          <a:effectLst/>
                          <a:latin typeface="Times New Roman" pitchFamily="18" charset="0"/>
                          <a:cs typeface="Times New Roman" pitchFamily="18" charset="0"/>
                        </a:rPr>
                        <a:t>915 027,3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bl>
          </a:graphicData>
        </a:graphic>
      </p:graphicFrame>
      <p:sp>
        <p:nvSpPr>
          <p:cNvPr id="3" name="Прямоугольник 2"/>
          <p:cNvSpPr/>
          <p:nvPr/>
        </p:nvSpPr>
        <p:spPr>
          <a:xfrm>
            <a:off x="107504" y="314072"/>
            <a:ext cx="8928992" cy="954107"/>
          </a:xfrm>
          <a:prstGeom prst="rect">
            <a:avLst/>
          </a:prstGeom>
        </p:spPr>
        <p:txBody>
          <a:bodyPr wrap="square">
            <a:spAutoFit/>
          </a:bodyPr>
          <a:lstStyle/>
          <a:p>
            <a:pPr algn="ctr"/>
            <a:r>
              <a:rPr lang="ru-RU" altLang="ru-RU" sz="1400" b="1" i="1" dirty="0">
                <a:solidFill>
                  <a:schemeClr val="tx2">
                    <a:lumMod val="50000"/>
                  </a:schemeClr>
                </a:solidFill>
                <a:latin typeface="Arial Black" pitchFamily="34" charset="0"/>
              </a:rPr>
              <a:t>Распределение расходов бюджета муниципального </a:t>
            </a:r>
            <a:r>
              <a:rPr lang="ru-RU" altLang="ru-RU" sz="1400" b="1" i="1" dirty="0" smtClean="0">
                <a:solidFill>
                  <a:schemeClr val="tx2">
                    <a:lumMod val="50000"/>
                  </a:schemeClr>
                </a:solidFill>
                <a:latin typeface="Arial Black" pitchFamily="34" charset="0"/>
              </a:rPr>
              <a:t>образования </a:t>
            </a:r>
          </a:p>
          <a:p>
            <a:pPr algn="ctr"/>
            <a:r>
              <a:rPr lang="ru-RU" altLang="ru-RU" sz="1400" b="1" i="1" dirty="0" smtClean="0">
                <a:solidFill>
                  <a:schemeClr val="tx2">
                    <a:lumMod val="50000"/>
                  </a:schemeClr>
                </a:solidFill>
                <a:latin typeface="Arial Black" pitchFamily="34" charset="0"/>
              </a:rPr>
              <a:t>«Муниципальный округ Кизнерский район Удмуртской Республики " </a:t>
            </a:r>
          </a:p>
          <a:p>
            <a:pPr algn="ctr"/>
            <a:r>
              <a:rPr lang="ru-RU" altLang="ru-RU" sz="1400" b="1" i="1" dirty="0" smtClean="0">
                <a:solidFill>
                  <a:schemeClr val="tx2">
                    <a:lumMod val="50000"/>
                  </a:schemeClr>
                </a:solidFill>
                <a:latin typeface="Arial Black" pitchFamily="34" charset="0"/>
              </a:rPr>
              <a:t>по </a:t>
            </a:r>
            <a:r>
              <a:rPr lang="ru-RU" altLang="ru-RU" sz="1400" b="1" i="1" dirty="0">
                <a:solidFill>
                  <a:schemeClr val="tx2">
                    <a:lumMod val="50000"/>
                  </a:schemeClr>
                </a:solidFill>
                <a:latin typeface="Arial Black" pitchFamily="34" charset="0"/>
              </a:rPr>
              <a:t>разделам и </a:t>
            </a:r>
            <a:r>
              <a:rPr lang="ru-RU" altLang="ru-RU" sz="1400" b="1" i="1" dirty="0" smtClean="0">
                <a:solidFill>
                  <a:schemeClr val="tx2">
                    <a:lumMod val="50000"/>
                  </a:schemeClr>
                </a:solidFill>
                <a:latin typeface="Arial Black" pitchFamily="34" charset="0"/>
              </a:rPr>
              <a:t>подразделам </a:t>
            </a:r>
            <a:r>
              <a:rPr lang="ru-RU" altLang="ru-RU" sz="1400" b="1" i="1" dirty="0">
                <a:solidFill>
                  <a:schemeClr val="tx2">
                    <a:lumMod val="50000"/>
                  </a:schemeClr>
                </a:solidFill>
                <a:latin typeface="Arial Black" pitchFamily="34" charset="0"/>
              </a:rPr>
              <a:t>функциональной классификации </a:t>
            </a:r>
            <a:r>
              <a:rPr lang="ru-RU" altLang="ru-RU" sz="1400" b="1" i="1" dirty="0" smtClean="0">
                <a:solidFill>
                  <a:schemeClr val="tx2">
                    <a:lumMod val="50000"/>
                  </a:schemeClr>
                </a:solidFill>
                <a:latin typeface="Arial Black" pitchFamily="34" charset="0"/>
              </a:rPr>
              <a:t>расходов </a:t>
            </a:r>
          </a:p>
          <a:p>
            <a:pPr algn="ctr"/>
            <a:r>
              <a:rPr lang="ru-RU" altLang="ru-RU" sz="1400" b="1" i="1" dirty="0" smtClean="0">
                <a:solidFill>
                  <a:schemeClr val="tx2">
                    <a:lumMod val="50000"/>
                  </a:schemeClr>
                </a:solidFill>
                <a:latin typeface="Arial Black" pitchFamily="34" charset="0"/>
              </a:rPr>
              <a:t>на 2024 год</a:t>
            </a:r>
            <a:endParaRPr lang="ru-RU" altLang="ru-RU" sz="1400" b="1" i="1" dirty="0">
              <a:solidFill>
                <a:schemeClr val="tx2">
                  <a:lumMod val="50000"/>
                </a:schemeClr>
              </a:solidFill>
              <a:latin typeface="Arial Black" pitchFamily="34" charset="0"/>
            </a:endParaRPr>
          </a:p>
        </p:txBody>
      </p:sp>
      <p:sp>
        <p:nvSpPr>
          <p:cNvPr id="4" name="TextBox 3"/>
          <p:cNvSpPr txBox="1"/>
          <p:nvPr/>
        </p:nvSpPr>
        <p:spPr>
          <a:xfrm>
            <a:off x="7256963" y="980728"/>
            <a:ext cx="1347485" cy="307777"/>
          </a:xfrm>
          <a:prstGeom prst="rect">
            <a:avLst/>
          </a:prstGeom>
          <a:noFill/>
        </p:spPr>
        <p:txBody>
          <a:bodyPr wrap="none" rtlCol="0">
            <a:spAutoFit/>
          </a:bodyPr>
          <a:lstStyle/>
          <a:p>
            <a:r>
              <a:rPr lang="ru-RU" sz="1400" dirty="0" smtClean="0"/>
              <a:t>(продолжение)</a:t>
            </a:r>
            <a:endParaRPr lang="ru-RU" sz="1400" dirty="0"/>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828675"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5191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913"/>
            <a:ext cx="8064896" cy="2160587"/>
          </a:xfrm>
        </p:spPr>
        <p:txBody>
          <a:bodyPr/>
          <a:lstStyle/>
          <a:p>
            <a:pPr>
              <a:defRPr/>
            </a:pPr>
            <a:r>
              <a:rPr lang="ru-RU" sz="1400" dirty="0" smtClean="0">
                <a:solidFill>
                  <a:srgbClr val="000000"/>
                </a:solidFill>
                <a:latin typeface="Times New Roman" pitchFamily="18" charset="0"/>
                <a:cs typeface="Times New Roman" pitchFamily="18" charset="0"/>
              </a:rPr>
              <a:t/>
            </a:r>
            <a:br>
              <a:rPr lang="ru-RU" sz="1400" dirty="0" smtClean="0">
                <a:solidFill>
                  <a:srgbClr val="000000"/>
                </a:solidFill>
                <a:latin typeface="Times New Roman" pitchFamily="18" charset="0"/>
                <a:cs typeface="Times New Roman" pitchFamily="18" charset="0"/>
              </a:rPr>
            </a:br>
            <a:r>
              <a:rPr lang="ru-RU" sz="1400" dirty="0" smtClean="0">
                <a:solidFill>
                  <a:srgbClr val="000000"/>
                </a:solidFill>
                <a:latin typeface="Times New Roman" pitchFamily="18" charset="0"/>
                <a:cs typeface="Times New Roman" pitchFamily="18" charset="0"/>
              </a:rPr>
              <a:t>           </a:t>
            </a:r>
            <a:r>
              <a:rPr lang="ru-RU" sz="1600" dirty="0" smtClean="0">
                <a:latin typeface="+mn-lt"/>
                <a:cs typeface="Times New Roman" pitchFamily="18" charset="0"/>
              </a:rPr>
              <a:t>На 01 января 2023 г. в муниципальном образовании «Муниципальный округ Кизнерский район Удмуртской Республики» проживает 17,6 тыс. человек. Ожидается, что к 2024 году численность населения района сократится и составит примерно 17,4 тыс. человек.              </a:t>
            </a:r>
            <a:br>
              <a:rPr lang="ru-RU" sz="1600" dirty="0" smtClean="0">
                <a:latin typeface="+mn-lt"/>
                <a:cs typeface="Times New Roman" pitchFamily="18" charset="0"/>
              </a:rPr>
            </a:br>
            <a:r>
              <a:rPr lang="ru-RU" sz="1600" dirty="0" smtClean="0">
                <a:latin typeface="+mn-lt"/>
                <a:cs typeface="Times New Roman" pitchFamily="18" charset="0"/>
              </a:rPr>
              <a:t/>
            </a:r>
            <a:br>
              <a:rPr lang="ru-RU" sz="1600" dirty="0" smtClean="0">
                <a:latin typeface="+mn-lt"/>
                <a:cs typeface="Times New Roman" pitchFamily="18" charset="0"/>
              </a:rPr>
            </a:br>
            <a:r>
              <a:rPr lang="ru-RU" sz="1600" b="1" dirty="0" smtClean="0">
                <a:latin typeface="+mn-lt"/>
                <a:cs typeface="Times New Roman" pitchFamily="18" charset="0"/>
              </a:rPr>
              <a:t>Основные показатели прогноза социально-экономического развития</a:t>
            </a:r>
            <a:endParaRPr lang="ru-RU" sz="1600" b="1" dirty="0">
              <a:solidFill>
                <a:srgbClr val="FF0000"/>
              </a:solidFill>
              <a:latin typeface="+mn-lt"/>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187344213"/>
              </p:ext>
            </p:extLst>
          </p:nvPr>
        </p:nvGraphicFramePr>
        <p:xfrm>
          <a:off x="323850" y="2420938"/>
          <a:ext cx="8677306" cy="4160951"/>
        </p:xfrm>
        <a:graphic>
          <a:graphicData uri="http://schemas.openxmlformats.org/drawingml/2006/table">
            <a:tbl>
              <a:tblPr firstRow="1" bandRow="1">
                <a:tableStyleId>{5C22544A-7EE6-4342-B048-85BDC9FD1C3A}</a:tableStyleId>
              </a:tblPr>
              <a:tblGrid>
                <a:gridCol w="4748216">
                  <a:extLst>
                    <a:ext uri="{9D8B030D-6E8A-4147-A177-3AD203B41FA5}">
                      <a16:colId xmlns:a16="http://schemas.microsoft.com/office/drawing/2014/main" xmlns="" val="20000"/>
                    </a:ext>
                  </a:extLst>
                </a:gridCol>
                <a:gridCol w="714380"/>
                <a:gridCol w="857256">
                  <a:extLst>
                    <a:ext uri="{9D8B030D-6E8A-4147-A177-3AD203B41FA5}">
                      <a16:colId xmlns:a16="http://schemas.microsoft.com/office/drawing/2014/main" xmlns="" val="20001"/>
                    </a:ext>
                  </a:extLst>
                </a:gridCol>
                <a:gridCol w="785818">
                  <a:extLst>
                    <a:ext uri="{9D8B030D-6E8A-4147-A177-3AD203B41FA5}">
                      <a16:colId xmlns:a16="http://schemas.microsoft.com/office/drawing/2014/main" xmlns="" val="20002"/>
                    </a:ext>
                  </a:extLst>
                </a:gridCol>
                <a:gridCol w="785818">
                  <a:extLst>
                    <a:ext uri="{9D8B030D-6E8A-4147-A177-3AD203B41FA5}">
                      <a16:colId xmlns:a16="http://schemas.microsoft.com/office/drawing/2014/main" xmlns="" val="20003"/>
                    </a:ext>
                  </a:extLst>
                </a:gridCol>
                <a:gridCol w="785818">
                  <a:extLst>
                    <a:ext uri="{9D8B030D-6E8A-4147-A177-3AD203B41FA5}">
                      <a16:colId xmlns:a16="http://schemas.microsoft.com/office/drawing/2014/main" xmlns="" val="20004"/>
                    </a:ext>
                  </a:extLst>
                </a:gridCol>
              </a:tblGrid>
              <a:tr h="450597">
                <a:tc rowSpan="2">
                  <a:txBody>
                    <a:bodyPr/>
                    <a:lstStyle/>
                    <a:p>
                      <a:pPr algn="ctr"/>
                      <a:r>
                        <a:rPr lang="ru-RU" sz="1400" dirty="0" smtClean="0">
                          <a:latin typeface="+mn-lt"/>
                          <a:cs typeface="Times New Roman" pitchFamily="18" charset="0"/>
                        </a:rPr>
                        <a:t>Наименование показателя</a:t>
                      </a:r>
                      <a:endParaRPr lang="ru-RU" sz="1400" dirty="0">
                        <a:latin typeface="+mn-lt"/>
                        <a:cs typeface="Times New Roman" pitchFamily="18" charset="0"/>
                      </a:endParaRPr>
                    </a:p>
                  </a:txBody>
                  <a:tcPr marL="91444" marR="91444" marT="45714" marB="45714" anchor="ctr">
                    <a:lnR w="38100" cap="flat" cmpd="sng" algn="ctr">
                      <a:solidFill>
                        <a:schemeClr val="bg1"/>
                      </a:solidFill>
                      <a:prstDash val="solid"/>
                      <a:round/>
                      <a:headEnd type="none" w="med" len="med"/>
                      <a:tailEnd type="none" w="med" len="med"/>
                    </a:lnR>
                    <a:solidFill>
                      <a:schemeClr val="bg2">
                        <a:lumMod val="50000"/>
                      </a:schemeClr>
                    </a:solidFill>
                  </a:tcPr>
                </a:tc>
                <a:tc rowSpan="2">
                  <a:txBody>
                    <a:bodyPr/>
                    <a:lstStyle/>
                    <a:p>
                      <a:pPr algn="ctr"/>
                      <a:r>
                        <a:rPr lang="ru-RU" sz="1400" dirty="0" smtClean="0">
                          <a:latin typeface="+mn-lt"/>
                          <a:cs typeface="Times New Roman" pitchFamily="18" charset="0"/>
                        </a:rPr>
                        <a:t>Ед. </a:t>
                      </a:r>
                      <a:r>
                        <a:rPr lang="ru-RU" sz="1400" dirty="0" err="1" smtClean="0">
                          <a:latin typeface="+mn-lt"/>
                          <a:cs typeface="Times New Roman" pitchFamily="18" charset="0"/>
                        </a:rPr>
                        <a:t>изм</a:t>
                      </a:r>
                      <a:r>
                        <a:rPr lang="ru-RU" sz="1400" dirty="0" smtClean="0">
                          <a:latin typeface="+mn-lt"/>
                          <a:cs typeface="Times New Roman" pitchFamily="18" charset="0"/>
                        </a:rPr>
                        <a:t>.</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rowSpan="2">
                  <a:txBody>
                    <a:bodyPr/>
                    <a:lstStyle/>
                    <a:p>
                      <a:pPr algn="ctr"/>
                      <a:r>
                        <a:rPr lang="ru-RU" sz="1400" dirty="0" smtClean="0">
                          <a:latin typeface="+mn-lt"/>
                          <a:cs typeface="Times New Roman" pitchFamily="18" charset="0"/>
                        </a:rPr>
                        <a:t>2023 год оценка</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gridSpan="3">
                  <a:txBody>
                    <a:bodyPr/>
                    <a:lstStyle/>
                    <a:p>
                      <a:pPr algn="ctr"/>
                      <a:r>
                        <a:rPr lang="ru-RU" sz="1400" dirty="0" smtClean="0"/>
                        <a:t>Прогноз</a:t>
                      </a:r>
                      <a:endParaRPr lang="ru-RU" sz="1400" dirty="0"/>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ru-RU" sz="1400" dirty="0"/>
                    </a:p>
                  </a:txBody>
                  <a:tcPr marL="91444" marR="91444" marT="45714" marB="45714" anchor="ctr">
                    <a:solidFill>
                      <a:schemeClr val="bg2">
                        <a:lumMod val="50000"/>
                      </a:schemeClr>
                    </a:solidFill>
                  </a:tcPr>
                </a:tc>
                <a:tc hMerge="1">
                  <a:txBody>
                    <a:bodyPr/>
                    <a:lstStyle/>
                    <a:p>
                      <a:endParaRPr lang="ru-RU" dirty="0"/>
                    </a:p>
                  </a:txBody>
                  <a:tcPr anchor="ctr"/>
                </a:tc>
                <a:extLst>
                  <a:ext uri="{0D108BD9-81ED-4DB2-BD59-A6C34878D82A}">
                    <a16:rowId xmlns:a16="http://schemas.microsoft.com/office/drawing/2014/main" xmlns="" val="10000"/>
                  </a:ext>
                </a:extLst>
              </a:tr>
              <a:tr h="304760">
                <a:tc vMerge="1">
                  <a:txBody>
                    <a:bodyPr/>
                    <a:lstStyle/>
                    <a:p>
                      <a:pPr algn="ctr"/>
                      <a:endParaRPr lang="ru-RU" sz="1200" dirty="0">
                        <a:latin typeface="Times New Roman" pitchFamily="18" charset="0"/>
                        <a:cs typeface="Times New Roman" pitchFamily="18" charset="0"/>
                      </a:endParaRPr>
                    </a:p>
                  </a:txBody>
                  <a:tcPr anchor="ctr"/>
                </a:tc>
                <a:tc vMerge="1">
                  <a:txBody>
                    <a:bodyPr/>
                    <a:lstStyle/>
                    <a:p>
                      <a:endParaRPr lang="ru-RU"/>
                    </a:p>
                  </a:txBody>
                  <a:tcPr/>
                </a:tc>
                <a:tc vMerge="1">
                  <a:txBody>
                    <a:bodyPr/>
                    <a:lstStyle/>
                    <a:p>
                      <a:pPr algn="ctr"/>
                      <a:endParaRPr lang="ru-RU" sz="1200" dirty="0">
                        <a:latin typeface="Times New Roman" pitchFamily="18" charset="0"/>
                        <a:cs typeface="Times New Roman" pitchFamily="18" charset="0"/>
                      </a:endParaRPr>
                    </a:p>
                  </a:txBody>
                  <a:tcPr anchor="ctr"/>
                </a:tc>
                <a:tc>
                  <a:txBody>
                    <a:bodyPr/>
                    <a:lstStyle/>
                    <a:p>
                      <a:pPr algn="ctr"/>
                      <a:r>
                        <a:rPr lang="ru-RU" sz="1400" dirty="0" smtClean="0">
                          <a:latin typeface="+mn-lt"/>
                          <a:cs typeface="Times New Roman" pitchFamily="18" charset="0"/>
                        </a:rPr>
                        <a:t>2024 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ru-RU" sz="1400" dirty="0" smtClean="0">
                          <a:latin typeface="+mn-lt"/>
                          <a:cs typeface="Times New Roman" pitchFamily="18" charset="0"/>
                        </a:rPr>
                        <a:t>2025</a:t>
                      </a:r>
                      <a:r>
                        <a:rPr lang="ru-RU" sz="1400" baseline="0" dirty="0" smtClean="0">
                          <a:latin typeface="+mn-lt"/>
                          <a:cs typeface="Times New Roman" pitchFamily="18" charset="0"/>
                        </a:rPr>
                        <a:t> </a:t>
                      </a:r>
                      <a:r>
                        <a:rPr lang="ru-RU" sz="1400" dirty="0" smtClean="0">
                          <a:latin typeface="+mn-lt"/>
                          <a:cs typeface="Times New Roman" pitchFamily="18" charset="0"/>
                        </a:rPr>
                        <a:t>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ru-RU" sz="1400" dirty="0" smtClean="0">
                          <a:latin typeface="+mn-lt"/>
                          <a:cs typeface="Times New Roman" pitchFamily="18" charset="0"/>
                        </a:rPr>
                        <a:t>2026</a:t>
                      </a:r>
                      <a:r>
                        <a:rPr lang="ru-RU" sz="1400" baseline="0" dirty="0" smtClean="0">
                          <a:latin typeface="+mn-lt"/>
                          <a:cs typeface="Times New Roman" pitchFamily="18" charset="0"/>
                        </a:rPr>
                        <a:t> 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1"/>
                  </a:ext>
                </a:extLst>
              </a:tr>
              <a:tr h="325069">
                <a:tc>
                  <a:txBody>
                    <a:bodyPr/>
                    <a:lstStyle/>
                    <a:p>
                      <a:pPr algn="l"/>
                      <a:r>
                        <a:rPr lang="ru-RU" sz="1400" b="1" dirty="0" smtClean="0">
                          <a:latin typeface="+mn-lt"/>
                          <a:cs typeface="Times New Roman" pitchFamily="18" charset="0"/>
                        </a:rPr>
                        <a:t>Среднегодовая численность населения</a:t>
                      </a:r>
                      <a:endParaRPr lang="ru-RU" sz="1400" b="1" dirty="0">
                        <a:latin typeface="+mn-lt"/>
                        <a:cs typeface="Times New Roman" pitchFamily="18" charset="0"/>
                      </a:endParaRPr>
                    </a:p>
                  </a:txBody>
                  <a:tcPr marL="91444" marR="91444" marT="45714" marB="45714" anchor="ctr">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lnT w="381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lnT w="381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lnT w="38100" cap="flat" cmpd="sng" algn="ctr">
                      <a:solidFill>
                        <a:schemeClr val="bg1"/>
                      </a:solidFill>
                      <a:prstDash val="solid"/>
                      <a:round/>
                      <a:headEnd type="none" w="med" len="med"/>
                      <a:tailEnd type="none" w="med" len="med"/>
                    </a:lnT>
                    <a:solidFill>
                      <a:schemeClr val="accent1">
                        <a:lumMod val="60000"/>
                        <a:lumOff val="40000"/>
                      </a:schemeClr>
                    </a:solidFill>
                  </a:tcPr>
                </a:tc>
              </a:tr>
              <a:tr h="500066">
                <a:tc>
                  <a:txBody>
                    <a:bodyPr/>
                    <a:lstStyle/>
                    <a:p>
                      <a:pPr algn="l"/>
                      <a:r>
                        <a:rPr lang="ru-RU" sz="1300" b="0" dirty="0" smtClean="0">
                          <a:latin typeface="+mn-lt"/>
                          <a:cs typeface="Times New Roman" pitchFamily="18" charset="0"/>
                        </a:rPr>
                        <a:t>Численность</a:t>
                      </a:r>
                      <a:r>
                        <a:rPr lang="ru-RU" sz="1300" b="0" baseline="0" dirty="0" smtClean="0">
                          <a:latin typeface="+mn-lt"/>
                          <a:cs typeface="Times New Roman" pitchFamily="18" charset="0"/>
                        </a:rPr>
                        <a:t> постоянного населения (в среднегодовом исчислении), тыс. человек</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Тыс.</a:t>
                      </a:r>
                    </a:p>
                    <a:p>
                      <a:pPr algn="ctr"/>
                      <a:r>
                        <a:rPr lang="ru-RU" sz="1300" dirty="0" smtClean="0">
                          <a:solidFill>
                            <a:schemeClr val="tx1"/>
                          </a:solidFill>
                          <a:latin typeface="+mn-lt"/>
                          <a:cs typeface="Times New Roman" pitchFamily="18" charset="0"/>
                        </a:rPr>
                        <a:t>чел.</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17,854</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16,400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16,200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16,200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extLst>
                  <a:ext uri="{0D108BD9-81ED-4DB2-BD59-A6C34878D82A}">
                    <a16:rowId xmlns:a16="http://schemas.microsoft.com/office/drawing/2014/main" xmlns="" val="10002"/>
                  </a:ext>
                </a:extLst>
              </a:tr>
              <a:tr h="410546">
                <a:tc>
                  <a:txBody>
                    <a:bodyPr/>
                    <a:lstStyle/>
                    <a:p>
                      <a:pPr algn="l"/>
                      <a:r>
                        <a:rPr lang="ru-RU" sz="1300" b="0" dirty="0" smtClean="0">
                          <a:latin typeface="+mn-lt"/>
                          <a:cs typeface="Times New Roman" pitchFamily="18" charset="0"/>
                        </a:rPr>
                        <a:t>Численность</a:t>
                      </a:r>
                      <a:r>
                        <a:rPr lang="ru-RU" sz="1300" b="0" baseline="0" dirty="0" smtClean="0">
                          <a:latin typeface="+mn-lt"/>
                          <a:cs typeface="Times New Roman" pitchFamily="18" charset="0"/>
                        </a:rPr>
                        <a:t> населения (на 1 января года)</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Тыс.</a:t>
                      </a:r>
                    </a:p>
                    <a:p>
                      <a:pPr algn="ctr"/>
                      <a:r>
                        <a:rPr lang="ru-RU" sz="1300" dirty="0" smtClean="0">
                          <a:solidFill>
                            <a:schemeClr val="tx1"/>
                          </a:solidFill>
                          <a:latin typeface="+mn-lt"/>
                          <a:cs typeface="Times New Roman" pitchFamily="18" charset="0"/>
                        </a:rPr>
                        <a:t>чел.</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17,595</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17,419</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17,332</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17,245</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extLst>
                  <a:ext uri="{0D108BD9-81ED-4DB2-BD59-A6C34878D82A}">
                    <a16:rowId xmlns:a16="http://schemas.microsoft.com/office/drawing/2014/main" xmlns="" val="10003"/>
                  </a:ext>
                </a:extLst>
              </a:tr>
              <a:tr h="309707">
                <a:tc>
                  <a:txBody>
                    <a:bodyPr/>
                    <a:lstStyle/>
                    <a:p>
                      <a:pPr algn="l"/>
                      <a:r>
                        <a:rPr lang="ru-RU" sz="1400" b="1" baseline="0" dirty="0" smtClean="0">
                          <a:latin typeface="+mn-lt"/>
                          <a:cs typeface="Times New Roman" pitchFamily="18" charset="0"/>
                        </a:rPr>
                        <a:t>Промышленное производство </a:t>
                      </a:r>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extLst>
                  <a:ext uri="{0D108BD9-81ED-4DB2-BD59-A6C34878D82A}">
                    <a16:rowId xmlns:a16="http://schemas.microsoft.com/office/drawing/2014/main" xmlns="" val="10004"/>
                  </a:ext>
                </a:extLst>
              </a:tr>
              <a:tr h="845699">
                <a:tc>
                  <a:txBody>
                    <a:bodyPr/>
                    <a:lstStyle/>
                    <a:p>
                      <a:pPr algn="l"/>
                      <a:r>
                        <a:rPr lang="ru-RU" sz="1300" b="0" dirty="0" smtClean="0">
                          <a:latin typeface="+mn-lt"/>
                          <a:cs typeface="Times New Roman" pitchFamily="18" charset="0"/>
                        </a:rPr>
                        <a:t>Объем отгруженных товаров собственного производства,</a:t>
                      </a:r>
                      <a:r>
                        <a:rPr lang="ru-RU" sz="1300" b="0" baseline="0" dirty="0" smtClean="0">
                          <a:latin typeface="+mn-lt"/>
                          <a:cs typeface="Times New Roman" pitchFamily="18" charset="0"/>
                        </a:rPr>
                        <a:t> выполненных работ и услуг собственными силами ( по чистым видам экономической деятельности) по крупным и средним предприятиям</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Млн.</a:t>
                      </a:r>
                    </a:p>
                    <a:p>
                      <a:pPr algn="ctr"/>
                      <a:r>
                        <a:rPr lang="ru-RU" sz="1300" dirty="0" smtClean="0">
                          <a:solidFill>
                            <a:schemeClr val="tx1"/>
                          </a:solidFill>
                          <a:latin typeface="+mn-lt"/>
                          <a:cs typeface="Times New Roman" pitchFamily="18" charset="0"/>
                        </a:rPr>
                        <a:t>руб.</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497,0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499,0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507,5</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518,1</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r>
              <a:tr h="352335">
                <a:tc>
                  <a:txBody>
                    <a:bodyPr/>
                    <a:lstStyle/>
                    <a:p>
                      <a:pPr algn="l"/>
                      <a:r>
                        <a:rPr lang="ru-RU" sz="1300" b="0" dirty="0" smtClean="0">
                          <a:latin typeface="+mn-lt"/>
                          <a:cs typeface="Times New Roman" pitchFamily="18" charset="0"/>
                        </a:rPr>
                        <a:t>Индекс</a:t>
                      </a:r>
                      <a:r>
                        <a:rPr lang="ru-RU" sz="1300" b="0" baseline="0" dirty="0" smtClean="0">
                          <a:latin typeface="+mn-lt"/>
                          <a:cs typeface="Times New Roman" pitchFamily="18" charset="0"/>
                        </a:rPr>
                        <a:t> промышленного производства</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 к пред.</a:t>
                      </a:r>
                    </a:p>
                    <a:p>
                      <a:pPr algn="ctr"/>
                      <a:r>
                        <a:rPr lang="ru-RU" sz="1300" dirty="0" smtClean="0">
                          <a:solidFill>
                            <a:schemeClr val="tx1"/>
                          </a:solidFill>
                          <a:latin typeface="+mn-lt"/>
                          <a:cs typeface="Times New Roman" pitchFamily="18" charset="0"/>
                        </a:rPr>
                        <a:t>году</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107,1</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100,4</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101,7</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102,1</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extLst>
                  <a:ext uri="{0D108BD9-81ED-4DB2-BD59-A6C34878D82A}">
                    <a16:rowId xmlns:a16="http://schemas.microsoft.com/office/drawing/2014/main" xmlns="" val="10005"/>
                  </a:ext>
                </a:extLst>
              </a:tr>
            </a:tbl>
          </a:graphicData>
        </a:graphic>
      </p:graphicFrame>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6632"/>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2912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332657"/>
            <a:ext cx="6236766" cy="1008111"/>
          </a:xfrm>
          <a:solidFill>
            <a:schemeClr val="accent1">
              <a:lumMod val="20000"/>
              <a:lumOff val="80000"/>
            </a:schemeClr>
          </a:solidFill>
          <a:ln>
            <a:solidFill>
              <a:schemeClr val="accent1"/>
            </a:solidFill>
          </a:ln>
        </p:spPr>
        <p:txBody>
          <a:bodyPr>
            <a:normAutofit/>
          </a:bodyPr>
          <a:lstStyle/>
          <a:p>
            <a:pPr algn="ctr"/>
            <a:r>
              <a:rPr lang="ru-RU" sz="2400" dirty="0" smtClean="0">
                <a:solidFill>
                  <a:schemeClr val="accent1">
                    <a:lumMod val="50000"/>
                  </a:schemeClr>
                </a:solidFill>
                <a:effectLst/>
                <a:latin typeface="Bookman Old Style" panose="02050604050505020204" pitchFamily="18" charset="0"/>
              </a:rPr>
              <a:t>Поддержка отдельных категорий граждан</a:t>
            </a:r>
            <a:endParaRPr lang="ru-RU" sz="2400" b="1" dirty="0">
              <a:solidFill>
                <a:schemeClr val="accent1">
                  <a:lumMod val="50000"/>
                </a:schemeClr>
              </a:solidFill>
              <a:effectLst/>
              <a:latin typeface="Bookman Old Style" panose="02050604050505020204"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2240908950"/>
              </p:ext>
            </p:extLst>
          </p:nvPr>
        </p:nvGraphicFramePr>
        <p:xfrm>
          <a:off x="1547665" y="1674517"/>
          <a:ext cx="7453490" cy="41452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56011"/>
                <a:gridCol w="1671811"/>
                <a:gridCol w="1602152"/>
                <a:gridCol w="1323516"/>
              </a:tblGrid>
              <a:tr h="370840">
                <a:tc>
                  <a:txBody>
                    <a:bodyPr/>
                    <a:lstStyle/>
                    <a:p>
                      <a:pPr algn="ctr"/>
                      <a:r>
                        <a:rPr lang="ru-RU" dirty="0" smtClean="0"/>
                        <a:t>Наименование меры социальной поддержки</a:t>
                      </a:r>
                      <a:endParaRPr lang="ru-RU" dirty="0"/>
                    </a:p>
                  </a:txBody>
                  <a:tcPr/>
                </a:tc>
                <a:tc>
                  <a:txBody>
                    <a:bodyPr/>
                    <a:lstStyle/>
                    <a:p>
                      <a:pPr algn="ctr"/>
                      <a:r>
                        <a:rPr lang="ru-RU" dirty="0" smtClean="0"/>
                        <a:t>Размер выплат</a:t>
                      </a:r>
                    </a:p>
                    <a:p>
                      <a:pPr algn="ctr"/>
                      <a:r>
                        <a:rPr lang="ru-RU" sz="1200" dirty="0" smtClean="0"/>
                        <a:t>(руб.)</a:t>
                      </a:r>
                      <a:endParaRPr lang="ru-RU" sz="1200" dirty="0"/>
                    </a:p>
                  </a:txBody>
                  <a:tcPr/>
                </a:tc>
                <a:tc>
                  <a:txBody>
                    <a:bodyPr/>
                    <a:lstStyle/>
                    <a:p>
                      <a:pPr algn="ctr"/>
                      <a:r>
                        <a:rPr lang="ru-RU" dirty="0" smtClean="0"/>
                        <a:t>Количество получателей</a:t>
                      </a:r>
                    </a:p>
                    <a:p>
                      <a:pPr algn="ctr"/>
                      <a:r>
                        <a:rPr lang="ru-RU" sz="1200" dirty="0" smtClean="0"/>
                        <a:t>(чел.)</a:t>
                      </a:r>
                      <a:endParaRPr lang="ru-RU" sz="1200" dirty="0"/>
                    </a:p>
                  </a:txBody>
                  <a:tcPr/>
                </a:tc>
                <a:tc>
                  <a:txBody>
                    <a:bodyPr/>
                    <a:lstStyle/>
                    <a:p>
                      <a:pPr algn="ctr"/>
                      <a:r>
                        <a:rPr lang="ru-RU" dirty="0" smtClean="0"/>
                        <a:t>Сумма на 2024 год </a:t>
                      </a:r>
                    </a:p>
                    <a:p>
                      <a:pPr algn="ctr"/>
                      <a:r>
                        <a:rPr lang="ru-RU" sz="1200" dirty="0" smtClean="0"/>
                        <a:t>(тыс. руб.)</a:t>
                      </a:r>
                      <a:endParaRPr lang="ru-RU" sz="1200" dirty="0"/>
                    </a:p>
                  </a:txBody>
                  <a:tcPr/>
                </a:tc>
              </a:tr>
              <a:tr h="370840">
                <a:tc>
                  <a:txBody>
                    <a:bodyPr/>
                    <a:lstStyle/>
                    <a:p>
                      <a:r>
                        <a:rPr lang="ru-RU" sz="1400" dirty="0" smtClean="0"/>
                        <a:t>Реализация льгот гражданам, имеющим звание «Почетный</a:t>
                      </a:r>
                      <a:r>
                        <a:rPr lang="ru-RU" sz="1400" baseline="0" dirty="0" smtClean="0"/>
                        <a:t> гражданин муниципального образования Кизнерский район</a:t>
                      </a:r>
                      <a:endParaRPr lang="ru-RU" sz="1400" dirty="0"/>
                    </a:p>
                  </a:txBody>
                  <a:tcPr/>
                </a:tc>
                <a:tc>
                  <a:txBody>
                    <a:bodyPr/>
                    <a:lstStyle/>
                    <a:p>
                      <a:pPr algn="ctr"/>
                      <a:endParaRPr lang="ru-RU" sz="1400" dirty="0" smtClean="0"/>
                    </a:p>
                    <a:p>
                      <a:pPr algn="ctr"/>
                      <a:r>
                        <a:rPr lang="ru-RU" sz="1400" dirty="0" smtClean="0"/>
                        <a:t>5 000,0</a:t>
                      </a:r>
                    </a:p>
                  </a:txBody>
                  <a:tcPr/>
                </a:tc>
                <a:tc>
                  <a:txBody>
                    <a:bodyPr/>
                    <a:lstStyle/>
                    <a:p>
                      <a:pPr algn="ctr"/>
                      <a:endParaRPr lang="ru-RU" sz="1400" dirty="0" smtClean="0"/>
                    </a:p>
                    <a:p>
                      <a:pPr algn="ctr"/>
                      <a:r>
                        <a:rPr lang="ru-RU" sz="1400" dirty="0" smtClean="0"/>
                        <a:t>12</a:t>
                      </a:r>
                      <a:endParaRPr lang="ru-RU" sz="1400" dirty="0"/>
                    </a:p>
                  </a:txBody>
                  <a:tcPr/>
                </a:tc>
                <a:tc>
                  <a:txBody>
                    <a:bodyPr/>
                    <a:lstStyle/>
                    <a:p>
                      <a:pPr algn="ctr"/>
                      <a:endParaRPr lang="ru-RU" sz="1400" dirty="0" smtClean="0"/>
                    </a:p>
                    <a:p>
                      <a:pPr algn="ctr"/>
                      <a:r>
                        <a:rPr lang="ru-RU" sz="1400" dirty="0" smtClean="0"/>
                        <a:t>125,0</a:t>
                      </a:r>
                      <a:endParaRPr lang="ru-RU" sz="1400" dirty="0"/>
                    </a:p>
                  </a:txBody>
                  <a:tcPr/>
                </a:tc>
              </a:tr>
              <a:tr h="370840">
                <a:tc>
                  <a:txBody>
                    <a:bodyPr/>
                    <a:lstStyle/>
                    <a:p>
                      <a:r>
                        <a:rPr lang="ru-RU" sz="1400" dirty="0" smtClean="0"/>
                        <a:t>Возмещение расходов по оплате жилого помещения и коммунальных услуг специалистам, проживающим  и работающим в сельской местности                                      </a:t>
                      </a:r>
                      <a:endParaRPr lang="ru-RU" sz="1400" dirty="0"/>
                    </a:p>
                  </a:txBody>
                  <a:tcPr/>
                </a:tc>
                <a:tc>
                  <a:txBody>
                    <a:bodyPr/>
                    <a:lstStyle/>
                    <a:p>
                      <a:pPr algn="l"/>
                      <a:r>
                        <a:rPr lang="ru-RU" sz="1400" dirty="0" smtClean="0"/>
                        <a:t>Расчет производится  исходя из текущего и индексированного тарифов и нормативов</a:t>
                      </a:r>
                      <a:endParaRPr lang="ru-RU" sz="1400" dirty="0"/>
                    </a:p>
                  </a:txBody>
                  <a:tcPr/>
                </a:tc>
                <a:tc>
                  <a:txBody>
                    <a:bodyPr/>
                    <a:lstStyle/>
                    <a:p>
                      <a:pPr algn="ctr"/>
                      <a:endParaRPr lang="ru-RU" sz="1400" dirty="0" smtClean="0"/>
                    </a:p>
                    <a:p>
                      <a:pPr algn="ctr"/>
                      <a:endParaRPr lang="ru-RU" sz="1400" dirty="0" smtClean="0"/>
                    </a:p>
                    <a:p>
                      <a:pPr algn="ctr"/>
                      <a:r>
                        <a:rPr lang="ru-RU" sz="1400" dirty="0" smtClean="0"/>
                        <a:t>667</a:t>
                      </a:r>
                      <a:endParaRPr lang="ru-RU" sz="1400" dirty="0"/>
                    </a:p>
                  </a:txBody>
                  <a:tcPr/>
                </a:tc>
                <a:tc>
                  <a:txBody>
                    <a:bodyPr/>
                    <a:lstStyle/>
                    <a:p>
                      <a:pPr algn="ctr"/>
                      <a:endParaRPr lang="ru-RU" sz="1400" dirty="0" smtClean="0"/>
                    </a:p>
                    <a:p>
                      <a:pPr algn="ctr"/>
                      <a:endParaRPr lang="ru-RU" sz="1400" dirty="0" smtClean="0"/>
                    </a:p>
                    <a:p>
                      <a:pPr algn="ctr"/>
                      <a:r>
                        <a:rPr lang="ru-RU" sz="1400" dirty="0" smtClean="0"/>
                        <a:t>462,4</a:t>
                      </a:r>
                      <a:endParaRPr lang="ru-RU" sz="1400" dirty="0"/>
                    </a:p>
                  </a:txBody>
                  <a:tcPr/>
                </a:tc>
              </a:tr>
              <a:tr h="480820">
                <a:tc>
                  <a:txBody>
                    <a:bodyPr/>
                    <a:lstStyle/>
                    <a:p>
                      <a:r>
                        <a:rPr lang="ru-RU" sz="1400" dirty="0" smtClean="0"/>
                        <a:t>Доплата к пенсиям муниципальных служащих</a:t>
                      </a:r>
                      <a:endParaRPr lang="ru-RU" sz="1400" dirty="0"/>
                    </a:p>
                  </a:txBody>
                  <a:tcPr/>
                </a:tc>
                <a:tc>
                  <a:txBody>
                    <a:bodyPr/>
                    <a:lstStyle/>
                    <a:p>
                      <a:pPr algn="ctr"/>
                      <a:r>
                        <a:rPr lang="ru-RU" sz="1400" dirty="0" smtClean="0"/>
                        <a:t>3</a:t>
                      </a:r>
                      <a:r>
                        <a:rPr lang="ru-RU" sz="1400" baseline="0" dirty="0" smtClean="0"/>
                        <a:t> </a:t>
                      </a:r>
                      <a:r>
                        <a:rPr lang="ru-RU" sz="1400" baseline="0" dirty="0" smtClean="0"/>
                        <a:t>050</a:t>
                      </a:r>
                      <a:r>
                        <a:rPr lang="ru-RU" sz="1400" dirty="0" smtClean="0"/>
                        <a:t>,0</a:t>
                      </a:r>
                      <a:endParaRPr lang="ru-RU" sz="1400" dirty="0"/>
                    </a:p>
                  </a:txBody>
                  <a:tcPr/>
                </a:tc>
                <a:tc>
                  <a:txBody>
                    <a:bodyPr/>
                    <a:lstStyle/>
                    <a:p>
                      <a:pPr algn="ctr"/>
                      <a:r>
                        <a:rPr lang="en-US" sz="1400" dirty="0" smtClean="0"/>
                        <a:t>6</a:t>
                      </a:r>
                      <a:r>
                        <a:rPr lang="ru-RU" sz="1400" dirty="0" smtClean="0"/>
                        <a:t>1</a:t>
                      </a:r>
                      <a:endParaRPr lang="ru-RU" sz="1400" dirty="0"/>
                    </a:p>
                  </a:txBody>
                  <a:tcPr/>
                </a:tc>
                <a:tc>
                  <a:txBody>
                    <a:bodyPr/>
                    <a:lstStyle/>
                    <a:p>
                      <a:pPr algn="ctr"/>
                      <a:r>
                        <a:rPr lang="ru-RU" sz="1400" dirty="0" smtClean="0"/>
                        <a:t>675,0</a:t>
                      </a:r>
                      <a:endParaRPr lang="ru-RU" sz="1400" dirty="0"/>
                    </a:p>
                  </a:txBody>
                  <a:tcPr/>
                </a:tc>
              </a:tr>
            </a:tbl>
          </a:graphicData>
        </a:graphic>
      </p:graphicFrame>
      <p:pic>
        <p:nvPicPr>
          <p:cNvPr id="8" name="chart"/>
          <p:cNvPicPr>
            <a:picLocks noChangeAspect="1"/>
          </p:cNvPicPr>
          <p:nvPr/>
        </p:nvPicPr>
        <p:blipFill>
          <a:blip r:embed="rId2" cstate="print"/>
          <a:stretch>
            <a:fillRect/>
          </a:stretch>
        </p:blipFill>
        <p:spPr>
          <a:xfrm>
            <a:off x="0" y="0"/>
            <a:ext cx="829128" cy="1079086"/>
          </a:xfrm>
          <a:prstGeom prst="rect">
            <a:avLst/>
          </a:prstGeom>
        </p:spPr>
      </p:pic>
      <p:pic>
        <p:nvPicPr>
          <p:cNvPr id="18436" name="Picture 4" descr="http://i.mycdn.me/i?r=AzEPZsRbOZEKgBhR0XGMT1Rktzq6nFnzObS-cqPbMWQ66qaKTM5SRkZCeTgDn6uOyi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4077072"/>
            <a:ext cx="1512168" cy="1093414"/>
          </a:xfrm>
          <a:prstGeom prst="rect">
            <a:avLst/>
          </a:prstGeom>
          <a:noFill/>
          <a:extLst>
            <a:ext uri="{909E8E84-426E-40DD-AFC4-6F175D3DCCD1}">
              <a14:hiddenFill xmlns:a14="http://schemas.microsoft.com/office/drawing/2010/main" xmlns="">
                <a:solidFill>
                  <a:srgbClr val="FFFFFF"/>
                </a:solidFill>
              </a14:hiddenFill>
            </a:ext>
          </a:extLst>
        </p:spPr>
      </p:pic>
      <p:pic>
        <p:nvPicPr>
          <p:cNvPr id="18438" name="Picture 6" descr="https://шелковскойкцсон.рф/uploads/s/7/a/7/7a72hnhyodad/file/full_lL7Pf4FM.bmp"/>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301208"/>
            <a:ext cx="1547663" cy="11010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504" y="1988840"/>
            <a:ext cx="1296144" cy="19518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81196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99392"/>
            <a:ext cx="7200800" cy="1143000"/>
          </a:xfrm>
        </p:spPr>
        <p:txBody>
          <a:bodyPr>
            <a:normAutofit/>
          </a:bodyPr>
          <a:lstStyle/>
          <a:p>
            <a:r>
              <a:rPr lang="ru-RU" sz="2800" b="1" dirty="0">
                <a:solidFill>
                  <a:schemeClr val="accent1">
                    <a:lumMod val="50000"/>
                  </a:schemeClr>
                </a:solidFill>
                <a:latin typeface="Bookman Old Style" panose="02050604050505020204" pitchFamily="18" charset="0"/>
              </a:rPr>
              <a:t>Поддержка отдельных категорий </a:t>
            </a:r>
            <a:r>
              <a:rPr lang="ru-RU" sz="2800" b="1" dirty="0" smtClean="0">
                <a:solidFill>
                  <a:schemeClr val="accent1">
                    <a:lumMod val="50000"/>
                  </a:schemeClr>
                </a:solidFill>
                <a:latin typeface="Bookman Old Style" panose="02050604050505020204" pitchFamily="18" charset="0"/>
              </a:rPr>
              <a:t>граждан </a:t>
            </a:r>
            <a:r>
              <a:rPr lang="ru-RU" sz="2400" i="1" dirty="0" smtClean="0">
                <a:solidFill>
                  <a:schemeClr val="accent1">
                    <a:lumMod val="50000"/>
                  </a:schemeClr>
                </a:solidFill>
                <a:latin typeface="Bookman Old Style" panose="02050604050505020204" pitchFamily="18" charset="0"/>
              </a:rPr>
              <a:t>(продолжение)</a:t>
            </a:r>
            <a:endParaRPr lang="ru-RU" sz="2400" i="1"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630394427"/>
              </p:ext>
            </p:extLst>
          </p:nvPr>
        </p:nvGraphicFramePr>
        <p:xfrm>
          <a:off x="1331640" y="1124744"/>
          <a:ext cx="7776864" cy="5699676"/>
        </p:xfrm>
        <a:graphic>
          <a:graphicData uri="http://schemas.openxmlformats.org/drawingml/2006/table">
            <a:tbl>
              <a:tblPr firstRow="1" bandRow="1">
                <a:tableStyleId>{5C22544A-7EE6-4342-B048-85BDC9FD1C3A}</a:tableStyleId>
              </a:tblPr>
              <a:tblGrid>
                <a:gridCol w="2880320"/>
                <a:gridCol w="1872208"/>
                <a:gridCol w="1686187"/>
                <a:gridCol w="1338149"/>
              </a:tblGrid>
              <a:tr h="1276107">
                <a:tc>
                  <a:txBody>
                    <a:bodyPr/>
                    <a:lstStyle/>
                    <a:p>
                      <a:r>
                        <a:rPr lang="ru-RU" dirty="0" smtClean="0"/>
                        <a:t>Наименование меры социальной поддержки</a:t>
                      </a:r>
                      <a:endParaRPr lang="ru-RU" dirty="0"/>
                    </a:p>
                  </a:txBody>
                  <a:tcPr/>
                </a:tc>
                <a:tc>
                  <a:txBody>
                    <a:bodyPr/>
                    <a:lstStyle/>
                    <a:p>
                      <a:pPr algn="ctr"/>
                      <a:r>
                        <a:rPr lang="ru-RU" dirty="0" smtClean="0"/>
                        <a:t>Размер выплат</a:t>
                      </a:r>
                    </a:p>
                    <a:p>
                      <a:pPr algn="ctr"/>
                      <a:r>
                        <a:rPr lang="ru-RU" sz="1200" dirty="0" smtClean="0"/>
                        <a:t>(руб.)</a:t>
                      </a:r>
                      <a:endParaRPr lang="ru-RU" sz="1200" dirty="0"/>
                    </a:p>
                  </a:txBody>
                  <a:tcPr/>
                </a:tc>
                <a:tc>
                  <a:txBody>
                    <a:bodyPr/>
                    <a:lstStyle/>
                    <a:p>
                      <a:pPr algn="ctr"/>
                      <a:r>
                        <a:rPr lang="ru-RU" dirty="0" smtClean="0"/>
                        <a:t>Количество получателей</a:t>
                      </a:r>
                    </a:p>
                    <a:p>
                      <a:pPr algn="ctr"/>
                      <a:r>
                        <a:rPr lang="ru-RU" sz="1200" dirty="0" smtClean="0"/>
                        <a:t>(чел.)</a:t>
                      </a:r>
                    </a:p>
                    <a:p>
                      <a:endParaRPr lang="ru-RU" dirty="0"/>
                    </a:p>
                  </a:txBody>
                  <a:tcPr/>
                </a:tc>
                <a:tc>
                  <a:txBody>
                    <a:bodyPr/>
                    <a:lstStyle/>
                    <a:p>
                      <a:pPr algn="ctr"/>
                      <a:r>
                        <a:rPr lang="ru-RU" dirty="0" smtClean="0"/>
                        <a:t>Сумма </a:t>
                      </a:r>
                    </a:p>
                    <a:p>
                      <a:pPr algn="ctr"/>
                      <a:r>
                        <a:rPr lang="ru-RU" dirty="0" smtClean="0"/>
                        <a:t>на 2024 год </a:t>
                      </a:r>
                    </a:p>
                    <a:p>
                      <a:pPr algn="ctr"/>
                      <a:r>
                        <a:rPr lang="ru-RU" sz="1200" dirty="0" smtClean="0"/>
                        <a:t>(тыс. руб.)</a:t>
                      </a:r>
                    </a:p>
                    <a:p>
                      <a:endParaRPr lang="ru-RU" dirty="0"/>
                    </a:p>
                  </a:txBody>
                  <a:tcPr/>
                </a:tc>
              </a:tr>
              <a:tr h="1289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t>Предоставление</a:t>
                      </a:r>
                      <a:r>
                        <a:rPr lang="ru-RU" sz="1400" baseline="0" dirty="0" smtClean="0"/>
                        <a:t> мер социальной поддержки многодетным семьям (бесплатное питание для обучающихся общеобразовательных организаций)</a:t>
                      </a:r>
                      <a:endParaRPr lang="ru-RU" sz="1400" dirty="0"/>
                    </a:p>
                  </a:txBody>
                  <a:tcPr/>
                </a:tc>
                <a:tc>
                  <a:txBody>
                    <a:bodyPr/>
                    <a:lstStyle/>
                    <a:p>
                      <a:r>
                        <a:rPr lang="ru-RU" sz="1400" dirty="0" smtClean="0"/>
                        <a:t>67,00</a:t>
                      </a:r>
                      <a:endParaRPr lang="ru-RU" sz="1400" dirty="0"/>
                    </a:p>
                  </a:txBody>
                  <a:tcPr/>
                </a:tc>
                <a:tc>
                  <a:txBody>
                    <a:bodyPr/>
                    <a:lstStyle/>
                    <a:p>
                      <a:r>
                        <a:rPr lang="ru-RU" sz="1400" dirty="0" smtClean="0"/>
                        <a:t>623</a:t>
                      </a:r>
                      <a:endParaRPr lang="ru-RU" sz="1400" dirty="0"/>
                    </a:p>
                  </a:txBody>
                  <a:tcPr/>
                </a:tc>
                <a:tc>
                  <a:txBody>
                    <a:bodyPr/>
                    <a:lstStyle/>
                    <a:p>
                      <a:r>
                        <a:rPr lang="ru-RU" sz="1400" smtClean="0"/>
                        <a:t>4 063,4</a:t>
                      </a:r>
                      <a:endParaRPr lang="ru-RU" sz="1400" dirty="0"/>
                    </a:p>
                  </a:txBody>
                  <a:tcPr/>
                </a:tc>
              </a:tr>
              <a:tr h="12188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0" i="0" dirty="0" smtClean="0"/>
                        <a:t>Бесплатное питание для обучающихся общеобразовательных учреждений </a:t>
                      </a:r>
                      <a:r>
                        <a:rPr lang="ru-RU" sz="1400" b="0" i="0" dirty="0" smtClean="0"/>
                        <a:t>(дети с ОВЗ)</a:t>
                      </a:r>
                      <a:endParaRPr lang="ru-RU" sz="1400" dirty="0"/>
                    </a:p>
                  </a:txBody>
                  <a:tcPr/>
                </a:tc>
                <a:tc>
                  <a:txBody>
                    <a:bodyPr/>
                    <a:lstStyle/>
                    <a:p>
                      <a:r>
                        <a:rPr lang="ru-RU" sz="1400" dirty="0" smtClean="0"/>
                        <a:t>120,00</a:t>
                      </a:r>
                      <a:endParaRPr lang="ru-RU" sz="1400" dirty="0"/>
                    </a:p>
                  </a:txBody>
                  <a:tcPr/>
                </a:tc>
                <a:tc>
                  <a:txBody>
                    <a:bodyPr/>
                    <a:lstStyle/>
                    <a:p>
                      <a:r>
                        <a:rPr lang="ru-RU" sz="1400" dirty="0" smtClean="0"/>
                        <a:t>94</a:t>
                      </a:r>
                      <a:endParaRPr lang="ru-RU" sz="1400" dirty="0"/>
                    </a:p>
                  </a:txBody>
                  <a:tcPr/>
                </a:tc>
                <a:tc>
                  <a:txBody>
                    <a:bodyPr/>
                    <a:lstStyle/>
                    <a:p>
                      <a:r>
                        <a:rPr lang="ru-RU" sz="1400" dirty="0" smtClean="0"/>
                        <a:t>3 398,2</a:t>
                      </a:r>
                      <a:endParaRPr lang="ru-RU" sz="1400" dirty="0"/>
                    </a:p>
                  </a:txBody>
                  <a:tcPr/>
                </a:tc>
              </a:tr>
              <a:tr h="1524239">
                <a:tc>
                  <a:txBody>
                    <a:bodyPr/>
                    <a:lstStyle/>
                    <a:p>
                      <a:r>
                        <a:rPr lang="ru-RU" sz="1400" dirty="0" smtClean="0">
                          <a:latin typeface="+mn-lt"/>
                        </a:rPr>
                        <a:t>Обеспечение учащихся в общеобразовательных учреждениях качественным</a:t>
                      </a:r>
                      <a:r>
                        <a:rPr lang="ru-RU" sz="1400" baseline="0" dirty="0" smtClean="0">
                          <a:latin typeface="+mn-lt"/>
                        </a:rPr>
                        <a:t> сбалансированным питанием (</a:t>
                      </a:r>
                      <a:r>
                        <a:rPr lang="ru-RU" sz="1400" baseline="0" dirty="0" err="1" smtClean="0">
                          <a:latin typeface="+mn-lt"/>
                        </a:rPr>
                        <a:t>софинансирование</a:t>
                      </a:r>
                      <a:r>
                        <a:rPr lang="ru-RU" sz="1400" baseline="0" dirty="0" smtClean="0">
                          <a:latin typeface="+mn-lt"/>
                        </a:rPr>
                        <a:t>)</a:t>
                      </a:r>
                      <a:endParaRPr lang="ru-RU" sz="1400" dirty="0"/>
                    </a:p>
                  </a:txBody>
                  <a:tcPr/>
                </a:tc>
                <a:tc>
                  <a:txBody>
                    <a:bodyPr/>
                    <a:lstStyle/>
                    <a:p>
                      <a:endParaRPr lang="ru-RU" sz="1400" dirty="0" smtClean="0"/>
                    </a:p>
                    <a:p>
                      <a:r>
                        <a:rPr lang="ru-RU" sz="1400" dirty="0" smtClean="0"/>
                        <a:t>100,00</a:t>
                      </a:r>
                      <a:endParaRPr lang="ru-RU" sz="1400" dirty="0" smtClean="0"/>
                    </a:p>
                    <a:p>
                      <a:endParaRPr lang="ru-RU" sz="1400" dirty="0"/>
                    </a:p>
                  </a:txBody>
                  <a:tcPr/>
                </a:tc>
                <a:tc>
                  <a:txBody>
                    <a:bodyPr/>
                    <a:lstStyle/>
                    <a:p>
                      <a:endParaRPr lang="ru-RU" sz="1400" dirty="0" smtClean="0"/>
                    </a:p>
                    <a:p>
                      <a:r>
                        <a:rPr lang="ru-RU" sz="1400" dirty="0" smtClean="0"/>
                        <a:t>299</a:t>
                      </a:r>
                      <a:endParaRPr lang="ru-RU" sz="1400" dirty="0" smtClean="0"/>
                    </a:p>
                  </a:txBody>
                  <a:tcPr/>
                </a:tc>
                <a:tc>
                  <a:txBody>
                    <a:bodyPr/>
                    <a:lstStyle/>
                    <a:p>
                      <a:endParaRPr lang="ru-RU" sz="1400" dirty="0" smtClean="0"/>
                    </a:p>
                    <a:p>
                      <a:r>
                        <a:rPr lang="ru-RU" sz="1400" dirty="0" smtClean="0"/>
                        <a:t>69,0</a:t>
                      </a:r>
                      <a:endParaRPr lang="ru-RU" sz="1400" dirty="0"/>
                    </a:p>
                  </a:txBody>
                  <a:tcPr/>
                </a:tc>
              </a:tr>
            </a:tbl>
          </a:graphicData>
        </a:graphic>
      </p:graphicFrame>
      <p:pic>
        <p:nvPicPr>
          <p:cNvPr id="19458" name="Picture 2" descr="http://www.edu21.cap.ru/home/4952/pitani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2564904"/>
            <a:ext cx="1368152" cy="1134125"/>
          </a:xfrm>
          <a:prstGeom prst="rect">
            <a:avLst/>
          </a:prstGeom>
          <a:noFill/>
          <a:extLst>
            <a:ext uri="{909E8E84-426E-40DD-AFC4-6F175D3DCCD1}">
              <a14:hiddenFill xmlns:a14="http://schemas.microsoft.com/office/drawing/2010/main" xmlns="">
                <a:solidFill>
                  <a:srgbClr val="FFFFFF"/>
                </a:solidFill>
              </a14:hiddenFill>
            </a:ext>
          </a:extLst>
        </p:spPr>
      </p:pic>
      <p:pic>
        <p:nvPicPr>
          <p:cNvPr id="19460" name="Picture 4" descr="https://ds02.infourok.ru/uploads/ex/039a/00027499-d217be15/img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111" y="4005064"/>
            <a:ext cx="1363751" cy="1130825"/>
          </a:xfrm>
          <a:prstGeom prst="rect">
            <a:avLst/>
          </a:prstGeom>
          <a:noFill/>
          <a:extLst>
            <a:ext uri="{909E8E84-426E-40DD-AFC4-6F175D3DCCD1}">
              <a14:hiddenFill xmlns:a14="http://schemas.microsoft.com/office/drawing/2010/main" xmlns="">
                <a:solidFill>
                  <a:srgbClr val="FFFFFF"/>
                </a:solidFill>
              </a14:hiddenFill>
            </a:ext>
          </a:extLst>
        </p:spPr>
      </p:pic>
      <p:pic>
        <p:nvPicPr>
          <p:cNvPr id="19462" name="Picture 6" descr="https://jurspravochnik.ru/wp-content/uploads/logocmyk85102901-1024x1024.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5229200"/>
            <a:ext cx="1296143" cy="1296143"/>
          </a:xfrm>
          <a:prstGeom prst="rect">
            <a:avLst/>
          </a:prstGeom>
          <a:noFill/>
          <a:extLst>
            <a:ext uri="{909E8E84-426E-40DD-AFC4-6F175D3DCCD1}">
              <a14:hiddenFill xmlns:a14="http://schemas.microsoft.com/office/drawing/2010/main" xmlns="">
                <a:solidFill>
                  <a:srgbClr val="FFFFFF"/>
                </a:solidFill>
              </a14:hiddenFill>
            </a:ext>
          </a:extLst>
        </p:spPr>
      </p:pic>
      <p:pic>
        <p:nvPicPr>
          <p:cNvPr id="19463"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828675" cy="107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6148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3778"/>
            <a:ext cx="8784976" cy="1228998"/>
          </a:xfrm>
        </p:spPr>
        <p:txBody>
          <a:bodyPr>
            <a:noAutofit/>
          </a:bodyPr>
          <a:lstStyle/>
          <a:p>
            <a:r>
              <a:rPr lang="ru-RU" sz="2800" b="1" dirty="0" smtClean="0">
                <a:solidFill>
                  <a:schemeClr val="accent4">
                    <a:lumMod val="50000"/>
                  </a:schemeClr>
                </a:solidFill>
                <a:latin typeface="Bookman Old Style" panose="02050604050505020204" pitchFamily="18" charset="0"/>
              </a:rPr>
              <a:t>Что </a:t>
            </a:r>
            <a:r>
              <a:rPr lang="ru-RU" sz="2800" b="1" dirty="0">
                <a:solidFill>
                  <a:schemeClr val="accent4">
                    <a:lumMod val="50000"/>
                  </a:schemeClr>
                </a:solidFill>
                <a:latin typeface="Bookman Old Style" panose="02050604050505020204" pitchFamily="18" charset="0"/>
              </a:rPr>
              <a:t>такое муниципальная </a:t>
            </a:r>
            <a:r>
              <a:rPr lang="ru-RU" sz="2800" b="1" dirty="0" smtClean="0">
                <a:solidFill>
                  <a:schemeClr val="accent4">
                    <a:lumMod val="50000"/>
                  </a:schemeClr>
                </a:solidFill>
                <a:latin typeface="Bookman Old Style" panose="02050604050505020204" pitchFamily="18" charset="0"/>
              </a:rPr>
              <a:t>программа</a:t>
            </a:r>
            <a:r>
              <a:rPr lang="ru-RU" sz="2800" b="1" dirty="0">
                <a:solidFill>
                  <a:schemeClr val="accent4">
                    <a:lumMod val="50000"/>
                  </a:schemeClr>
                </a:solidFill>
                <a:latin typeface="Bookman Old Style" panose="02050604050505020204" pitchFamily="18" charset="0"/>
              </a:rPr>
              <a:t>?</a:t>
            </a:r>
            <a:br>
              <a:rPr lang="ru-RU" sz="2800" b="1" dirty="0">
                <a:solidFill>
                  <a:schemeClr val="accent4">
                    <a:lumMod val="50000"/>
                  </a:schemeClr>
                </a:solidFill>
                <a:latin typeface="Bookman Old Style" panose="02050604050505020204" pitchFamily="18" charset="0"/>
              </a:rPr>
            </a:br>
            <a:endParaRPr lang="ru-RU" sz="2800" dirty="0">
              <a:latin typeface="Bookman Old Style" panose="02050604050505020204" pitchFamily="18" charset="0"/>
            </a:endParaRPr>
          </a:p>
        </p:txBody>
      </p:sp>
      <p:sp>
        <p:nvSpPr>
          <p:cNvPr id="3" name="Объект 2"/>
          <p:cNvSpPr>
            <a:spLocks noGrp="1"/>
          </p:cNvSpPr>
          <p:nvPr>
            <p:ph idx="1"/>
          </p:nvPr>
        </p:nvSpPr>
        <p:spPr>
          <a:xfrm>
            <a:off x="457200" y="1268760"/>
            <a:ext cx="8229600" cy="5616624"/>
          </a:xfrm>
        </p:spPr>
        <p:txBody>
          <a:bodyPr>
            <a:normAutofit/>
          </a:bodyPr>
          <a:lstStyle/>
          <a:p>
            <a:pPr marL="0" indent="0" algn="just">
              <a:buNone/>
            </a:pPr>
            <a:r>
              <a:rPr lang="ru-RU" sz="1900" b="1" dirty="0" smtClean="0">
                <a:latin typeface="Bookman Old Style" panose="02050604050505020204" pitchFamily="18" charset="0"/>
              </a:rPr>
              <a:t>	Муниципальная </a:t>
            </a:r>
            <a:r>
              <a:rPr lang="ru-RU" sz="1900" b="1" dirty="0">
                <a:latin typeface="Bookman Old Style" panose="02050604050505020204" pitchFamily="18" charset="0"/>
              </a:rPr>
              <a:t>программа </a:t>
            </a:r>
            <a:r>
              <a:rPr lang="ru-RU" sz="1900" dirty="0">
                <a:latin typeface="Bookman Old Style" panose="02050604050505020204" pitchFamily="18" charset="0"/>
              </a:rPr>
              <a:t>представляет собой увязанный по ресурсам, исполнителям и срокам комплекс социально – экономических, организационно – хозяйственных и других мероприятий, обеспечивающих эффективное решение экономических, экологических, социальных и иных проблем развития муниципального образования</a:t>
            </a:r>
          </a:p>
          <a:p>
            <a:pPr marL="0" indent="0">
              <a:buNone/>
            </a:pPr>
            <a:r>
              <a:rPr lang="ru-RU" sz="2000" dirty="0" smtClean="0">
                <a:solidFill>
                  <a:schemeClr val="tx2">
                    <a:lumMod val="50000"/>
                  </a:schemeClr>
                </a:solidFill>
              </a:rPr>
              <a:t>       Муниципальные программы</a:t>
            </a:r>
            <a:endParaRPr lang="ru-RU" sz="2000" dirty="0">
              <a:solidFill>
                <a:schemeClr val="tx2">
                  <a:lumMod val="50000"/>
                </a:schemeClr>
              </a:solidFill>
            </a:endParaRPr>
          </a:p>
          <a:p>
            <a:pPr marL="0" indent="0">
              <a:buNone/>
            </a:pPr>
            <a:r>
              <a:rPr lang="ru-RU" sz="2000" dirty="0" smtClean="0">
                <a:solidFill>
                  <a:schemeClr val="tx2">
                    <a:lumMod val="50000"/>
                  </a:schemeClr>
                </a:solidFill>
                <a:latin typeface="Times New Roman"/>
                <a:cs typeface="Times New Roman"/>
              </a:rPr>
              <a:t>* </a:t>
            </a:r>
            <a:r>
              <a:rPr lang="ru-RU" sz="2000" dirty="0"/>
              <a:t>вытекают  из прогноза социально – экономического развития и являются инструментом достижения его целей;</a:t>
            </a:r>
          </a:p>
          <a:p>
            <a:pPr marL="0" indent="0">
              <a:buNone/>
            </a:pPr>
            <a:r>
              <a:rPr lang="ru-RU" sz="2000" dirty="0" smtClean="0">
                <a:solidFill>
                  <a:schemeClr val="tx2">
                    <a:lumMod val="50000"/>
                  </a:schemeClr>
                </a:solidFill>
                <a:latin typeface="Times New Roman"/>
                <a:cs typeface="Times New Roman"/>
              </a:rPr>
              <a:t>* </a:t>
            </a:r>
            <a:r>
              <a:rPr lang="ru-RU" sz="2000" dirty="0"/>
              <a:t>объединяют все инструменты бюджетной политики по достижению цели;</a:t>
            </a:r>
          </a:p>
          <a:p>
            <a:pPr marL="0" indent="0">
              <a:buNone/>
            </a:pPr>
            <a:r>
              <a:rPr lang="ru-RU" sz="2000" dirty="0" smtClean="0">
                <a:solidFill>
                  <a:schemeClr val="tx2">
                    <a:lumMod val="50000"/>
                  </a:schemeClr>
                </a:solidFill>
                <a:latin typeface="Times New Roman"/>
                <a:cs typeface="Times New Roman"/>
              </a:rPr>
              <a:t>* </a:t>
            </a:r>
            <a:r>
              <a:rPr lang="ru-RU" sz="2000" dirty="0"/>
              <a:t>мероприятия реализуются ответственными исполнителями при участии соисполнителей, которые  отвечают  за свои подпрограммы;</a:t>
            </a:r>
          </a:p>
          <a:p>
            <a:pPr marL="0" indent="0">
              <a:buNone/>
            </a:pPr>
            <a:r>
              <a:rPr lang="ru-RU" sz="2000" dirty="0" smtClean="0">
                <a:solidFill>
                  <a:schemeClr val="tx2">
                    <a:lumMod val="50000"/>
                  </a:schemeClr>
                </a:solidFill>
                <a:latin typeface="Times New Roman"/>
                <a:cs typeface="Times New Roman"/>
              </a:rPr>
              <a:t>* </a:t>
            </a:r>
            <a:r>
              <a:rPr lang="ru-RU" sz="2000" dirty="0"/>
              <a:t>состоят из </a:t>
            </a:r>
            <a:r>
              <a:rPr lang="ru-RU" sz="2000" dirty="0" smtClean="0"/>
              <a:t>подпрограмм.</a:t>
            </a:r>
            <a:endParaRPr lang="ru-RU" sz="2000" dirty="0"/>
          </a:p>
          <a:p>
            <a:pPr marL="0" indent="0">
              <a:buNone/>
            </a:pPr>
            <a:endParaRPr lang="ru-RU" sz="2000" dirty="0"/>
          </a:p>
        </p:txBody>
      </p:sp>
      <p:pic>
        <p:nvPicPr>
          <p:cNvPr id="7170" name="Picture 2" descr="http://stavgorod.ru/assets/images_cache/2fdc12f59bd0de7119bef14f92082d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48264" y="5463901"/>
            <a:ext cx="1800200" cy="1349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61419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4852" y="9525"/>
            <a:ext cx="8064896" cy="707886"/>
          </a:xfrm>
          <a:prstGeom prst="rect">
            <a:avLst/>
          </a:prstGeom>
          <a:noFill/>
        </p:spPr>
        <p:txBody>
          <a:bodyPr wrap="square" rtlCol="0">
            <a:spAutoFit/>
          </a:bodyPr>
          <a:lstStyle/>
          <a:p>
            <a:pPr algn="ctr"/>
            <a:r>
              <a:rPr lang="ru-RU" sz="2000" b="1" dirty="0" smtClean="0">
                <a:solidFill>
                  <a:schemeClr val="tx2">
                    <a:lumMod val="50000"/>
                  </a:schemeClr>
                </a:solidFill>
                <a:latin typeface="Bookman Old Style" panose="02050604050505020204" pitchFamily="18" charset="0"/>
              </a:rPr>
              <a:t>Расходы бюджета Кизнерского района на 2024 год </a:t>
            </a:r>
          </a:p>
          <a:p>
            <a:pPr algn="ctr"/>
            <a:r>
              <a:rPr lang="ru-RU" sz="2000" b="1" dirty="0" smtClean="0">
                <a:solidFill>
                  <a:schemeClr val="tx2">
                    <a:lumMod val="50000"/>
                  </a:schemeClr>
                </a:solidFill>
                <a:latin typeface="Bookman Old Style" panose="02050604050505020204" pitchFamily="18" charset="0"/>
              </a:rPr>
              <a:t>по программному принципу</a:t>
            </a:r>
            <a:endParaRPr lang="ru-RU" sz="2000" b="1" dirty="0">
              <a:solidFill>
                <a:schemeClr val="tx2">
                  <a:lumMod val="50000"/>
                </a:schemeClr>
              </a:solidFill>
              <a:latin typeface="Bookman Old Style" panose="02050604050505020204" pitchFamily="18" charset="0"/>
            </a:endParaRPr>
          </a:p>
        </p:txBody>
      </p:sp>
      <p:sp>
        <p:nvSpPr>
          <p:cNvPr id="4" name="Скругленный прямоугольник 3"/>
          <p:cNvSpPr/>
          <p:nvPr/>
        </p:nvSpPr>
        <p:spPr>
          <a:xfrm>
            <a:off x="611560" y="548680"/>
            <a:ext cx="2232248" cy="1296144"/>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prstClr val="black">
                  <a:lumMod val="95000"/>
                  <a:lumOff val="5000"/>
                </a:prstClr>
              </a:solidFill>
            </a:endParaRPr>
          </a:p>
          <a:p>
            <a:pPr algn="ctr"/>
            <a:r>
              <a:rPr lang="ru-RU" b="1" dirty="0" smtClean="0">
                <a:solidFill>
                  <a:schemeClr val="accent2">
                    <a:lumMod val="50000"/>
                  </a:schemeClr>
                </a:solidFill>
              </a:rPr>
              <a:t>Программные </a:t>
            </a:r>
            <a:r>
              <a:rPr lang="ru-RU" b="1" dirty="0">
                <a:solidFill>
                  <a:schemeClr val="accent2">
                    <a:lumMod val="50000"/>
                  </a:schemeClr>
                </a:solidFill>
              </a:rPr>
              <a:t>и непрограммные </a:t>
            </a:r>
            <a:r>
              <a:rPr lang="ru-RU" b="1" dirty="0" smtClean="0">
                <a:solidFill>
                  <a:schemeClr val="accent2">
                    <a:lumMod val="50000"/>
                  </a:schemeClr>
                </a:solidFill>
              </a:rPr>
              <a:t>расходы   </a:t>
            </a:r>
          </a:p>
          <a:p>
            <a:pPr algn="ctr"/>
            <a:r>
              <a:rPr lang="ru-RU" b="1" dirty="0" smtClean="0">
                <a:solidFill>
                  <a:schemeClr val="accent2">
                    <a:lumMod val="50000"/>
                  </a:schemeClr>
                </a:solidFill>
              </a:rPr>
              <a:t> 915,0 </a:t>
            </a:r>
            <a:r>
              <a:rPr lang="ru-RU" sz="1400" b="1" dirty="0" smtClean="0">
                <a:solidFill>
                  <a:schemeClr val="accent2">
                    <a:lumMod val="50000"/>
                  </a:schemeClr>
                </a:solidFill>
              </a:rPr>
              <a:t>млн. руб.</a:t>
            </a:r>
            <a:endParaRPr lang="ru-RU" sz="1400" b="1" dirty="0">
              <a:solidFill>
                <a:schemeClr val="accent2">
                  <a:lumMod val="50000"/>
                </a:schemeClr>
              </a:solidFill>
            </a:endParaRPr>
          </a:p>
          <a:p>
            <a:pPr algn="ctr"/>
            <a:endParaRPr lang="ru-RU" b="1" dirty="0">
              <a:solidFill>
                <a:prstClr val="black">
                  <a:lumMod val="95000"/>
                  <a:lumOff val="5000"/>
                </a:prstClr>
              </a:solidFill>
            </a:endParaRPr>
          </a:p>
        </p:txBody>
      </p:sp>
      <p:sp>
        <p:nvSpPr>
          <p:cNvPr id="7" name="Скругленный прямоугольник 6"/>
          <p:cNvSpPr/>
          <p:nvPr/>
        </p:nvSpPr>
        <p:spPr>
          <a:xfrm>
            <a:off x="611560" y="1916832"/>
            <a:ext cx="2232248" cy="91440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black"/>
                </a:solidFill>
              </a:rPr>
              <a:t>Непрограммные расходы</a:t>
            </a:r>
          </a:p>
          <a:p>
            <a:pPr algn="ctr"/>
            <a:r>
              <a:rPr lang="ru-RU" sz="1600" b="1" dirty="0" smtClean="0">
                <a:solidFill>
                  <a:prstClr val="black"/>
                </a:solidFill>
              </a:rPr>
              <a:t>3,3 млн. руб. </a:t>
            </a:r>
            <a:endParaRPr lang="ru-RU" sz="1600" b="1" dirty="0">
              <a:solidFill>
                <a:prstClr val="black"/>
              </a:solidFill>
            </a:endParaRPr>
          </a:p>
        </p:txBody>
      </p:sp>
      <p:sp>
        <p:nvSpPr>
          <p:cNvPr id="9" name="Скругленный прямоугольник 8"/>
          <p:cNvSpPr/>
          <p:nvPr/>
        </p:nvSpPr>
        <p:spPr>
          <a:xfrm>
            <a:off x="3167336" y="692696"/>
            <a:ext cx="5976664" cy="432048"/>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prstClr val="black"/>
                </a:solidFill>
              </a:rPr>
              <a:t> Муниципальные программы на 2024 год 911,7 </a:t>
            </a:r>
            <a:r>
              <a:rPr lang="ru-RU" sz="1400" b="1" dirty="0" smtClean="0">
                <a:solidFill>
                  <a:prstClr val="black"/>
                </a:solidFill>
              </a:rPr>
              <a:t>млн. руб.</a:t>
            </a:r>
            <a:endParaRPr lang="ru-RU" sz="1400" b="1" dirty="0">
              <a:solidFill>
                <a:prstClr val="black"/>
              </a:solidFill>
            </a:endParaRPr>
          </a:p>
        </p:txBody>
      </p:sp>
      <p:sp>
        <p:nvSpPr>
          <p:cNvPr id="10" name="Скругленный прямоугольник 9"/>
          <p:cNvSpPr/>
          <p:nvPr/>
        </p:nvSpPr>
        <p:spPr>
          <a:xfrm>
            <a:off x="3563888" y="1268760"/>
            <a:ext cx="5400600" cy="360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dirty="0" smtClean="0">
                <a:solidFill>
                  <a:schemeClr val="tx2">
                    <a:lumMod val="50000"/>
                  </a:schemeClr>
                </a:solidFill>
              </a:rPr>
              <a:t>Развитие образования и воспитание  -  579,9 млн. руб.</a:t>
            </a:r>
            <a:endParaRPr lang="ru-RU" sz="1200" b="1" dirty="0">
              <a:solidFill>
                <a:schemeClr val="tx2">
                  <a:lumMod val="50000"/>
                </a:schemeClr>
              </a:solidFill>
            </a:endParaRPr>
          </a:p>
        </p:txBody>
      </p:sp>
      <p:sp>
        <p:nvSpPr>
          <p:cNvPr id="12" name="Скругленный прямоугольник 11"/>
          <p:cNvSpPr/>
          <p:nvPr/>
        </p:nvSpPr>
        <p:spPr>
          <a:xfrm>
            <a:off x="3563888" y="1700808"/>
            <a:ext cx="5400600" cy="504056"/>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Охрана здоровья и формирование здорового образа</a:t>
            </a:r>
          </a:p>
          <a:p>
            <a:r>
              <a:rPr lang="ru-RU" sz="1200" b="1" dirty="0" smtClean="0">
                <a:solidFill>
                  <a:schemeClr val="tx2">
                    <a:lumMod val="50000"/>
                  </a:schemeClr>
                </a:solidFill>
              </a:rPr>
              <a:t> жизни  -  5,8  млн. руб.                                                    </a:t>
            </a:r>
            <a:endParaRPr lang="ru-RU" sz="1600" b="1" dirty="0">
              <a:solidFill>
                <a:schemeClr val="tx2">
                  <a:lumMod val="50000"/>
                </a:schemeClr>
              </a:solidFill>
            </a:endParaRPr>
          </a:p>
        </p:txBody>
      </p:sp>
      <p:sp>
        <p:nvSpPr>
          <p:cNvPr id="13" name="Скругленный прямоугольник 12"/>
          <p:cNvSpPr/>
          <p:nvPr/>
        </p:nvSpPr>
        <p:spPr>
          <a:xfrm>
            <a:off x="3563888" y="2276872"/>
            <a:ext cx="5400600" cy="36004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Развитие культуры – 71,7 млн. руб</a:t>
            </a:r>
            <a:r>
              <a:rPr lang="ru-RU" sz="1400" b="1" dirty="0" smtClean="0">
                <a:solidFill>
                  <a:schemeClr val="tx2">
                    <a:lumMod val="50000"/>
                  </a:schemeClr>
                </a:solidFill>
              </a:rPr>
              <a:t>.</a:t>
            </a:r>
            <a:endParaRPr lang="ru-RU" sz="1400" b="1" dirty="0">
              <a:solidFill>
                <a:schemeClr val="tx2">
                  <a:lumMod val="50000"/>
                </a:schemeClr>
              </a:solidFill>
            </a:endParaRPr>
          </a:p>
        </p:txBody>
      </p:sp>
      <p:sp>
        <p:nvSpPr>
          <p:cNvPr id="14" name="Скругленный прямоугольник 13"/>
          <p:cNvSpPr/>
          <p:nvPr/>
        </p:nvSpPr>
        <p:spPr>
          <a:xfrm>
            <a:off x="3563888" y="2636912"/>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Социальная поддержка населения  - 5,6 млн. руб.</a:t>
            </a:r>
            <a:endParaRPr lang="ru-RU" sz="1200" b="1" dirty="0">
              <a:solidFill>
                <a:schemeClr val="tx2">
                  <a:lumMod val="50000"/>
                </a:schemeClr>
              </a:solidFill>
            </a:endParaRPr>
          </a:p>
        </p:txBody>
      </p:sp>
      <p:sp>
        <p:nvSpPr>
          <p:cNvPr id="15" name="Скругленный прямоугольник 14"/>
          <p:cNvSpPr/>
          <p:nvPr/>
        </p:nvSpPr>
        <p:spPr>
          <a:xfrm>
            <a:off x="3563888" y="2996952"/>
            <a:ext cx="5400600" cy="432048"/>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Создание условий для устойчивого и  экономического развития  -2,9  млн. руб.                                          </a:t>
            </a:r>
            <a:endParaRPr lang="ru-RU" sz="1600" b="1" dirty="0">
              <a:solidFill>
                <a:schemeClr val="tx2">
                  <a:lumMod val="50000"/>
                </a:schemeClr>
              </a:solidFill>
            </a:endParaRPr>
          </a:p>
        </p:txBody>
      </p:sp>
      <p:sp>
        <p:nvSpPr>
          <p:cNvPr id="16" name="Скругленный прямоугольник 15"/>
          <p:cNvSpPr/>
          <p:nvPr/>
        </p:nvSpPr>
        <p:spPr>
          <a:xfrm>
            <a:off x="3563888" y="3501008"/>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Безопасность  - 1.3 млн. руб. </a:t>
            </a:r>
            <a:endParaRPr lang="ru-RU" sz="1600" b="1" dirty="0">
              <a:solidFill>
                <a:schemeClr val="tx2">
                  <a:lumMod val="50000"/>
                </a:schemeClr>
              </a:solidFill>
            </a:endParaRPr>
          </a:p>
        </p:txBody>
      </p:sp>
      <p:sp>
        <p:nvSpPr>
          <p:cNvPr id="17" name="Скругленный прямоугольник 16"/>
          <p:cNvSpPr/>
          <p:nvPr/>
        </p:nvSpPr>
        <p:spPr>
          <a:xfrm>
            <a:off x="3563888" y="3861048"/>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Содержание и развитие  муниципального хозяйства – 103,3 млн. руб.    </a:t>
            </a:r>
            <a:endParaRPr lang="ru-RU" sz="1200" b="1" dirty="0">
              <a:solidFill>
                <a:schemeClr val="tx2">
                  <a:lumMod val="50000"/>
                </a:schemeClr>
              </a:solidFill>
            </a:endParaRPr>
          </a:p>
        </p:txBody>
      </p:sp>
      <p:sp>
        <p:nvSpPr>
          <p:cNvPr id="19" name="Скругленный прямоугольник 18"/>
          <p:cNvSpPr/>
          <p:nvPr/>
        </p:nvSpPr>
        <p:spPr>
          <a:xfrm>
            <a:off x="3563888" y="4221088"/>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Муниципальное управление  -  129,4 млн. руб.</a:t>
            </a:r>
            <a:endParaRPr lang="ru-RU" sz="1200" b="1" dirty="0">
              <a:solidFill>
                <a:schemeClr val="tx2">
                  <a:lumMod val="50000"/>
                </a:schemeClr>
              </a:solidFill>
            </a:endParaRPr>
          </a:p>
        </p:txBody>
      </p:sp>
      <p:sp>
        <p:nvSpPr>
          <p:cNvPr id="20" name="Скругленный прямоугольник 19"/>
          <p:cNvSpPr/>
          <p:nvPr/>
        </p:nvSpPr>
        <p:spPr>
          <a:xfrm>
            <a:off x="3563888" y="4581128"/>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Управление муниципальными финансами   -  9,6 млн. руб.</a:t>
            </a:r>
            <a:endParaRPr lang="ru-RU" sz="1600" b="1" dirty="0">
              <a:solidFill>
                <a:schemeClr val="tx2">
                  <a:lumMod val="50000"/>
                </a:schemeClr>
              </a:solidFill>
            </a:endParaRPr>
          </a:p>
        </p:txBody>
      </p:sp>
      <p:sp>
        <p:nvSpPr>
          <p:cNvPr id="21" name="Скругленный прямоугольник 20"/>
          <p:cNvSpPr/>
          <p:nvPr/>
        </p:nvSpPr>
        <p:spPr>
          <a:xfrm>
            <a:off x="3563888" y="5445224"/>
            <a:ext cx="5400600" cy="576064"/>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C00000"/>
                </a:solidFill>
              </a:rPr>
              <a:t> </a:t>
            </a:r>
            <a:r>
              <a:rPr lang="ru-RU" sz="1200" b="1" dirty="0" smtClean="0">
                <a:solidFill>
                  <a:schemeClr val="tx2">
                    <a:lumMod val="50000"/>
                  </a:schemeClr>
                </a:solidFill>
              </a:rPr>
              <a:t>Комплексные меры противодействия немедицинскому потреблению наркотических средств и их  незаконному </a:t>
            </a:r>
          </a:p>
          <a:p>
            <a:r>
              <a:rPr lang="ru-RU" sz="1200" b="1" dirty="0" smtClean="0">
                <a:solidFill>
                  <a:schemeClr val="tx2">
                    <a:lumMod val="50000"/>
                  </a:schemeClr>
                </a:solidFill>
              </a:rPr>
              <a:t>обороту в </a:t>
            </a:r>
            <a:r>
              <a:rPr lang="ru-RU" sz="1200" b="1" dirty="0" err="1" smtClean="0">
                <a:solidFill>
                  <a:schemeClr val="tx2">
                    <a:lumMod val="50000"/>
                  </a:schemeClr>
                </a:solidFill>
              </a:rPr>
              <a:t>Кизнерском</a:t>
            </a:r>
            <a:r>
              <a:rPr lang="ru-RU" sz="1200" b="1" dirty="0" smtClean="0">
                <a:solidFill>
                  <a:schemeClr val="tx2">
                    <a:lumMod val="50000"/>
                  </a:schemeClr>
                </a:solidFill>
              </a:rPr>
              <a:t> районе - 0,02 млн. руб.                                                              </a:t>
            </a:r>
            <a:endParaRPr lang="ru-RU" sz="1200" b="1" dirty="0">
              <a:solidFill>
                <a:schemeClr val="tx2">
                  <a:lumMod val="50000"/>
                </a:schemeClr>
              </a:solidFill>
            </a:endParaRPr>
          </a:p>
        </p:txBody>
      </p:sp>
      <p:sp>
        <p:nvSpPr>
          <p:cNvPr id="22" name="TextBox 21"/>
          <p:cNvSpPr txBox="1"/>
          <p:nvPr/>
        </p:nvSpPr>
        <p:spPr>
          <a:xfrm>
            <a:off x="7668344" y="1351801"/>
            <a:ext cx="1475656" cy="276999"/>
          </a:xfrm>
          <a:prstGeom prst="rect">
            <a:avLst/>
          </a:prstGeom>
          <a:noFill/>
        </p:spPr>
        <p:txBody>
          <a:bodyPr wrap="square" rtlCol="0">
            <a:spAutoFit/>
          </a:bodyPr>
          <a:lstStyle/>
          <a:p>
            <a:r>
              <a:rPr lang="ru-RU" sz="1200" dirty="0" smtClean="0">
                <a:solidFill>
                  <a:prstClr val="black"/>
                </a:solidFill>
              </a:rPr>
              <a:t>       </a:t>
            </a:r>
            <a:endParaRPr lang="ru-RU" sz="1200" dirty="0">
              <a:solidFill>
                <a:prstClr val="black"/>
              </a:solidFill>
            </a:endParaRPr>
          </a:p>
        </p:txBody>
      </p:sp>
      <p:sp>
        <p:nvSpPr>
          <p:cNvPr id="2" name="AutoShape 2"/>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0"/>
          <p:cNvSpPr>
            <a:spLocks noChangeAspect="1" noChangeArrowheads="1"/>
          </p:cNvSpPr>
          <p:nvPr/>
        </p:nvSpPr>
        <p:spPr bwMode="auto">
          <a:xfrm>
            <a:off x="673100"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5" name="AutoShape 12"/>
          <p:cNvSpPr>
            <a:spLocks noChangeAspect="1" noChangeArrowheads="1"/>
          </p:cNvSpPr>
          <p:nvPr/>
        </p:nvSpPr>
        <p:spPr bwMode="auto">
          <a:xfrm>
            <a:off x="825500"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AutoShape 14"/>
          <p:cNvSpPr>
            <a:spLocks noChangeAspect="1" noChangeArrowheads="1"/>
          </p:cNvSpPr>
          <p:nvPr/>
        </p:nvSpPr>
        <p:spPr bwMode="auto">
          <a:xfrm>
            <a:off x="977900"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Скругленный прямоугольник 17"/>
          <p:cNvSpPr/>
          <p:nvPr/>
        </p:nvSpPr>
        <p:spPr>
          <a:xfrm>
            <a:off x="3563888" y="6093296"/>
            <a:ext cx="5400600" cy="216024"/>
          </a:xfrm>
          <a:prstGeom prst="roundRect">
            <a:avLst/>
          </a:prstGeom>
          <a:solidFill>
            <a:schemeClr val="accent1">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Стимулирование улучшения жилищных условий  - 0,5   млн. руб.</a:t>
            </a:r>
            <a:endParaRPr lang="ru-RU" sz="1200" b="1" dirty="0">
              <a:solidFill>
                <a:schemeClr val="tx2">
                  <a:lumMod val="50000"/>
                </a:schemeClr>
              </a:solidFill>
            </a:endParaRPr>
          </a:p>
        </p:txBody>
      </p:sp>
      <p:sp>
        <p:nvSpPr>
          <p:cNvPr id="23" name="Скругленный прямоугольник 22"/>
          <p:cNvSpPr/>
          <p:nvPr/>
        </p:nvSpPr>
        <p:spPr>
          <a:xfrm>
            <a:off x="3563888" y="6381328"/>
            <a:ext cx="5400600" cy="2160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Реализация молодежной политики – 1,5 млн. руб</a:t>
            </a:r>
            <a:r>
              <a:rPr lang="ru-RU" sz="1200" b="1" dirty="0" smtClean="0">
                <a:solidFill>
                  <a:schemeClr val="tx1"/>
                </a:solidFill>
              </a:rPr>
              <a:t>.</a:t>
            </a:r>
            <a:endParaRPr lang="ru-RU" sz="1200" b="1" dirty="0">
              <a:solidFill>
                <a:schemeClr val="tx1"/>
              </a:solidFill>
            </a:endParaRPr>
          </a:p>
        </p:txBody>
      </p:sp>
      <p:pic>
        <p:nvPicPr>
          <p:cNvPr id="10242" name="Picture 2" descr="https://city-yaroslavl.ru/upload/iblock/b2a/11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3140968"/>
            <a:ext cx="2880320" cy="2664296"/>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Скругленный прямоугольник 26"/>
          <p:cNvSpPr/>
          <p:nvPr/>
        </p:nvSpPr>
        <p:spPr>
          <a:xfrm>
            <a:off x="3563888" y="5013176"/>
            <a:ext cx="5400600" cy="36004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Управление муниципальным имуществом и земельными ресурсами  - 0,1 млн. руб.</a:t>
            </a:r>
            <a:endParaRPr lang="ru-RU" sz="1600" b="1" dirty="0">
              <a:solidFill>
                <a:schemeClr val="tx2">
                  <a:lumMod val="50000"/>
                </a:schemeClr>
              </a:solidFill>
            </a:endParaRPr>
          </a:p>
        </p:txBody>
      </p:sp>
    </p:spTree>
    <p:extLst>
      <p:ext uri="{BB962C8B-B14F-4D97-AF65-F5344CB8AC3E}">
        <p14:creationId xmlns:p14="http://schemas.microsoft.com/office/powerpoint/2010/main" xmlns="" val="3080228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214291"/>
            <a:ext cx="7341464" cy="1200329"/>
          </a:xfrm>
          <a:prstGeom prst="rect">
            <a:avLst/>
          </a:prstGeom>
          <a:noFill/>
        </p:spPr>
        <p:txBody>
          <a:bodyPr wrap="square" rtlCol="0">
            <a:spAutoFit/>
          </a:bodyPr>
          <a:lstStyle/>
          <a:p>
            <a:r>
              <a:rPr lang="ru-RU" dirty="0" smtClean="0"/>
              <a:t>Динамика программных расходов бюджета МО </a:t>
            </a:r>
          </a:p>
          <a:p>
            <a:r>
              <a:rPr lang="ru-RU" dirty="0" smtClean="0"/>
              <a:t>«Муниципальный округ Кизнерский район Удмуртской Республики» в 2016 – 2025 годах»</a:t>
            </a:r>
          </a:p>
          <a:p>
            <a:endParaRPr lang="ru-RU" dirty="0"/>
          </a:p>
        </p:txBody>
      </p:sp>
      <p:graphicFrame>
        <p:nvGraphicFramePr>
          <p:cNvPr id="3" name="Диаграмма 2"/>
          <p:cNvGraphicFramePr/>
          <p:nvPr>
            <p:extLst>
              <p:ext uri="{D42A27DB-BD31-4B8C-83A1-F6EECF244321}">
                <p14:modId xmlns:p14="http://schemas.microsoft.com/office/powerpoint/2010/main" xmlns="" val="2846920543"/>
              </p:ext>
            </p:extLst>
          </p:nvPr>
        </p:nvGraphicFramePr>
        <p:xfrm>
          <a:off x="251520" y="1052736"/>
          <a:ext cx="8712968" cy="580526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5572132" y="1714488"/>
            <a:ext cx="785818" cy="84483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t>770 845,5</a:t>
            </a:r>
          </a:p>
          <a:p>
            <a:r>
              <a:rPr lang="ru-RU" b="1" dirty="0" smtClean="0"/>
              <a:t>(99,5%)</a:t>
            </a:r>
            <a:endParaRPr lang="ru-RU" sz="1100" b="1" dirty="0"/>
          </a:p>
        </p:txBody>
      </p:sp>
    </p:spTree>
    <p:extLst>
      <p:ext uri="{BB962C8B-B14F-4D97-AF65-F5344CB8AC3E}">
        <p14:creationId xmlns:p14="http://schemas.microsoft.com/office/powerpoint/2010/main" xmlns="" val="21442056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88640"/>
            <a:ext cx="7992888" cy="769441"/>
          </a:xfrm>
          <a:prstGeom prst="rect">
            <a:avLst/>
          </a:prstGeom>
        </p:spPr>
        <p:txBody>
          <a:bodyPr wrap="square">
            <a:spAutoFit/>
          </a:bodyPr>
          <a:lstStyle/>
          <a:p>
            <a:pPr algn="ctr"/>
            <a:r>
              <a:rPr lang="ru-RU" sz="2000" b="1" dirty="0">
                <a:solidFill>
                  <a:srgbClr val="8064A2">
                    <a:lumMod val="50000"/>
                  </a:srgbClr>
                </a:solidFill>
                <a:latin typeface="Bookman Old Style" panose="02050604050505020204" pitchFamily="18" charset="0"/>
              </a:rPr>
              <a:t>Муниципальная программа </a:t>
            </a:r>
            <a:endParaRPr lang="ru-RU" sz="2000" b="1" dirty="0" smtClean="0">
              <a:solidFill>
                <a:srgbClr val="8064A2">
                  <a:lumMod val="50000"/>
                </a:srgbClr>
              </a:solidFill>
              <a:latin typeface="Bookman Old Style" panose="02050604050505020204" pitchFamily="18" charset="0"/>
            </a:endParaRPr>
          </a:p>
          <a:p>
            <a:pPr algn="ct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Развитие образования и воспитание» </a:t>
            </a:r>
          </a:p>
        </p:txBody>
      </p:sp>
      <p:pic>
        <p:nvPicPr>
          <p:cNvPr id="9218" name="Picture 2" descr="https://media.canal3.md/image/201505/full/obrazovaniya_712904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2240" y="836712"/>
            <a:ext cx="2304256" cy="195981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251520" y="980728"/>
            <a:ext cx="6480720" cy="2123658"/>
          </a:xfrm>
          <a:prstGeom prst="rect">
            <a:avLst/>
          </a:prstGeom>
        </p:spPr>
        <p:txBody>
          <a:bodyPr wrap="square">
            <a:spAutoFit/>
          </a:bodyPr>
          <a:lstStyle/>
          <a:p>
            <a:pPr fontAlgn="base"/>
            <a:r>
              <a:rPr lang="ru-RU" sz="2400" b="1" dirty="0">
                <a:solidFill>
                  <a:schemeClr val="tx2">
                    <a:lumMod val="75000"/>
                  </a:schemeClr>
                </a:solidFill>
              </a:rPr>
              <a:t>Цель программы – </a:t>
            </a:r>
            <a:r>
              <a:rPr lang="ru-RU" b="1" dirty="0">
                <a:solidFill>
                  <a:schemeClr val="tx2">
                    <a:lumMod val="75000"/>
                  </a:schemeClr>
                </a:solidFill>
              </a:rPr>
              <a:t>организация предоставления, повышение качества и доступности дошкольного, общего, дополнительного образования детей на территории МО </a:t>
            </a:r>
            <a:r>
              <a:rPr lang="ru-RU" b="1" dirty="0" smtClean="0">
                <a:solidFill>
                  <a:schemeClr val="tx2">
                    <a:lumMod val="75000"/>
                  </a:schemeClr>
                </a:solidFill>
              </a:rPr>
              <a:t>«Муниципальный округ Кизнерский район Удмуртской Республики», </a:t>
            </a:r>
            <a:r>
              <a:rPr lang="ru-RU" b="1" dirty="0">
                <a:solidFill>
                  <a:schemeClr val="tx2">
                    <a:lumMod val="75000"/>
                  </a:schemeClr>
                </a:solidFill>
              </a:rPr>
              <a:t>создание условий для успешной социализации и самореализации детей и молодежи</a:t>
            </a:r>
          </a:p>
        </p:txBody>
      </p:sp>
      <p:graphicFrame>
        <p:nvGraphicFramePr>
          <p:cNvPr id="5" name="Таблица 4"/>
          <p:cNvGraphicFramePr>
            <a:graphicFrameLocks noGrp="1"/>
          </p:cNvGraphicFramePr>
          <p:nvPr>
            <p:extLst>
              <p:ext uri="{D42A27DB-BD31-4B8C-83A1-F6EECF244321}">
                <p14:modId xmlns:p14="http://schemas.microsoft.com/office/powerpoint/2010/main" xmlns="" val="1732324133"/>
              </p:ext>
            </p:extLst>
          </p:nvPr>
        </p:nvGraphicFramePr>
        <p:xfrm>
          <a:off x="539552" y="3286124"/>
          <a:ext cx="6096000" cy="2804160"/>
        </p:xfrm>
        <a:graphic>
          <a:graphicData uri="http://schemas.openxmlformats.org/drawingml/2006/table">
            <a:tbl>
              <a:tblPr firstRow="1" bandRow="1">
                <a:tableStyleId>{21E4AEA4-8DFA-4A89-87EB-49C32662AFE0}</a:tableStyleId>
              </a:tblPr>
              <a:tblGrid>
                <a:gridCol w="2032000"/>
                <a:gridCol w="2032000"/>
                <a:gridCol w="2032000"/>
              </a:tblGrid>
              <a:tr h="135980">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2026 год</a:t>
                      </a:r>
                      <a:endParaRPr lang="ru-RU" dirty="0">
                        <a:solidFill>
                          <a:schemeClr val="tx2">
                            <a:lumMod val="50000"/>
                          </a:schemeClr>
                        </a:solidFill>
                      </a:endParaRPr>
                    </a:p>
                  </a:txBody>
                  <a:tcPr>
                    <a:solidFill>
                      <a:schemeClr val="tx2">
                        <a:lumMod val="20000"/>
                        <a:lumOff val="80000"/>
                      </a:schemeClr>
                    </a:solidFill>
                  </a:tcPr>
                </a:tc>
              </a:tr>
              <a:tr h="0">
                <a:tc>
                  <a:txBody>
                    <a:bodyPr/>
                    <a:lstStyle/>
                    <a:p>
                      <a:pPr algn="ctr"/>
                      <a:r>
                        <a:rPr lang="ru-RU" b="1" dirty="0" smtClean="0"/>
                        <a:t>579</a:t>
                      </a:r>
                      <a:r>
                        <a:rPr lang="ru-RU" b="1" baseline="0" dirty="0" smtClean="0"/>
                        <a:t> 855,1</a:t>
                      </a:r>
                      <a:endParaRPr lang="ru-RU" b="1" dirty="0"/>
                    </a:p>
                  </a:txBody>
                  <a:tcPr>
                    <a:solidFill>
                      <a:schemeClr val="tx2">
                        <a:lumMod val="20000"/>
                        <a:lumOff val="80000"/>
                      </a:schemeClr>
                    </a:solidFill>
                  </a:tcPr>
                </a:tc>
                <a:tc>
                  <a:txBody>
                    <a:bodyPr/>
                    <a:lstStyle/>
                    <a:p>
                      <a:pPr algn="ctr"/>
                      <a:r>
                        <a:rPr lang="ru-RU" b="1" dirty="0" smtClean="0"/>
                        <a:t>608</a:t>
                      </a:r>
                      <a:r>
                        <a:rPr lang="ru-RU" b="1" baseline="0" dirty="0" smtClean="0"/>
                        <a:t> 306,6</a:t>
                      </a:r>
                      <a:endParaRPr lang="ru-RU" b="1" dirty="0"/>
                    </a:p>
                  </a:txBody>
                  <a:tcPr>
                    <a:solidFill>
                      <a:schemeClr val="tx2">
                        <a:lumMod val="20000"/>
                        <a:lumOff val="80000"/>
                      </a:schemeClr>
                    </a:solidFill>
                  </a:tcPr>
                </a:tc>
                <a:tc>
                  <a:txBody>
                    <a:bodyPr/>
                    <a:lstStyle/>
                    <a:p>
                      <a:pPr algn="ctr"/>
                      <a:r>
                        <a:rPr lang="ru-RU" b="1" dirty="0" smtClean="0"/>
                        <a:t>600 416,7</a:t>
                      </a:r>
                      <a:endParaRPr lang="ru-RU" b="1" dirty="0"/>
                    </a:p>
                  </a:txBody>
                  <a:tcPr>
                    <a:solidFill>
                      <a:schemeClr val="tx2">
                        <a:lumMod val="20000"/>
                        <a:lumOff val="80000"/>
                      </a:schemeClr>
                    </a:solidFill>
                  </a:tcPr>
                </a:tc>
              </a:tr>
              <a:tr h="0">
                <a:tc>
                  <a:txBody>
                    <a:bodyPr/>
                    <a:lstStyle/>
                    <a:p>
                      <a:pPr algn="ctr"/>
                      <a:endParaRPr lang="ru-RU" sz="1400" b="1" i="1" dirty="0" smtClean="0"/>
                    </a:p>
                    <a:p>
                      <a:pPr algn="ctr"/>
                      <a:r>
                        <a:rPr lang="ru-RU" sz="1400" b="1" i="1" dirty="0" smtClean="0"/>
                        <a:t>180</a:t>
                      </a:r>
                      <a:r>
                        <a:rPr lang="ru-RU" sz="1400" b="1" i="1" baseline="0" dirty="0" smtClean="0"/>
                        <a:t> 644,4</a:t>
                      </a:r>
                      <a:endParaRPr lang="ru-RU" sz="1400" b="1" i="1" dirty="0"/>
                    </a:p>
                  </a:txBody>
                  <a:tcPr>
                    <a:solidFill>
                      <a:schemeClr val="tx2">
                        <a:lumMod val="20000"/>
                        <a:lumOff val="80000"/>
                      </a:schemeClr>
                    </a:solidFill>
                  </a:tcPr>
                </a:tc>
                <a:tc gridSpan="2">
                  <a:txBody>
                    <a:bodyPr/>
                    <a:lstStyle/>
                    <a:p>
                      <a:r>
                        <a:rPr lang="ru-RU" sz="1400" b="1" dirty="0" smtClean="0"/>
                        <a:t>Подпрограмма «Развитие дошкольного образования»</a:t>
                      </a:r>
                      <a:endParaRPr lang="ru-RU" sz="14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endParaRPr lang="ru-RU" sz="1400" b="1" i="1" dirty="0" smtClean="0"/>
                    </a:p>
                    <a:p>
                      <a:pPr algn="ctr"/>
                      <a:r>
                        <a:rPr lang="ru-RU" sz="1400" b="1" i="1" dirty="0" smtClean="0"/>
                        <a:t>360</a:t>
                      </a:r>
                      <a:r>
                        <a:rPr lang="ru-RU" sz="1400" b="1" i="1" baseline="0" dirty="0" smtClean="0"/>
                        <a:t> 770,4</a:t>
                      </a:r>
                      <a:endParaRPr lang="ru-RU" sz="1400" b="1" i="1" dirty="0"/>
                    </a:p>
                  </a:txBody>
                  <a:tcPr>
                    <a:solidFill>
                      <a:schemeClr val="tx2">
                        <a:lumMod val="20000"/>
                        <a:lumOff val="80000"/>
                      </a:schemeClr>
                    </a:solidFill>
                  </a:tcPr>
                </a:tc>
                <a:tc gridSpan="2">
                  <a:txBody>
                    <a:bodyPr/>
                    <a:lstStyle/>
                    <a:p>
                      <a:r>
                        <a:rPr lang="ru-RU" sz="1400" b="1" dirty="0" smtClean="0"/>
                        <a:t>Подпрограмма «Развитие общего образования»</a:t>
                      </a:r>
                      <a:endParaRPr lang="ru-RU" sz="1400" b="1" dirty="0"/>
                    </a:p>
                  </a:txBody>
                  <a:tcPr>
                    <a:solidFill>
                      <a:schemeClr val="tx2">
                        <a:lumMod val="20000"/>
                        <a:lumOff val="80000"/>
                      </a:schemeClr>
                    </a:solidFill>
                  </a:tcPr>
                </a:tc>
                <a:tc hMerge="1">
                  <a:txBody>
                    <a:bodyPr/>
                    <a:lstStyle/>
                    <a:p>
                      <a:endParaRPr lang="ru-RU" dirty="0"/>
                    </a:p>
                  </a:txBody>
                  <a:tcPr/>
                </a:tc>
              </a:tr>
              <a:tr h="0">
                <a:tc>
                  <a:txBody>
                    <a:bodyPr/>
                    <a:lstStyle/>
                    <a:p>
                      <a:pPr algn="ctr"/>
                      <a:endParaRPr lang="ru-RU" sz="1400" b="1" i="1" dirty="0" smtClean="0"/>
                    </a:p>
                    <a:p>
                      <a:pPr algn="ctr"/>
                      <a:r>
                        <a:rPr lang="ru-RU" sz="1400" b="1" i="1" dirty="0" smtClean="0"/>
                        <a:t>26</a:t>
                      </a:r>
                      <a:r>
                        <a:rPr lang="ru-RU" sz="1400" b="1" i="1" baseline="0" dirty="0" smtClean="0"/>
                        <a:t> 117,3</a:t>
                      </a:r>
                      <a:endParaRPr lang="ru-RU" sz="1400" b="1" i="1" dirty="0"/>
                    </a:p>
                  </a:txBody>
                  <a:tcPr>
                    <a:solidFill>
                      <a:schemeClr val="tx2">
                        <a:lumMod val="20000"/>
                        <a:lumOff val="80000"/>
                      </a:schemeClr>
                    </a:solidFill>
                  </a:tcPr>
                </a:tc>
                <a:tc gridSpan="2">
                  <a:txBody>
                    <a:bodyPr/>
                    <a:lstStyle/>
                    <a:p>
                      <a:r>
                        <a:rPr lang="ru-RU" sz="1400" b="1" dirty="0" smtClean="0"/>
                        <a:t>Подпрограмма «Развитие дополнительного образования детей»</a:t>
                      </a:r>
                      <a:endParaRPr lang="ru-RU" sz="1400" b="1" dirty="0"/>
                    </a:p>
                  </a:txBody>
                  <a:tcPr>
                    <a:solidFill>
                      <a:schemeClr val="tx2">
                        <a:lumMod val="20000"/>
                        <a:lumOff val="80000"/>
                      </a:schemeClr>
                    </a:solidFill>
                  </a:tcPr>
                </a:tc>
                <a:tc hMerge="1">
                  <a:txBody>
                    <a:bodyPr/>
                    <a:lstStyle/>
                    <a:p>
                      <a:endParaRPr lang="ru-RU" dirty="0"/>
                    </a:p>
                  </a:txBody>
                  <a:tcPr/>
                </a:tc>
              </a:tr>
              <a:tr h="0">
                <a:tc>
                  <a:txBody>
                    <a:bodyPr/>
                    <a:lstStyle/>
                    <a:p>
                      <a:pPr algn="ctr"/>
                      <a:r>
                        <a:rPr lang="ru-RU" sz="1400" b="1" i="1" dirty="0" smtClean="0"/>
                        <a:t>12</a:t>
                      </a:r>
                      <a:r>
                        <a:rPr lang="ru-RU" sz="1400" b="1" i="1" baseline="0" dirty="0" smtClean="0"/>
                        <a:t> 323,0</a:t>
                      </a:r>
                      <a:endParaRPr lang="ru-RU" sz="1400" b="1" i="1" dirty="0"/>
                    </a:p>
                  </a:txBody>
                  <a:tcPr>
                    <a:solidFill>
                      <a:schemeClr val="tx2">
                        <a:lumMod val="20000"/>
                        <a:lumOff val="80000"/>
                      </a:schemeClr>
                    </a:solidFill>
                  </a:tcPr>
                </a:tc>
                <a:tc gridSpan="2">
                  <a:txBody>
                    <a:bodyPr/>
                    <a:lstStyle/>
                    <a:p>
                      <a:r>
                        <a:rPr lang="ru-RU" sz="1400" b="1" dirty="0" smtClean="0"/>
                        <a:t>Подпрограмма «Создание условий для реализации муниципальной программы</a:t>
                      </a:r>
                      <a:endParaRPr lang="ru-RU" sz="1400" b="1" dirty="0"/>
                    </a:p>
                  </a:txBody>
                  <a:tcPr>
                    <a:solidFill>
                      <a:schemeClr val="tx2">
                        <a:lumMod val="20000"/>
                        <a:lumOff val="80000"/>
                      </a:schemeClr>
                    </a:solidFill>
                  </a:tcPr>
                </a:tc>
                <a:tc hMerge="1">
                  <a:txBody>
                    <a:bodyPr/>
                    <a:lstStyle/>
                    <a:p>
                      <a:endParaRPr lang="ru-RU" dirty="0"/>
                    </a:p>
                  </a:txBody>
                  <a:tcPr/>
                </a:tc>
              </a:tr>
            </a:tbl>
          </a:graphicData>
        </a:graphic>
      </p:graphicFrame>
      <p:sp>
        <p:nvSpPr>
          <p:cNvPr id="4" name="TextBox 3"/>
          <p:cNvSpPr txBox="1"/>
          <p:nvPr/>
        </p:nvSpPr>
        <p:spPr>
          <a:xfrm>
            <a:off x="5580112" y="2786058"/>
            <a:ext cx="1152128" cy="307777"/>
          </a:xfrm>
          <a:prstGeom prst="rect">
            <a:avLst/>
          </a:prstGeom>
          <a:noFill/>
        </p:spPr>
        <p:txBody>
          <a:bodyPr wrap="square" rtlCol="0">
            <a:spAutoFit/>
          </a:bodyPr>
          <a:lstStyle/>
          <a:p>
            <a:r>
              <a:rPr lang="ru-RU" sz="1400" b="1" dirty="0" smtClean="0"/>
              <a:t>(Тыс. руб.)</a:t>
            </a:r>
            <a:endParaRPr lang="ru-RU" sz="1400" b="1" dirty="0"/>
          </a:p>
        </p:txBody>
      </p:sp>
    </p:spTree>
    <p:extLst>
      <p:ext uri="{BB962C8B-B14F-4D97-AF65-F5344CB8AC3E}">
        <p14:creationId xmlns:p14="http://schemas.microsoft.com/office/powerpoint/2010/main" xmlns="" val="970412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«Развитие образования и воспитание»</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4142111401"/>
              </p:ext>
            </p:extLst>
          </p:nvPr>
        </p:nvGraphicFramePr>
        <p:xfrm>
          <a:off x="611560" y="1397000"/>
          <a:ext cx="8280920" cy="4960958"/>
        </p:xfrm>
        <a:graphic>
          <a:graphicData uri="http://schemas.openxmlformats.org/drawingml/2006/table">
            <a:tbl>
              <a:tblPr firstRow="1" bandRow="1">
                <a:tableStyleId>{5C22544A-7EE6-4342-B048-85BDC9FD1C3A}</a:tableStyleId>
              </a:tblPr>
              <a:tblGrid>
                <a:gridCol w="6840760"/>
                <a:gridCol w="1440160"/>
              </a:tblGrid>
              <a:tr h="561908">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1431712">
                <a:tc>
                  <a:txBody>
                    <a:bodyPr/>
                    <a:lstStyle/>
                    <a:p>
                      <a:pPr algn="just"/>
                      <a:r>
                        <a:rPr lang="ru-RU" sz="1400" b="1" dirty="0" smtClean="0"/>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a:t>
                      </a:r>
                      <a:endParaRPr lang="ru-RU" sz="1400" b="1" dirty="0"/>
                    </a:p>
                  </a:txBody>
                  <a:tcPr/>
                </a:tc>
                <a:tc>
                  <a:txBody>
                    <a:bodyPr/>
                    <a:lstStyle/>
                    <a:p>
                      <a:pPr algn="ctr"/>
                      <a:endParaRPr lang="ru-RU" b="1" dirty="0" smtClean="0"/>
                    </a:p>
                    <a:p>
                      <a:pPr algn="ctr"/>
                      <a:endParaRPr lang="ru-RU" b="1" dirty="0" smtClean="0"/>
                    </a:p>
                    <a:p>
                      <a:pPr algn="ctr"/>
                      <a:r>
                        <a:rPr lang="ru-RU" b="1" dirty="0" smtClean="0"/>
                        <a:t>7</a:t>
                      </a:r>
                      <a:r>
                        <a:rPr lang="en-US" b="1" dirty="0" smtClean="0"/>
                        <a:t>3</a:t>
                      </a:r>
                      <a:r>
                        <a:rPr lang="ru-RU" b="1" dirty="0" smtClean="0"/>
                        <a:t>%</a:t>
                      </a:r>
                      <a:endParaRPr lang="ru-RU" b="1" dirty="0"/>
                    </a:p>
                  </a:txBody>
                  <a:tcPr/>
                </a:tc>
              </a:tr>
              <a:tr h="1108422">
                <a:tc>
                  <a:txBody>
                    <a:bodyPr/>
                    <a:lstStyle/>
                    <a:p>
                      <a:pPr algn="just"/>
                      <a:r>
                        <a:rPr lang="ru-RU" sz="1400" b="1" dirty="0" smtClean="0"/>
                        <a:t>Удельный вес учащихся общего образования, обучающихся в соответствии с федеральными государственными образовательными</a:t>
                      </a:r>
                      <a:r>
                        <a:rPr lang="ru-RU" sz="1400" b="1" baseline="0" dirty="0" smtClean="0"/>
                        <a:t> стандартами, в общей численности учащихся</a:t>
                      </a:r>
                      <a:endParaRPr lang="ru-RU" sz="1400" b="1" dirty="0"/>
                    </a:p>
                  </a:txBody>
                  <a:tcPr/>
                </a:tc>
                <a:tc>
                  <a:txBody>
                    <a:bodyPr/>
                    <a:lstStyle/>
                    <a:p>
                      <a:pPr algn="ctr"/>
                      <a:endParaRPr lang="ru-RU" b="1" dirty="0" smtClean="0"/>
                    </a:p>
                    <a:p>
                      <a:pPr algn="ctr"/>
                      <a:r>
                        <a:rPr lang="ru-RU" b="1" dirty="0" smtClean="0"/>
                        <a:t>100%</a:t>
                      </a:r>
                      <a:endParaRPr lang="ru-RU" b="1" dirty="0"/>
                    </a:p>
                  </a:txBody>
                  <a:tcPr/>
                </a:tc>
              </a:tr>
              <a:tr h="743566">
                <a:tc>
                  <a:txBody>
                    <a:bodyPr/>
                    <a:lstStyle/>
                    <a:p>
                      <a:pPr>
                        <a:lnSpc>
                          <a:spcPct val="115000"/>
                        </a:lnSpc>
                        <a:spcAft>
                          <a:spcPts val="0"/>
                        </a:spcAft>
                      </a:pPr>
                      <a:r>
                        <a:rPr lang="ru-RU" sz="1400" b="1" dirty="0">
                          <a:effectLst/>
                          <a:latin typeface="+mn-lt"/>
                          <a:ea typeface="Times New Roman"/>
                          <a:cs typeface="Times New Roman"/>
                        </a:rPr>
                        <a:t>Удовлетворенность потребителей (родителей и детей) качеством оказания услуг по предоставлению дополнительного образования</a:t>
                      </a:r>
                    </a:p>
                  </a:txBody>
                  <a:tcPr marL="68580" marR="68580" marT="0" marB="0"/>
                </a:tc>
                <a:tc>
                  <a:txBody>
                    <a:bodyPr/>
                    <a:lstStyle/>
                    <a:p>
                      <a:pPr algn="ctr">
                        <a:lnSpc>
                          <a:spcPct val="115000"/>
                        </a:lnSpc>
                        <a:spcAft>
                          <a:spcPts val="0"/>
                        </a:spcAft>
                      </a:pPr>
                      <a:r>
                        <a:rPr lang="ru-RU" sz="1800" b="1" dirty="0" smtClean="0">
                          <a:effectLst/>
                          <a:latin typeface="Calibri"/>
                          <a:ea typeface="Times New Roman"/>
                          <a:cs typeface="Times New Roman"/>
                        </a:rPr>
                        <a:t>94%</a:t>
                      </a:r>
                      <a:endParaRPr lang="ru-RU" sz="1800" b="1" dirty="0">
                        <a:effectLst/>
                        <a:latin typeface="Calibri"/>
                        <a:ea typeface="Times New Roman"/>
                        <a:cs typeface="Times New Roman"/>
                      </a:endParaRPr>
                    </a:p>
                  </a:txBody>
                  <a:tcPr marL="68580" marR="68580" marT="0" marB="0" anchor="ctr"/>
                </a:tc>
              </a:tr>
              <a:tr h="1115350">
                <a:tc>
                  <a:txBody>
                    <a:bodyPr/>
                    <a:lstStyle/>
                    <a:p>
                      <a:pPr>
                        <a:lnSpc>
                          <a:spcPct val="115000"/>
                        </a:lnSpc>
                        <a:spcAft>
                          <a:spcPts val="0"/>
                        </a:spcAft>
                      </a:pPr>
                      <a:r>
                        <a:rPr kumimoji="0" lang="ru-RU" sz="1400" kern="1200" dirty="0" smtClean="0">
                          <a:solidFill>
                            <a:schemeClr val="dk1"/>
                          </a:solidFill>
                          <a:latin typeface="+mn-lt"/>
                          <a:ea typeface="+mn-ea"/>
                          <a:cs typeface="+mn-cs"/>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этой возрастной группы</a:t>
                      </a:r>
                      <a:endParaRPr lang="ru-RU" sz="1400" dirty="0">
                        <a:latin typeface="Calibri"/>
                        <a:ea typeface="Times New Roman"/>
                        <a:cs typeface="Times New Roman"/>
                      </a:endParaRPr>
                    </a:p>
                  </a:txBody>
                  <a:tcPr marL="68580" marR="68580" marT="0" marB="0"/>
                </a:tc>
                <a:tc>
                  <a:txBody>
                    <a:bodyPr/>
                    <a:lstStyle/>
                    <a:p>
                      <a:pPr algn="ctr"/>
                      <a:r>
                        <a:rPr lang="ru-RU" b="1" dirty="0" smtClean="0"/>
                        <a:t>78%</a:t>
                      </a:r>
                      <a:endParaRPr lang="ru-RU" b="1" dirty="0"/>
                    </a:p>
                  </a:txBody>
                  <a:tcPr/>
                </a:tc>
              </a:tr>
            </a:tbl>
          </a:graphicData>
        </a:graphic>
      </p:graphicFrame>
    </p:spTree>
    <p:extLst>
      <p:ext uri="{BB962C8B-B14F-4D97-AF65-F5344CB8AC3E}">
        <p14:creationId xmlns:p14="http://schemas.microsoft.com/office/powerpoint/2010/main" xmlns="" val="17443590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p14="http://schemas.microsoft.com/office/powerpoint/2010/main" xmlns="" val="3427955379"/>
              </p:ext>
            </p:extLst>
          </p:nvPr>
        </p:nvGraphicFramePr>
        <p:xfrm>
          <a:off x="457200" y="4097096"/>
          <a:ext cx="8229600" cy="2560320"/>
        </p:xfrm>
        <a:graphic>
          <a:graphicData uri="http://schemas.openxmlformats.org/drawingml/2006/table">
            <a:tbl>
              <a:tblPr firstRow="1" bandRow="1">
                <a:tableStyleId>{073A0DAA-6AF3-43AB-8588-CEC1D06C72B9}</a:tableStyleId>
              </a:tblPr>
              <a:tblGrid>
                <a:gridCol w="2743200"/>
                <a:gridCol w="2743200"/>
                <a:gridCol w="2743200"/>
              </a:tblGrid>
              <a:tr h="0">
                <a:tc>
                  <a:txBody>
                    <a:bodyPr/>
                    <a:lstStyle/>
                    <a:p>
                      <a:endParaRPr lang="ru-RU" dirty="0"/>
                    </a:p>
                  </a:txBody>
                  <a:tcPr/>
                </a:tc>
                <a:tc>
                  <a:txBody>
                    <a:bodyPr/>
                    <a:lstStyle/>
                    <a:p>
                      <a:endParaRPr lang="ru-RU"/>
                    </a:p>
                  </a:txBody>
                  <a:tcPr/>
                </a:tc>
                <a:tc>
                  <a:txBody>
                    <a:bodyPr/>
                    <a:lstStyle/>
                    <a:p>
                      <a:endParaRPr lang="ru-RU"/>
                    </a:p>
                  </a:txBody>
                  <a:tcPr/>
                </a:tc>
              </a:tr>
              <a:tr h="0">
                <a:tc>
                  <a:txBody>
                    <a:bodyPr/>
                    <a:lstStyle/>
                    <a:p>
                      <a:endParaRPr lang="ru-RU"/>
                    </a:p>
                  </a:txBody>
                  <a:tcPr/>
                </a:tc>
                <a:tc>
                  <a:txBody>
                    <a:bodyPr/>
                    <a:lstStyle/>
                    <a:p>
                      <a:endParaRPr lang="ru-RU" dirty="0"/>
                    </a:p>
                  </a:txBody>
                  <a:tcPr/>
                </a:tc>
                <a:tc>
                  <a:txBody>
                    <a:bodyPr/>
                    <a:lstStyle/>
                    <a:p>
                      <a:endParaRPr lang="ru-RU"/>
                    </a:p>
                  </a:txBody>
                  <a:tcPr/>
                </a:tc>
              </a:tr>
              <a:tr h="0">
                <a:tc>
                  <a:txBody>
                    <a:bodyPr/>
                    <a:lstStyle/>
                    <a:p>
                      <a:endParaRPr lang="ru-RU"/>
                    </a:p>
                  </a:txBody>
                  <a:tcPr/>
                </a:tc>
                <a:tc>
                  <a:txBody>
                    <a:bodyPr/>
                    <a:lstStyle/>
                    <a:p>
                      <a:endParaRPr lang="ru-RU"/>
                    </a:p>
                  </a:txBody>
                  <a:tcPr/>
                </a:tc>
                <a:tc>
                  <a:txBody>
                    <a:bodyPr/>
                    <a:lstStyle/>
                    <a:p>
                      <a:endParaRPr lang="ru-RU"/>
                    </a:p>
                  </a:txBody>
                  <a:tcPr/>
                </a:tc>
              </a:tr>
              <a:tr h="0">
                <a:tc>
                  <a:txBody>
                    <a:bodyPr/>
                    <a:lstStyle/>
                    <a:p>
                      <a:endParaRPr lang="ru-RU"/>
                    </a:p>
                  </a:txBody>
                  <a:tcPr/>
                </a:tc>
                <a:tc>
                  <a:txBody>
                    <a:bodyPr/>
                    <a:lstStyle/>
                    <a:p>
                      <a:endParaRPr lang="ru-RU"/>
                    </a:p>
                  </a:txBody>
                  <a:tcPr/>
                </a:tc>
                <a:tc>
                  <a:txBody>
                    <a:bodyPr/>
                    <a:lstStyle/>
                    <a:p>
                      <a:endParaRPr lang="ru-RU"/>
                    </a:p>
                  </a:txBody>
                  <a:tcPr/>
                </a:tc>
              </a:tr>
              <a:tr h="0">
                <a:tc>
                  <a:txBody>
                    <a:bodyPr/>
                    <a:lstStyle/>
                    <a:p>
                      <a:endParaRPr lang="ru-RU"/>
                    </a:p>
                  </a:txBody>
                  <a:tcPr/>
                </a:tc>
                <a:tc>
                  <a:txBody>
                    <a:bodyPr/>
                    <a:lstStyle/>
                    <a:p>
                      <a:endParaRPr lang="ru-RU"/>
                    </a:p>
                  </a:txBody>
                  <a:tcPr/>
                </a:tc>
                <a:tc>
                  <a:txBody>
                    <a:bodyPr/>
                    <a:lstStyle/>
                    <a:p>
                      <a:endParaRPr lang="ru-RU"/>
                    </a:p>
                  </a:txBody>
                  <a:tcPr/>
                </a:tc>
              </a:tr>
              <a:tr h="0">
                <a:tc>
                  <a:txBody>
                    <a:bodyPr/>
                    <a:lstStyle/>
                    <a:p>
                      <a:endParaRPr lang="ru-RU"/>
                    </a:p>
                  </a:txBody>
                  <a:tcPr/>
                </a:tc>
                <a:tc>
                  <a:txBody>
                    <a:bodyPr/>
                    <a:lstStyle/>
                    <a:p>
                      <a:endParaRPr lang="ru-RU"/>
                    </a:p>
                  </a:txBody>
                  <a:tcPr/>
                </a:tc>
                <a:tc>
                  <a:txBody>
                    <a:bodyPr/>
                    <a:lstStyle/>
                    <a:p>
                      <a:endParaRPr lang="ru-RU"/>
                    </a:p>
                  </a:txBody>
                  <a:tcPr/>
                </a:tc>
              </a:tr>
              <a:tr h="0">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
        <p:nvSpPr>
          <p:cNvPr id="12" name="Прямоугольник 11"/>
          <p:cNvSpPr/>
          <p:nvPr/>
        </p:nvSpPr>
        <p:spPr>
          <a:xfrm>
            <a:off x="20702" y="0"/>
            <a:ext cx="9144000" cy="830997"/>
          </a:xfrm>
          <a:prstGeom prst="rect">
            <a:avLst/>
          </a:prstGeom>
        </p:spPr>
        <p:txBody>
          <a:bodyPr wrap="square">
            <a:spAutoFit/>
          </a:bodyPr>
          <a:lstStyle/>
          <a:p>
            <a:pPr algn="ctr"/>
            <a:r>
              <a:rPr lang="ru-RU" sz="2000" b="1" dirty="0" smtClean="0">
                <a:solidFill>
                  <a:srgbClr val="8064A2">
                    <a:lumMod val="50000"/>
                  </a:srgbClr>
                </a:solidFill>
                <a:latin typeface="Bookman Old Style" panose="02050604050505020204" pitchFamily="18" charset="0"/>
              </a:rPr>
              <a:t>Муниципальная программа </a:t>
            </a:r>
            <a:r>
              <a:rPr lang="ru-RU" sz="2400" b="1" dirty="0" smtClean="0">
                <a:solidFill>
                  <a:srgbClr val="8064A2">
                    <a:lumMod val="50000"/>
                  </a:srgbClr>
                </a:solidFill>
                <a:latin typeface="Bookman Old Style" panose="02050604050505020204" pitchFamily="18" charset="0"/>
              </a:rPr>
              <a:t>«Охрана здоровья и формирование здорового образа жизни населения» </a:t>
            </a:r>
            <a:endParaRPr lang="ru-RU" sz="2400" b="1" dirty="0">
              <a:solidFill>
                <a:srgbClr val="8064A2">
                  <a:lumMod val="50000"/>
                </a:srgbClr>
              </a:solidFill>
              <a:latin typeface="Bookman Old Style" panose="02050604050505020204" pitchFamily="18" charset="0"/>
            </a:endParaRPr>
          </a:p>
        </p:txBody>
      </p:sp>
      <p:sp>
        <p:nvSpPr>
          <p:cNvPr id="14" name="Прямоугольник 13"/>
          <p:cNvSpPr/>
          <p:nvPr/>
        </p:nvSpPr>
        <p:spPr>
          <a:xfrm>
            <a:off x="122748" y="980728"/>
            <a:ext cx="9001000" cy="3770263"/>
          </a:xfrm>
          <a:prstGeom prst="rect">
            <a:avLst/>
          </a:prstGeom>
        </p:spPr>
        <p:txBody>
          <a:bodyPr wrap="square">
            <a:spAutoFit/>
          </a:bodyPr>
          <a:lstStyle/>
          <a:p>
            <a:pPr fontAlgn="base"/>
            <a:r>
              <a:rPr lang="ru-RU" sz="2400" b="1" dirty="0" smtClean="0">
                <a:solidFill>
                  <a:schemeClr val="tx2">
                    <a:lumMod val="75000"/>
                  </a:schemeClr>
                </a:solidFill>
              </a:rPr>
              <a:t>Цели программы – </a:t>
            </a:r>
          </a:p>
          <a:p>
            <a:pPr fontAlgn="base"/>
            <a:r>
              <a:rPr lang="ru-RU" sz="1400" b="1" dirty="0">
                <a:solidFill>
                  <a:schemeClr val="tx2">
                    <a:lumMod val="75000"/>
                  </a:schemeClr>
                </a:solidFill>
                <a:latin typeface="Times New Roman"/>
                <a:cs typeface="Times New Roman"/>
              </a:rPr>
              <a:t>* </a:t>
            </a:r>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устойчивое и динамичное развитие физической культуры и спорта в </a:t>
            </a:r>
            <a:r>
              <a:rPr lang="ru-RU" sz="1400" b="1" dirty="0" err="1" smtClean="0">
                <a:solidFill>
                  <a:schemeClr val="tx2">
                    <a:lumMod val="75000"/>
                  </a:schemeClr>
                </a:solidFill>
              </a:rPr>
              <a:t>Кизнерском</a:t>
            </a:r>
            <a:r>
              <a:rPr lang="ru-RU" sz="1400" b="1" dirty="0" smtClean="0">
                <a:solidFill>
                  <a:schemeClr val="tx2">
                    <a:lumMod val="75000"/>
                  </a:schemeClr>
                </a:solidFill>
              </a:rPr>
              <a:t> районе;</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формирование у населения района потребности в здоровом образе жизни, как неотъемлемой части физического и духовного развития;</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привлечение молодых специалистов для работы в БУЗ УР «</a:t>
            </a:r>
            <a:r>
              <a:rPr lang="ru-RU" sz="1400" b="1" dirty="0" err="1" smtClean="0">
                <a:solidFill>
                  <a:schemeClr val="tx2">
                    <a:lumMod val="75000"/>
                  </a:schemeClr>
                </a:solidFill>
              </a:rPr>
              <a:t>Кизнерская</a:t>
            </a:r>
            <a:r>
              <a:rPr lang="ru-RU" sz="1400" b="1" dirty="0" smtClean="0">
                <a:solidFill>
                  <a:schemeClr val="tx2">
                    <a:lumMod val="75000"/>
                  </a:schemeClr>
                </a:solidFill>
              </a:rPr>
              <a:t> районная больница МЗ УР»;</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оказание доступной и качественной медицинской помощи населению;</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повышение уровня санитарно-гигиенических знаний населения района;</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увеличение охвата населения различными формами профилактических мероприятий, в ходе которых формируются образцы правильного поведения и проводится пропаганда здорового образа жизни;</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налаживание эффективного межведомственного взаимодействия в вопросах охраны здоровья населения</a:t>
            </a:r>
          </a:p>
          <a:p>
            <a:pPr marL="285750" indent="-285750" fontAlgn="base">
              <a:buFontTx/>
              <a:buChar char="-"/>
            </a:pPr>
            <a:endParaRPr lang="ru-RU" sz="1100" b="1" dirty="0" smtClean="0">
              <a:solidFill>
                <a:prstClr val="black"/>
              </a:solidFill>
            </a:endParaRPr>
          </a:p>
          <a:p>
            <a:pPr marL="285750" indent="-285750" fontAlgn="base">
              <a:buFontTx/>
              <a:buChar char="-"/>
            </a:pPr>
            <a:endParaRPr lang="ru-RU" sz="1100" b="1" dirty="0" smtClean="0">
              <a:solidFill>
                <a:prstClr val="black"/>
              </a:solidFill>
            </a:endParaRPr>
          </a:p>
          <a:p>
            <a:pPr marL="285750" indent="-285750" fontAlgn="base">
              <a:buFontTx/>
              <a:buChar char="-"/>
            </a:pPr>
            <a:endParaRPr lang="ru-RU" sz="1400" b="1" dirty="0" smtClean="0">
              <a:solidFill>
                <a:prstClr val="black"/>
              </a:solidFill>
            </a:endParaRPr>
          </a:p>
          <a:p>
            <a:pPr marL="285750" indent="-285750" fontAlgn="base">
              <a:buFontTx/>
              <a:buChar char="-"/>
            </a:pPr>
            <a:endParaRPr lang="ru-RU" sz="1100" b="1" dirty="0">
              <a:solidFill>
                <a:prstClr val="black"/>
              </a:solidFill>
            </a:endParaRPr>
          </a:p>
        </p:txBody>
      </p:sp>
      <p:sp>
        <p:nvSpPr>
          <p:cNvPr id="4" name="TextBox 3"/>
          <p:cNvSpPr txBox="1"/>
          <p:nvPr/>
        </p:nvSpPr>
        <p:spPr>
          <a:xfrm>
            <a:off x="3275856" y="404664"/>
            <a:ext cx="184731" cy="369332"/>
          </a:xfrm>
          <a:prstGeom prst="rect">
            <a:avLst/>
          </a:prstGeom>
          <a:noFill/>
        </p:spPr>
        <p:txBody>
          <a:bodyPr wrap="none" rtlCol="0">
            <a:spAutoFit/>
          </a:bodyPr>
          <a:lstStyle/>
          <a:p>
            <a:endParaRPr lang="ru-RU" dirty="0">
              <a:solidFill>
                <a:prstClr val="black"/>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2353273094"/>
              </p:ext>
            </p:extLst>
          </p:nvPr>
        </p:nvGraphicFramePr>
        <p:xfrm>
          <a:off x="2843808" y="4100620"/>
          <a:ext cx="6096000" cy="1793420"/>
        </p:xfrm>
        <a:graphic>
          <a:graphicData uri="http://schemas.openxmlformats.org/drawingml/2006/table">
            <a:tbl>
              <a:tblPr firstRow="1" bandRow="1">
                <a:tableStyleId>{21E4AEA4-8DFA-4A89-87EB-49C32662AFE0}</a:tableStyleId>
              </a:tblPr>
              <a:tblGrid>
                <a:gridCol w="2032000"/>
                <a:gridCol w="2032000"/>
                <a:gridCol w="2032000"/>
              </a:tblGrid>
              <a:tr h="0">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474788">
                <a:tc>
                  <a:txBody>
                    <a:bodyPr/>
                    <a:lstStyle/>
                    <a:p>
                      <a:pPr algn="ctr"/>
                      <a:r>
                        <a:rPr lang="ru-RU" b="1" dirty="0" smtClean="0"/>
                        <a:t>5</a:t>
                      </a:r>
                      <a:r>
                        <a:rPr lang="ru-RU" b="1" baseline="0" dirty="0" smtClean="0"/>
                        <a:t> 830,0</a:t>
                      </a:r>
                      <a:endParaRPr lang="ru-RU" b="1" dirty="0"/>
                    </a:p>
                  </a:txBody>
                  <a:tcPr>
                    <a:solidFill>
                      <a:schemeClr val="tx2">
                        <a:lumMod val="20000"/>
                        <a:lumOff val="80000"/>
                      </a:schemeClr>
                    </a:solidFill>
                  </a:tcPr>
                </a:tc>
                <a:tc>
                  <a:txBody>
                    <a:bodyPr/>
                    <a:lstStyle/>
                    <a:p>
                      <a:pPr algn="ctr"/>
                      <a:r>
                        <a:rPr lang="ru-RU" b="1" dirty="0" smtClean="0"/>
                        <a:t>5</a:t>
                      </a:r>
                      <a:r>
                        <a:rPr lang="ru-RU" b="1" baseline="0" dirty="0" smtClean="0"/>
                        <a:t> 830,0</a:t>
                      </a:r>
                      <a:endParaRPr lang="ru-RU" b="1" dirty="0"/>
                    </a:p>
                  </a:txBody>
                  <a:tcPr>
                    <a:solidFill>
                      <a:schemeClr val="tx2">
                        <a:lumMod val="20000"/>
                        <a:lumOff val="80000"/>
                      </a:schemeClr>
                    </a:solidFill>
                  </a:tcPr>
                </a:tc>
                <a:tc>
                  <a:txBody>
                    <a:bodyPr/>
                    <a:lstStyle/>
                    <a:p>
                      <a:pPr algn="ctr"/>
                      <a:r>
                        <a:rPr lang="ru-RU" b="1" dirty="0" smtClean="0"/>
                        <a:t>5 830,0</a:t>
                      </a:r>
                      <a:endParaRPr lang="ru-RU" b="1" dirty="0"/>
                    </a:p>
                  </a:txBody>
                  <a:tcPr>
                    <a:solidFill>
                      <a:schemeClr val="tx2">
                        <a:lumMod val="20000"/>
                        <a:lumOff val="80000"/>
                      </a:schemeClr>
                    </a:solidFill>
                  </a:tcPr>
                </a:tc>
              </a:tr>
              <a:tr h="648072">
                <a:tc>
                  <a:txBody>
                    <a:bodyPr/>
                    <a:lstStyle/>
                    <a:p>
                      <a:pPr algn="ctr"/>
                      <a:r>
                        <a:rPr lang="ru-RU" sz="1400" b="1" i="1" dirty="0" smtClean="0"/>
                        <a:t>5</a:t>
                      </a:r>
                      <a:r>
                        <a:rPr lang="ru-RU" sz="1400" b="1" i="1" baseline="0" dirty="0" smtClean="0"/>
                        <a:t> 830,0</a:t>
                      </a:r>
                      <a:endParaRPr lang="ru-RU" sz="1400" b="1" i="1" dirty="0"/>
                    </a:p>
                  </a:txBody>
                  <a:tcPr>
                    <a:solidFill>
                      <a:schemeClr val="tx2">
                        <a:lumMod val="20000"/>
                        <a:lumOff val="80000"/>
                      </a:schemeClr>
                    </a:solidFill>
                  </a:tcPr>
                </a:tc>
                <a:tc gridSpan="2">
                  <a:txBody>
                    <a:bodyPr/>
                    <a:lstStyle/>
                    <a:p>
                      <a:r>
                        <a:rPr lang="ru-RU" sz="1400" b="1" dirty="0" smtClean="0"/>
                        <a:t>Подпрограмма «Создание условий для развития физической культуры и спорта»</a:t>
                      </a:r>
                      <a:endParaRPr lang="ru-RU" sz="14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endParaRPr lang="ru-RU" sz="1400" b="1" i="1" dirty="0"/>
                    </a:p>
                  </a:txBody>
                  <a:tcPr>
                    <a:solidFill>
                      <a:schemeClr val="tx2">
                        <a:lumMod val="20000"/>
                        <a:lumOff val="80000"/>
                      </a:schemeClr>
                    </a:solidFill>
                  </a:tcPr>
                </a:tc>
                <a:tc gridSpan="2">
                  <a:txBody>
                    <a:bodyPr/>
                    <a:lstStyle/>
                    <a:p>
                      <a:endParaRPr lang="ru-RU" sz="1400" b="1" dirty="0"/>
                    </a:p>
                  </a:txBody>
                  <a:tcPr>
                    <a:solidFill>
                      <a:schemeClr val="tx2">
                        <a:lumMod val="20000"/>
                        <a:lumOff val="80000"/>
                      </a:schemeClr>
                    </a:solidFill>
                  </a:tcPr>
                </a:tc>
                <a:tc hMerge="1">
                  <a:txBody>
                    <a:bodyPr/>
                    <a:lstStyle/>
                    <a:p>
                      <a:endParaRPr lang="ru-RU" dirty="0"/>
                    </a:p>
                  </a:txBody>
                  <a:tcPr/>
                </a:tc>
              </a:tr>
            </a:tbl>
          </a:graphicData>
        </a:graphic>
      </p:graphicFrame>
      <p:sp>
        <p:nvSpPr>
          <p:cNvPr id="2" name="TextBox 1"/>
          <p:cNvSpPr txBox="1"/>
          <p:nvPr/>
        </p:nvSpPr>
        <p:spPr>
          <a:xfrm>
            <a:off x="7956376" y="3780329"/>
            <a:ext cx="1126721"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4077072"/>
            <a:ext cx="2880320" cy="1872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97057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«Охрана здоровья и формирование здорового образа жизни населения»</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2267502764"/>
              </p:ext>
            </p:extLst>
          </p:nvPr>
        </p:nvGraphicFramePr>
        <p:xfrm>
          <a:off x="611560" y="1397000"/>
          <a:ext cx="8280920" cy="5245608"/>
        </p:xfrm>
        <a:graphic>
          <a:graphicData uri="http://schemas.openxmlformats.org/drawingml/2006/table">
            <a:tbl>
              <a:tblPr firstRow="1" bandRow="1">
                <a:tableStyleId>{5C22544A-7EE6-4342-B048-85BDC9FD1C3A}</a:tableStyleId>
              </a:tblPr>
              <a:tblGrid>
                <a:gridCol w="6840760"/>
                <a:gridCol w="1440160"/>
              </a:tblGrid>
              <a:tr h="37084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370840">
                <a:tc>
                  <a:txBody>
                    <a:bodyPr/>
                    <a:lstStyle/>
                    <a:p>
                      <a:pPr algn="just"/>
                      <a:endParaRPr lang="ru-RU" sz="1600" b="1" kern="1200" dirty="0" smtClean="0">
                        <a:solidFill>
                          <a:schemeClr val="dk1"/>
                        </a:solidFill>
                        <a:effectLst/>
                        <a:latin typeface="+mn-lt"/>
                        <a:ea typeface="+mn-ea"/>
                        <a:cs typeface="+mn-cs"/>
                      </a:endParaRPr>
                    </a:p>
                    <a:p>
                      <a:pPr algn="just"/>
                      <a:r>
                        <a:rPr lang="ru-RU" sz="1600" b="1" kern="1200" dirty="0" smtClean="0">
                          <a:solidFill>
                            <a:schemeClr val="dk1"/>
                          </a:solidFill>
                          <a:effectLst/>
                          <a:latin typeface="+mn-lt"/>
                          <a:ea typeface="+mn-ea"/>
                          <a:cs typeface="+mn-cs"/>
                        </a:rPr>
                        <a:t>Доля лиц с ограниченными возможностями здоровья и инвалидов, систематически занимающихся физической культурой и спортом</a:t>
                      </a:r>
                      <a:r>
                        <a:rPr lang="ru-RU" sz="1600" kern="1200" dirty="0" smtClean="0">
                          <a:solidFill>
                            <a:schemeClr val="dk1"/>
                          </a:solidFill>
                          <a:effectLst/>
                          <a:latin typeface="+mn-lt"/>
                          <a:ea typeface="+mn-ea"/>
                          <a:cs typeface="+mn-cs"/>
                        </a:rPr>
                        <a:t>.</a:t>
                      </a:r>
                      <a:endParaRPr lang="ru-RU" sz="1600" b="1" dirty="0"/>
                    </a:p>
                  </a:txBody>
                  <a:tcPr/>
                </a:tc>
                <a:tc>
                  <a:txBody>
                    <a:bodyPr/>
                    <a:lstStyle/>
                    <a:p>
                      <a:pPr algn="ctr"/>
                      <a:r>
                        <a:rPr lang="ru-RU" b="1" dirty="0" smtClean="0"/>
                        <a:t>8,</a:t>
                      </a:r>
                      <a:r>
                        <a:rPr lang="en-US" b="1" dirty="0" smtClean="0"/>
                        <a:t>6</a:t>
                      </a:r>
                      <a:r>
                        <a:rPr lang="ru-RU" b="1" dirty="0" smtClean="0"/>
                        <a:t>%</a:t>
                      </a:r>
                      <a:endParaRPr lang="ru-RU" b="1" dirty="0"/>
                    </a:p>
                  </a:txBody>
                  <a:tcPr/>
                </a:tc>
              </a:tr>
              <a:tr h="370840">
                <a:tc>
                  <a:txBody>
                    <a:bodyPr/>
                    <a:lstStyle/>
                    <a:p>
                      <a:pPr algn="just"/>
                      <a:r>
                        <a:rPr lang="ru-RU" sz="1600" b="1" kern="1200" dirty="0" smtClean="0">
                          <a:solidFill>
                            <a:schemeClr val="dk1"/>
                          </a:solidFill>
                          <a:effectLst/>
                          <a:latin typeface="+mn-lt"/>
                          <a:ea typeface="+mn-ea"/>
                          <a:cs typeface="+mn-cs"/>
                        </a:rPr>
                        <a:t>Выступление спортсменов и сборных команд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 на соревнованиях различного уровня, количество.</a:t>
                      </a:r>
                      <a:endParaRPr lang="ru-RU" sz="1600" b="1" dirty="0"/>
                    </a:p>
                  </a:txBody>
                  <a:tcPr/>
                </a:tc>
                <a:tc>
                  <a:txBody>
                    <a:bodyPr/>
                    <a:lstStyle/>
                    <a:p>
                      <a:pPr algn="ctr"/>
                      <a:r>
                        <a:rPr lang="ru-RU" b="1" dirty="0" smtClean="0"/>
                        <a:t>60 чел.</a:t>
                      </a:r>
                    </a:p>
                  </a:txBody>
                  <a:tcPr/>
                </a:tc>
              </a:tr>
              <a:tr h="370840">
                <a:tc>
                  <a:txBody>
                    <a:bodyPr/>
                    <a:lstStyle/>
                    <a:p>
                      <a:pPr algn="just"/>
                      <a:r>
                        <a:rPr lang="ru-RU" sz="1600" b="1" kern="1200" dirty="0" smtClean="0">
                          <a:solidFill>
                            <a:schemeClr val="dk1"/>
                          </a:solidFill>
                          <a:effectLst/>
                          <a:latin typeface="+mn-lt"/>
                          <a:ea typeface="+mn-ea"/>
                          <a:cs typeface="+mn-cs"/>
                        </a:rPr>
                        <a:t>Финансирование  физической  культуры  и  спорта (в расчёте на одного жителя)  из средств бюджета муниципального образования «Муниципальный округ Кизнерский район  УР».</a:t>
                      </a:r>
                      <a:endParaRPr lang="ru-RU" sz="1600" b="1" dirty="0"/>
                    </a:p>
                  </a:txBody>
                  <a:tcPr/>
                </a:tc>
                <a:tc>
                  <a:txBody>
                    <a:bodyPr/>
                    <a:lstStyle/>
                    <a:p>
                      <a:pPr algn="ctr"/>
                      <a:endParaRPr lang="ru-RU" b="1" dirty="0" smtClean="0"/>
                    </a:p>
                    <a:p>
                      <a:pPr algn="ctr"/>
                      <a:r>
                        <a:rPr lang="ru-RU" b="1" dirty="0" smtClean="0"/>
                        <a:t>960,0</a:t>
                      </a:r>
                      <a:r>
                        <a:rPr lang="ru-RU" b="1" baseline="0" dirty="0" smtClean="0"/>
                        <a:t> </a:t>
                      </a:r>
                      <a:r>
                        <a:rPr lang="ru-RU" b="1" dirty="0" smtClean="0"/>
                        <a:t>руб.</a:t>
                      </a:r>
                      <a:endParaRPr lang="ru-RU" b="1" dirty="0"/>
                    </a:p>
                  </a:txBody>
                  <a:tcPr/>
                </a:tc>
              </a:tr>
              <a:tr h="370840">
                <a:tc>
                  <a:txBody>
                    <a:bodyPr/>
                    <a:lstStyle/>
                    <a:p>
                      <a:pPr>
                        <a:lnSpc>
                          <a:spcPct val="115000"/>
                        </a:lnSpc>
                        <a:spcAft>
                          <a:spcPts val="0"/>
                        </a:spcAft>
                      </a:pPr>
                      <a:r>
                        <a:rPr lang="ru-RU" sz="1600" b="1" kern="1200" dirty="0" smtClean="0">
                          <a:solidFill>
                            <a:schemeClr val="dk1"/>
                          </a:solidFill>
                          <a:effectLst/>
                          <a:latin typeface="+mn-lt"/>
                          <a:ea typeface="+mn-ea"/>
                          <a:cs typeface="+mn-cs"/>
                        </a:rPr>
                        <a:t>Доля детей и молодежи, регулярно занимающихся в спортивных секциях, клубах и иных объединениях спортивной направленности, в общей численности детей и молодежи</a:t>
                      </a:r>
                      <a:endParaRPr lang="ru-RU" sz="1600" b="1"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ru-RU" sz="1800" b="1" dirty="0" smtClean="0">
                          <a:effectLst/>
                          <a:latin typeface="Calibri"/>
                          <a:ea typeface="Times New Roman"/>
                          <a:cs typeface="Times New Roman"/>
                        </a:rPr>
                        <a:t>45%</a:t>
                      </a:r>
                      <a:endParaRPr lang="ru-RU" sz="1800" b="1" dirty="0">
                        <a:effectLst/>
                        <a:latin typeface="Calibri"/>
                        <a:ea typeface="Times New Roman"/>
                        <a:cs typeface="Times New Roman"/>
                      </a:endParaRPr>
                    </a:p>
                  </a:txBody>
                  <a:tcPr marL="68580" marR="68580" marT="0" marB="0" anchor="ctr"/>
                </a:tc>
              </a:tr>
              <a:tr h="370840">
                <a:tc>
                  <a:txBody>
                    <a:bodyPr/>
                    <a:lstStyle/>
                    <a:p>
                      <a:r>
                        <a:rPr lang="ru-RU" sz="1600" b="1" kern="1200" dirty="0" smtClean="0">
                          <a:solidFill>
                            <a:schemeClr val="dk1"/>
                          </a:solidFill>
                          <a:effectLst/>
                          <a:latin typeface="+mn-lt"/>
                          <a:ea typeface="+mn-ea"/>
                          <a:cs typeface="+mn-cs"/>
                        </a:rPr>
                        <a:t>Охват диспансеризацией взрослого населения</a:t>
                      </a:r>
                      <a:endParaRPr lang="ru-RU" sz="1600" b="1" dirty="0">
                        <a:latin typeface="+mn-lt"/>
                      </a:endParaRPr>
                    </a:p>
                  </a:txBody>
                  <a:tcPr/>
                </a:tc>
                <a:tc>
                  <a:txBody>
                    <a:bodyPr/>
                    <a:lstStyle/>
                    <a:p>
                      <a:pPr algn="ctr"/>
                      <a:r>
                        <a:rPr lang="ru-RU" b="1" dirty="0" smtClean="0"/>
                        <a:t>3</a:t>
                      </a:r>
                      <a:r>
                        <a:rPr lang="en-US" b="1" dirty="0" smtClean="0"/>
                        <a:t>5</a:t>
                      </a:r>
                      <a:r>
                        <a:rPr lang="ru-RU" b="1" dirty="0" smtClean="0"/>
                        <a:t>%</a:t>
                      </a:r>
                      <a:endParaRPr lang="ru-RU" b="1" dirty="0"/>
                    </a:p>
                  </a:txBody>
                  <a:tcPr/>
                </a:tc>
              </a:tr>
              <a:tr h="370840">
                <a:tc>
                  <a:txBody>
                    <a:bodyPr/>
                    <a:lstStyle/>
                    <a:p>
                      <a:r>
                        <a:rPr lang="ru-RU" sz="1600" b="1" kern="1200" dirty="0" smtClean="0">
                          <a:solidFill>
                            <a:schemeClr val="dk1"/>
                          </a:solidFill>
                          <a:effectLst/>
                          <a:latin typeface="+mn-lt"/>
                          <a:ea typeface="+mn-ea"/>
                          <a:cs typeface="+mn-cs"/>
                        </a:rPr>
                        <a:t>Уровень информированности населения по вопросам здорового образа жизни, рациональному питанию, двигательной активности, потреблению алкоголя и табака</a:t>
                      </a:r>
                      <a:endParaRPr lang="ru-RU" sz="1600" b="1" dirty="0"/>
                    </a:p>
                  </a:txBody>
                  <a:tcPr/>
                </a:tc>
                <a:tc>
                  <a:txBody>
                    <a:bodyPr/>
                    <a:lstStyle/>
                    <a:p>
                      <a:pPr algn="ctr"/>
                      <a:r>
                        <a:rPr lang="ru-RU" sz="1800" b="1" dirty="0" smtClean="0"/>
                        <a:t>5</a:t>
                      </a:r>
                      <a:r>
                        <a:rPr lang="en-US" sz="1800" b="1" dirty="0" smtClean="0"/>
                        <a:t>5</a:t>
                      </a:r>
                      <a:r>
                        <a:rPr lang="ru-RU" sz="1800" b="1" dirty="0" smtClean="0"/>
                        <a:t>%</a:t>
                      </a:r>
                      <a:endParaRPr lang="ru-RU" sz="1800" b="1" dirty="0"/>
                    </a:p>
                  </a:txBody>
                  <a:tcPr/>
                </a:tc>
              </a:tr>
              <a:tr h="370840">
                <a:tc>
                  <a:txBody>
                    <a:bodyPr/>
                    <a:lstStyle/>
                    <a:p>
                      <a:endParaRPr lang="ru-RU" sz="1400" b="1" dirty="0"/>
                    </a:p>
                  </a:txBody>
                  <a:tcPr/>
                </a:tc>
                <a:tc>
                  <a:txBody>
                    <a:bodyPr/>
                    <a:lstStyle/>
                    <a:p>
                      <a:pPr algn="ctr"/>
                      <a:endParaRPr lang="ru-RU" sz="1800" b="1" dirty="0"/>
                    </a:p>
                  </a:txBody>
                  <a:tcPr/>
                </a:tc>
              </a:tr>
            </a:tbl>
          </a:graphicData>
        </a:graphic>
      </p:graphicFrame>
    </p:spTree>
    <p:extLst>
      <p:ext uri="{BB962C8B-B14F-4D97-AF65-F5344CB8AC3E}">
        <p14:creationId xmlns:p14="http://schemas.microsoft.com/office/powerpoint/2010/main" xmlns="" val="39397762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84"/>
            <a:ext cx="8229600" cy="1143000"/>
          </a:xfrm>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a:t>
            </a:r>
            <a:r>
              <a:rPr lang="ru-RU" sz="2000" b="1" dirty="0" smtClean="0">
                <a:solidFill>
                  <a:srgbClr val="8064A2">
                    <a:lumMod val="50000"/>
                  </a:srgbClr>
                </a:solidFill>
                <a:latin typeface="Bookman Old Style" panose="02050604050505020204" pitchFamily="18" charset="0"/>
              </a:rPr>
              <a:t>программа</a:t>
            </a:r>
            <a:br>
              <a:rPr lang="ru-RU" sz="2000" b="1" dirty="0" smtClean="0">
                <a:solidFill>
                  <a:srgbClr val="8064A2">
                    <a:lumMod val="50000"/>
                  </a:srgbClr>
                </a:solidFill>
                <a:latin typeface="Bookman Old Style" panose="02050604050505020204" pitchFamily="18" charset="0"/>
              </a:rPr>
            </a:br>
            <a:r>
              <a:rPr lang="ru-RU" sz="2000" b="1" dirty="0" smtClean="0">
                <a:solidFill>
                  <a:srgbClr val="8064A2">
                    <a:lumMod val="50000"/>
                  </a:srgbClr>
                </a:solidFill>
                <a:latin typeface="Bookman Old Style" panose="02050604050505020204" pitchFamily="18" charset="0"/>
              </a:rPr>
              <a:t> </a:t>
            </a:r>
            <a:r>
              <a:rPr lang="ru-RU" sz="2400" b="1" dirty="0">
                <a:solidFill>
                  <a:srgbClr val="8064A2">
                    <a:lumMod val="50000"/>
                  </a:srgbClr>
                </a:solidFill>
                <a:latin typeface="Bookman Old Style" panose="02050604050505020204" pitchFamily="18" charset="0"/>
              </a:rPr>
              <a:t>«Развитие культуры </a:t>
            </a:r>
            <a:r>
              <a:rPr lang="ru-RU" sz="2400" b="1" dirty="0" smtClean="0">
                <a:solidFill>
                  <a:srgbClr val="8064A2">
                    <a:lumMod val="50000"/>
                  </a:srgbClr>
                </a:solidFill>
                <a:latin typeface="Bookman Old Style" panose="02050604050505020204" pitchFamily="18" charset="0"/>
              </a:rPr>
              <a:t>на 2020 </a:t>
            </a:r>
            <a:r>
              <a:rPr lang="ru-RU" sz="2400" b="1" dirty="0">
                <a:solidFill>
                  <a:srgbClr val="8064A2">
                    <a:lumMod val="50000"/>
                  </a:srgbClr>
                </a:solidFill>
                <a:latin typeface="Bookman Old Style" panose="02050604050505020204" pitchFamily="18" charset="0"/>
              </a:rPr>
              <a:t>– </a:t>
            </a:r>
            <a:r>
              <a:rPr lang="ru-RU" sz="2400" b="1" dirty="0" smtClean="0">
                <a:solidFill>
                  <a:srgbClr val="8064A2">
                    <a:lumMod val="50000"/>
                  </a:srgbClr>
                </a:solidFill>
                <a:latin typeface="Bookman Old Style" panose="02050604050505020204" pitchFamily="18" charset="0"/>
              </a:rPr>
              <a:t>2026 </a:t>
            </a:r>
            <a:r>
              <a:rPr lang="ru-RU" sz="2400" b="1" dirty="0">
                <a:solidFill>
                  <a:srgbClr val="8064A2">
                    <a:lumMod val="50000"/>
                  </a:srgbClr>
                </a:solidFill>
                <a:latin typeface="Bookman Old Style" panose="02050604050505020204" pitchFamily="18" charset="0"/>
              </a:rPr>
              <a:t>годы»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764704"/>
            <a:ext cx="8507288" cy="3384376"/>
          </a:xfrm>
        </p:spPr>
        <p:txBody>
          <a:bodyPr>
            <a:normAutofit fontScale="47500" lnSpcReduction="20000"/>
          </a:bodyPr>
          <a:lstStyle/>
          <a:p>
            <a:pPr fontAlgn="base"/>
            <a:r>
              <a:rPr lang="ru-RU" sz="4800" b="1" dirty="0">
                <a:solidFill>
                  <a:prstClr val="black"/>
                </a:solidFill>
                <a:latin typeface="Bookman Old Style" panose="02050604050505020204" pitchFamily="18" charset="0"/>
              </a:rPr>
              <a:t>Цели программы – </a:t>
            </a:r>
          </a:p>
          <a:p>
            <a:pPr marL="0" indent="0" fontAlgn="base">
              <a:buNone/>
            </a:pPr>
            <a:r>
              <a:rPr lang="ru-RU" b="1" dirty="0">
                <a:solidFill>
                  <a:prstClr val="black"/>
                </a:solidFill>
                <a:latin typeface="Bookman Old Style" panose="02050604050505020204" pitchFamily="18" charset="0"/>
                <a:cs typeface="Times New Roman"/>
              </a:rPr>
              <a:t>*</a:t>
            </a:r>
            <a:r>
              <a:rPr lang="ru-RU" dirty="0" smtClean="0">
                <a:solidFill>
                  <a:prstClr val="black"/>
                </a:solidFill>
                <a:latin typeface="Bookman Old Style" panose="02050604050505020204" pitchFamily="18" charset="0"/>
                <a:cs typeface="Times New Roman"/>
              </a:rPr>
              <a:t>  </a:t>
            </a:r>
            <a:r>
              <a:rPr lang="ru-RU" b="1" dirty="0">
                <a:solidFill>
                  <a:prstClr val="black"/>
                </a:solidFill>
                <a:latin typeface="Bookman Old Style" panose="02050604050505020204" pitchFamily="18" charset="0"/>
              </a:rPr>
              <a:t>создание современной модели библиотечно-информационного обслуживания населения района, обеспечивающей конституционные права граждан на свободный и оперативный доступ к информации;</a:t>
            </a:r>
          </a:p>
          <a:p>
            <a:pPr marL="0" indent="0" fontAlgn="base">
              <a:buNone/>
            </a:pPr>
            <a:r>
              <a:rPr lang="ru-RU" b="1" dirty="0">
                <a:solidFill>
                  <a:prstClr val="black"/>
                </a:solidFill>
                <a:latin typeface="Bookman Old Style" panose="02050604050505020204" pitchFamily="18" charset="0"/>
                <a:cs typeface="Times New Roman"/>
              </a:rPr>
              <a:t>* создание условий для раскрытия творческого потенциала личности, удовлетворения жителями района своих духовных и культурных потребностей, содержательного использования свободного времени; </a:t>
            </a:r>
            <a:endParaRPr lang="ru-RU" b="1" dirty="0">
              <a:solidFill>
                <a:prstClr val="black"/>
              </a:solidFill>
              <a:latin typeface="Bookman Old Style" panose="02050604050505020204" pitchFamily="18" charset="0"/>
            </a:endParaRPr>
          </a:p>
          <a:p>
            <a:pPr marL="0" indent="0" fontAlgn="base">
              <a:buNone/>
            </a:pPr>
            <a:r>
              <a:rPr lang="ru-RU" b="1" dirty="0">
                <a:solidFill>
                  <a:prstClr val="black"/>
                </a:solidFill>
                <a:latin typeface="Bookman Old Style" panose="02050604050505020204" pitchFamily="18" charset="0"/>
                <a:cs typeface="Times New Roman"/>
              </a:rPr>
              <a:t>* сохранение и пополнение музейного фонда, повышение доступности и качества музейных услуг;</a:t>
            </a:r>
            <a:endParaRPr lang="ru-RU" b="1" dirty="0">
              <a:solidFill>
                <a:prstClr val="black"/>
              </a:solidFill>
              <a:latin typeface="Bookman Old Style" panose="02050604050505020204" pitchFamily="18" charset="0"/>
            </a:endParaRPr>
          </a:p>
          <a:p>
            <a:pPr marL="0" indent="0" fontAlgn="base">
              <a:buNone/>
            </a:pPr>
            <a:r>
              <a:rPr lang="ru-RU" b="1" dirty="0">
                <a:solidFill>
                  <a:prstClr val="black"/>
                </a:solidFill>
                <a:latin typeface="Bookman Old Style" panose="02050604050505020204" pitchFamily="18" charset="0"/>
                <a:cs typeface="Times New Roman"/>
              </a:rPr>
              <a:t>* создание условий для развития местного народного творчества, сохранение национального культурного наследия района, популяризация традиционной народной культуры в области народного декоративно – прикладного искусства, художественных промыслов, национальной кухни;</a:t>
            </a:r>
            <a:endParaRPr lang="ru-RU" b="1" dirty="0">
              <a:solidFill>
                <a:prstClr val="black"/>
              </a:solidFill>
              <a:latin typeface="Bookman Old Style" panose="02050604050505020204" pitchFamily="18" charset="0"/>
            </a:endParaRPr>
          </a:p>
          <a:p>
            <a:pPr marL="0" indent="0" fontAlgn="base">
              <a:buNone/>
            </a:pPr>
            <a:r>
              <a:rPr lang="ru-RU" b="1" dirty="0">
                <a:solidFill>
                  <a:prstClr val="black"/>
                </a:solidFill>
                <a:latin typeface="Bookman Old Style" panose="02050604050505020204" pitchFamily="18" charset="0"/>
                <a:cs typeface="Times New Roman"/>
              </a:rPr>
              <a:t>* выполнение полномочий в сфере культуры, отнесенных к вопросам местного значения муниципального района, а также переданных органами местного самоуправления поселений, повышение эффективности и результативности деятельности сферы культуры в </a:t>
            </a:r>
            <a:r>
              <a:rPr lang="ru-RU" b="1" dirty="0" err="1">
                <a:solidFill>
                  <a:prstClr val="black"/>
                </a:solidFill>
                <a:latin typeface="Bookman Old Style" panose="02050604050505020204" pitchFamily="18" charset="0"/>
                <a:cs typeface="Times New Roman"/>
              </a:rPr>
              <a:t>Кизнерском</a:t>
            </a:r>
            <a:r>
              <a:rPr lang="ru-RU" b="1" dirty="0">
                <a:solidFill>
                  <a:prstClr val="black"/>
                </a:solidFill>
                <a:latin typeface="Bookman Old Style" panose="02050604050505020204" pitchFamily="18" charset="0"/>
                <a:cs typeface="Times New Roman"/>
              </a:rPr>
              <a:t> районе.</a:t>
            </a:r>
            <a:endParaRPr lang="ru-RU" sz="2400" b="1" dirty="0">
              <a:solidFill>
                <a:prstClr val="black"/>
              </a:solidFill>
              <a:latin typeface="Bookman Old Style" panose="02050604050505020204" pitchFamily="18" charset="0"/>
            </a:endParaRP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2034437812"/>
              </p:ext>
            </p:extLst>
          </p:nvPr>
        </p:nvGraphicFramePr>
        <p:xfrm>
          <a:off x="2915816" y="4149080"/>
          <a:ext cx="6096000" cy="2712720"/>
        </p:xfrm>
        <a:graphic>
          <a:graphicData uri="http://schemas.openxmlformats.org/drawingml/2006/table">
            <a:tbl>
              <a:tblPr firstRow="1" bandRow="1">
                <a:tableStyleId>{21E4AEA4-8DFA-4A89-87EB-49C32662AFE0}</a:tableStyleId>
              </a:tblPr>
              <a:tblGrid>
                <a:gridCol w="1584176"/>
                <a:gridCol w="2232248"/>
                <a:gridCol w="2279576"/>
              </a:tblGrid>
              <a:tr h="0">
                <a:tc>
                  <a:txBody>
                    <a:bodyPr/>
                    <a:lstStyle/>
                    <a:p>
                      <a:pPr algn="ctr"/>
                      <a:r>
                        <a:rPr lang="ru-RU" sz="1600" dirty="0" smtClean="0">
                          <a:solidFill>
                            <a:schemeClr val="tx2">
                              <a:lumMod val="50000"/>
                            </a:schemeClr>
                          </a:solidFill>
                        </a:rPr>
                        <a:t>2024 год</a:t>
                      </a:r>
                      <a:endParaRPr lang="ru-RU" sz="1600" dirty="0">
                        <a:solidFill>
                          <a:schemeClr val="tx2">
                            <a:lumMod val="50000"/>
                          </a:schemeClr>
                        </a:solidFill>
                      </a:endParaRPr>
                    </a:p>
                  </a:txBody>
                  <a:tcPr>
                    <a:solidFill>
                      <a:schemeClr val="tx2">
                        <a:lumMod val="20000"/>
                        <a:lumOff val="80000"/>
                      </a:schemeClr>
                    </a:solidFill>
                  </a:tcPr>
                </a:tc>
                <a:tc>
                  <a:txBody>
                    <a:bodyPr/>
                    <a:lstStyle/>
                    <a:p>
                      <a:pPr algn="ctr"/>
                      <a:r>
                        <a:rPr lang="ru-RU" sz="1600" dirty="0" smtClean="0">
                          <a:solidFill>
                            <a:schemeClr val="tx2">
                              <a:lumMod val="50000"/>
                            </a:schemeClr>
                          </a:solidFill>
                        </a:rPr>
                        <a:t>2025 год</a:t>
                      </a:r>
                      <a:endParaRPr lang="ru-RU" sz="1600" dirty="0">
                        <a:solidFill>
                          <a:schemeClr val="tx2">
                            <a:lumMod val="50000"/>
                          </a:schemeClr>
                        </a:solidFill>
                      </a:endParaRPr>
                    </a:p>
                  </a:txBody>
                  <a:tcPr>
                    <a:solidFill>
                      <a:schemeClr val="tx2">
                        <a:lumMod val="20000"/>
                        <a:lumOff val="80000"/>
                      </a:schemeClr>
                    </a:solidFill>
                  </a:tcPr>
                </a:tc>
                <a:tc>
                  <a:txBody>
                    <a:bodyPr/>
                    <a:lstStyle/>
                    <a:p>
                      <a:pPr algn="ctr"/>
                      <a:r>
                        <a:rPr lang="ru-RU" sz="1600" dirty="0" smtClean="0">
                          <a:solidFill>
                            <a:schemeClr val="tx2">
                              <a:lumMod val="50000"/>
                            </a:schemeClr>
                          </a:solidFill>
                        </a:rPr>
                        <a:t>2026 год</a:t>
                      </a:r>
                      <a:endParaRPr lang="ru-RU" sz="1600" dirty="0">
                        <a:solidFill>
                          <a:schemeClr val="tx2">
                            <a:lumMod val="50000"/>
                          </a:schemeClr>
                        </a:solidFill>
                      </a:endParaRPr>
                    </a:p>
                  </a:txBody>
                  <a:tcPr>
                    <a:solidFill>
                      <a:schemeClr val="tx2">
                        <a:lumMod val="20000"/>
                        <a:lumOff val="80000"/>
                      </a:schemeClr>
                    </a:solidFill>
                  </a:tcPr>
                </a:tc>
              </a:tr>
              <a:tr h="0">
                <a:tc>
                  <a:txBody>
                    <a:bodyPr/>
                    <a:lstStyle/>
                    <a:p>
                      <a:pPr algn="ctr"/>
                      <a:r>
                        <a:rPr lang="ru-RU" sz="1600" b="1" dirty="0" smtClean="0"/>
                        <a:t>71</a:t>
                      </a:r>
                      <a:r>
                        <a:rPr lang="ru-RU" sz="1600" b="1" baseline="0" dirty="0" smtClean="0"/>
                        <a:t> 742,4</a:t>
                      </a:r>
                      <a:endParaRPr lang="ru-RU" sz="1600" b="1" dirty="0"/>
                    </a:p>
                  </a:txBody>
                  <a:tcPr>
                    <a:solidFill>
                      <a:schemeClr val="tx2">
                        <a:lumMod val="20000"/>
                        <a:lumOff val="80000"/>
                      </a:schemeClr>
                    </a:solidFill>
                  </a:tcPr>
                </a:tc>
                <a:tc>
                  <a:txBody>
                    <a:bodyPr/>
                    <a:lstStyle/>
                    <a:p>
                      <a:pPr algn="ctr"/>
                      <a:r>
                        <a:rPr lang="ru-RU" sz="1600" b="1" dirty="0" smtClean="0"/>
                        <a:t>71 781,0</a:t>
                      </a:r>
                      <a:endParaRPr lang="ru-RU" sz="1600" b="1" dirty="0"/>
                    </a:p>
                  </a:txBody>
                  <a:tcPr>
                    <a:solidFill>
                      <a:schemeClr val="tx2">
                        <a:lumMod val="20000"/>
                        <a:lumOff val="80000"/>
                      </a:schemeClr>
                    </a:solidFill>
                  </a:tcPr>
                </a:tc>
                <a:tc>
                  <a:txBody>
                    <a:bodyPr/>
                    <a:lstStyle/>
                    <a:p>
                      <a:pPr algn="ctr"/>
                      <a:r>
                        <a:rPr lang="ru-RU" sz="1600" b="1" dirty="0" smtClean="0"/>
                        <a:t>71 781,0</a:t>
                      </a:r>
                      <a:endParaRPr lang="ru-RU" sz="1600" b="1" dirty="0"/>
                    </a:p>
                  </a:txBody>
                  <a:tcPr>
                    <a:solidFill>
                      <a:schemeClr val="tx2">
                        <a:lumMod val="20000"/>
                        <a:lumOff val="80000"/>
                      </a:schemeClr>
                    </a:solidFill>
                  </a:tcPr>
                </a:tc>
              </a:tr>
              <a:tr h="0">
                <a:tc>
                  <a:txBody>
                    <a:bodyPr/>
                    <a:lstStyle/>
                    <a:p>
                      <a:pPr algn="ctr"/>
                      <a:r>
                        <a:rPr lang="ru-RU" sz="1600" dirty="0" smtClean="0"/>
                        <a:t>16</a:t>
                      </a:r>
                      <a:r>
                        <a:rPr lang="ru-RU" sz="1600" baseline="0" dirty="0" smtClean="0"/>
                        <a:t> 805,3</a:t>
                      </a:r>
                      <a:endParaRPr lang="ru-RU" sz="1600" dirty="0"/>
                    </a:p>
                  </a:txBody>
                  <a:tcPr>
                    <a:solidFill>
                      <a:schemeClr val="tx2">
                        <a:lumMod val="20000"/>
                        <a:lumOff val="80000"/>
                      </a:schemeClr>
                    </a:solidFill>
                  </a:tcPr>
                </a:tc>
                <a:tc gridSpan="2">
                  <a:txBody>
                    <a:bodyPr/>
                    <a:lstStyle/>
                    <a:p>
                      <a:r>
                        <a:rPr lang="ru-RU" sz="1200" b="1" dirty="0" smtClean="0"/>
                        <a:t>Подпрограмма «Развитие библиотечного дела»</a:t>
                      </a:r>
                      <a:endParaRPr lang="ru-RU" sz="12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r>
                        <a:rPr lang="ru-RU" sz="1600" dirty="0" smtClean="0"/>
                        <a:t>47</a:t>
                      </a:r>
                      <a:r>
                        <a:rPr lang="ru-RU" sz="1600" baseline="0" dirty="0" smtClean="0"/>
                        <a:t> 036,0</a:t>
                      </a:r>
                      <a:endParaRPr lang="ru-RU" sz="1600" dirty="0"/>
                    </a:p>
                  </a:txBody>
                  <a:tcPr>
                    <a:solidFill>
                      <a:schemeClr val="tx2">
                        <a:lumMod val="20000"/>
                        <a:lumOff val="80000"/>
                      </a:schemeClr>
                    </a:solidFill>
                  </a:tcPr>
                </a:tc>
                <a:tc gridSpan="2">
                  <a:txBody>
                    <a:bodyPr/>
                    <a:lstStyle/>
                    <a:p>
                      <a:r>
                        <a:rPr lang="ru-RU" sz="1200" b="1" dirty="0" smtClean="0"/>
                        <a:t>Подпрограмма «Организация досуга, предоставление услуг организациями  культуры»</a:t>
                      </a:r>
                    </a:p>
                  </a:txBody>
                  <a:tcPr>
                    <a:solidFill>
                      <a:schemeClr val="tx2">
                        <a:lumMod val="20000"/>
                        <a:lumOff val="80000"/>
                      </a:schemeClr>
                    </a:solidFill>
                  </a:tcPr>
                </a:tc>
                <a:tc hMerge="1">
                  <a:txBody>
                    <a:bodyPr/>
                    <a:lstStyle/>
                    <a:p>
                      <a:endParaRPr lang="ru-RU" dirty="0"/>
                    </a:p>
                  </a:txBody>
                  <a:tcPr/>
                </a:tc>
              </a:tr>
              <a:tr h="258336">
                <a:tc>
                  <a:txBody>
                    <a:bodyPr/>
                    <a:lstStyle/>
                    <a:p>
                      <a:pPr algn="ctr"/>
                      <a:r>
                        <a:rPr lang="ru-RU" sz="1600" dirty="0" smtClean="0"/>
                        <a:t>3</a:t>
                      </a:r>
                      <a:r>
                        <a:rPr lang="ru-RU" sz="1600" baseline="0" dirty="0" smtClean="0"/>
                        <a:t> 795,0</a:t>
                      </a:r>
                      <a:endParaRPr lang="ru-RU" sz="1600" dirty="0"/>
                    </a:p>
                  </a:txBody>
                  <a:tcPr>
                    <a:solidFill>
                      <a:schemeClr val="tx2">
                        <a:lumMod val="20000"/>
                        <a:lumOff val="8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Подпрограмма «Развитие музейного дела»</a:t>
                      </a:r>
                      <a:endParaRPr lang="ru-RU" sz="1200" b="1" dirty="0"/>
                    </a:p>
                  </a:txBody>
                  <a:tcPr>
                    <a:solidFill>
                      <a:schemeClr val="tx2">
                        <a:lumMod val="20000"/>
                        <a:lumOff val="80000"/>
                      </a:schemeClr>
                    </a:solidFill>
                  </a:tcPr>
                </a:tc>
                <a:tc hMerge="1">
                  <a:txBody>
                    <a:bodyPr/>
                    <a:lstStyle/>
                    <a:p>
                      <a:endParaRPr lang="ru-RU"/>
                    </a:p>
                  </a:txBody>
                  <a:tcPr/>
                </a:tc>
              </a:tr>
              <a:tr h="0">
                <a:tc>
                  <a:txBody>
                    <a:bodyPr/>
                    <a:lstStyle/>
                    <a:p>
                      <a:pPr algn="ctr"/>
                      <a:r>
                        <a:rPr lang="ru-RU" sz="1600" dirty="0" smtClean="0"/>
                        <a:t>3 307,0</a:t>
                      </a:r>
                      <a:endParaRPr lang="ru-RU" sz="1600" dirty="0"/>
                    </a:p>
                  </a:txBody>
                  <a:tcPr>
                    <a:solidFill>
                      <a:schemeClr val="tx2">
                        <a:lumMod val="20000"/>
                        <a:lumOff val="80000"/>
                      </a:schemeClr>
                    </a:solidFill>
                  </a:tcPr>
                </a:tc>
                <a:tc gridSpan="2">
                  <a:txBody>
                    <a:bodyPr/>
                    <a:lstStyle/>
                    <a:p>
                      <a:r>
                        <a:rPr lang="ru-RU" sz="1200" b="1" dirty="0" smtClean="0"/>
                        <a:t>Подпрограмма «Развитие местного народного творчества»</a:t>
                      </a:r>
                      <a:endParaRPr lang="ru-RU" sz="1200" b="1" dirty="0"/>
                    </a:p>
                  </a:txBody>
                  <a:tcPr>
                    <a:solidFill>
                      <a:schemeClr val="tx2">
                        <a:lumMod val="20000"/>
                        <a:lumOff val="80000"/>
                      </a:schemeClr>
                    </a:solidFill>
                  </a:tcPr>
                </a:tc>
                <a:tc hMerge="1">
                  <a:txBody>
                    <a:bodyPr/>
                    <a:lstStyle/>
                    <a:p>
                      <a:endParaRPr lang="ru-RU"/>
                    </a:p>
                  </a:txBody>
                  <a:tcPr/>
                </a:tc>
              </a:tr>
              <a:tr h="0">
                <a:tc>
                  <a:txBody>
                    <a:bodyPr/>
                    <a:lstStyle/>
                    <a:p>
                      <a:pPr algn="ctr"/>
                      <a:r>
                        <a:rPr lang="ru-RU" sz="1600" dirty="0" smtClean="0"/>
                        <a:t>799,1</a:t>
                      </a:r>
                      <a:endParaRPr lang="ru-RU" sz="1600" dirty="0"/>
                    </a:p>
                  </a:txBody>
                  <a:tcPr>
                    <a:solidFill>
                      <a:schemeClr val="tx2">
                        <a:lumMod val="20000"/>
                        <a:lumOff val="80000"/>
                      </a:schemeClr>
                    </a:solidFill>
                  </a:tcPr>
                </a:tc>
                <a:tc gridSpan="2">
                  <a:txBody>
                    <a:bodyPr/>
                    <a:lstStyle/>
                    <a:p>
                      <a:r>
                        <a:rPr lang="ru-RU" sz="1200" b="1" dirty="0" smtClean="0"/>
                        <a:t>Подпрограмма</a:t>
                      </a:r>
                      <a:r>
                        <a:rPr lang="ru-RU" sz="1200" b="1" baseline="0" dirty="0" smtClean="0"/>
                        <a:t> «Создание условий для реализации муниципальной программы»</a:t>
                      </a:r>
                      <a:endParaRPr lang="ru-RU" sz="1200" b="1" dirty="0"/>
                    </a:p>
                  </a:txBody>
                  <a:tcPr>
                    <a:solidFill>
                      <a:schemeClr val="tx2">
                        <a:lumMod val="20000"/>
                        <a:lumOff val="80000"/>
                      </a:schemeClr>
                    </a:solidFill>
                  </a:tcPr>
                </a:tc>
                <a:tc hMerge="1">
                  <a:txBody>
                    <a:bodyPr/>
                    <a:lstStyle/>
                    <a:p>
                      <a:endParaRPr lang="ru-RU"/>
                    </a:p>
                  </a:txBody>
                  <a:tcPr/>
                </a:tc>
              </a:tr>
            </a:tbl>
          </a:graphicData>
        </a:graphic>
      </p:graphicFrame>
      <p:sp>
        <p:nvSpPr>
          <p:cNvPr id="5" name="TextBox 4"/>
          <p:cNvSpPr txBox="1"/>
          <p:nvPr/>
        </p:nvSpPr>
        <p:spPr>
          <a:xfrm rot="10800000" flipV="1">
            <a:off x="7956375" y="4033095"/>
            <a:ext cx="1121969" cy="276999"/>
          </a:xfrm>
          <a:prstGeom prst="rect">
            <a:avLst/>
          </a:prstGeom>
          <a:noFill/>
        </p:spPr>
        <p:txBody>
          <a:bodyPr wrap="square" rtlCol="0">
            <a:spAutoFit/>
          </a:bodyPr>
          <a:lstStyle/>
          <a:p>
            <a:r>
              <a:rPr lang="ru-RU" sz="1200" b="1" dirty="0" smtClean="0"/>
              <a:t>(Тыс</a:t>
            </a:r>
            <a:r>
              <a:rPr lang="ru-RU" sz="1200" b="1" dirty="0"/>
              <a:t>. </a:t>
            </a:r>
            <a:r>
              <a:rPr lang="ru-RU" sz="1200" b="1" dirty="0" smtClean="0"/>
              <a:t>руб.)</a:t>
            </a:r>
            <a:endParaRPr lang="ru-RU" sz="1200" b="1" dirty="0"/>
          </a:p>
        </p:txBody>
      </p:sp>
      <p:pic>
        <p:nvPicPr>
          <p:cNvPr id="6" name="Picture 2" descr="https://rbsmi.ru/upload/iblock/3f9/3f9db32a84e00db5f054473e53c97bb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221088"/>
            <a:ext cx="2880320" cy="25265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3922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97474"/>
            <a:ext cx="4536504" cy="45719"/>
          </a:xfrm>
        </p:spPr>
        <p:txBody>
          <a:bodyPr/>
          <a:lstStyle/>
          <a:p>
            <a:pPr algn="just">
              <a:defRPr/>
            </a:pPr>
            <a:r>
              <a:rPr lang="ru-RU" sz="1400" dirty="0" smtClean="0">
                <a:solidFill>
                  <a:srgbClr val="000000"/>
                </a:solidFill>
                <a:latin typeface="Times New Roman" pitchFamily="18" charset="0"/>
                <a:cs typeface="Times New Roman" pitchFamily="18" charset="0"/>
              </a:rPr>
              <a:t/>
            </a:r>
            <a:br>
              <a:rPr lang="ru-RU" sz="1400" dirty="0" smtClean="0">
                <a:solidFill>
                  <a:srgbClr val="000000"/>
                </a:solidFill>
                <a:latin typeface="Times New Roman" pitchFamily="18" charset="0"/>
                <a:cs typeface="Times New Roman" pitchFamily="18" charset="0"/>
              </a:rPr>
            </a:br>
            <a:r>
              <a:rPr lang="ru-RU" sz="1600" dirty="0" smtClean="0">
                <a:latin typeface="+mn-lt"/>
                <a:cs typeface="Times New Roman" pitchFamily="18" charset="0"/>
              </a:rPr>
              <a:t>.</a:t>
            </a:r>
            <a:r>
              <a:rPr lang="ru-RU" sz="1600" dirty="0" smtClean="0">
                <a:solidFill>
                  <a:srgbClr val="FF0000"/>
                </a:solidFill>
                <a:latin typeface="+mn-lt"/>
                <a:cs typeface="Times New Roman" pitchFamily="18" charset="0"/>
              </a:rPr>
              <a:t/>
            </a:r>
            <a:br>
              <a:rPr lang="ru-RU" sz="1600" dirty="0" smtClean="0">
                <a:solidFill>
                  <a:srgbClr val="FF0000"/>
                </a:solidFill>
                <a:latin typeface="+mn-lt"/>
                <a:cs typeface="Times New Roman" pitchFamily="18" charset="0"/>
              </a:rPr>
            </a:br>
            <a:endParaRPr lang="ru-RU" sz="1600" dirty="0">
              <a:solidFill>
                <a:srgbClr val="FF0000"/>
              </a:solidFill>
              <a:latin typeface="+mn-lt"/>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4230129462"/>
              </p:ext>
            </p:extLst>
          </p:nvPr>
        </p:nvGraphicFramePr>
        <p:xfrm>
          <a:off x="285720" y="785794"/>
          <a:ext cx="8606190" cy="5857915"/>
        </p:xfrm>
        <a:graphic>
          <a:graphicData uri="http://schemas.openxmlformats.org/drawingml/2006/table">
            <a:tbl>
              <a:tblPr firstRow="1" bandRow="1">
                <a:tableStyleId>{5C22544A-7EE6-4342-B048-85BDC9FD1C3A}</a:tableStyleId>
              </a:tblPr>
              <a:tblGrid>
                <a:gridCol w="4605662">
                  <a:extLst>
                    <a:ext uri="{9D8B030D-6E8A-4147-A177-3AD203B41FA5}">
                      <a16:colId xmlns:a16="http://schemas.microsoft.com/office/drawing/2014/main" xmlns="" val="20000"/>
                    </a:ext>
                  </a:extLst>
                </a:gridCol>
                <a:gridCol w="642942"/>
                <a:gridCol w="928694">
                  <a:extLst>
                    <a:ext uri="{9D8B030D-6E8A-4147-A177-3AD203B41FA5}">
                      <a16:colId xmlns:a16="http://schemas.microsoft.com/office/drawing/2014/main" xmlns="" val="20001"/>
                    </a:ext>
                  </a:extLst>
                </a:gridCol>
                <a:gridCol w="857256">
                  <a:extLst>
                    <a:ext uri="{9D8B030D-6E8A-4147-A177-3AD203B41FA5}">
                      <a16:colId xmlns:a16="http://schemas.microsoft.com/office/drawing/2014/main" xmlns="" val="20002"/>
                    </a:ext>
                  </a:extLst>
                </a:gridCol>
                <a:gridCol w="785818">
                  <a:extLst>
                    <a:ext uri="{9D8B030D-6E8A-4147-A177-3AD203B41FA5}">
                      <a16:colId xmlns:a16="http://schemas.microsoft.com/office/drawing/2014/main" xmlns="" val="20003"/>
                    </a:ext>
                  </a:extLst>
                </a:gridCol>
                <a:gridCol w="785818">
                  <a:extLst>
                    <a:ext uri="{9D8B030D-6E8A-4147-A177-3AD203B41FA5}">
                      <a16:colId xmlns:a16="http://schemas.microsoft.com/office/drawing/2014/main" xmlns="" val="20004"/>
                    </a:ext>
                  </a:extLst>
                </a:gridCol>
              </a:tblGrid>
              <a:tr h="467664">
                <a:tc rowSpan="2">
                  <a:txBody>
                    <a:bodyPr/>
                    <a:lstStyle/>
                    <a:p>
                      <a:pPr algn="ctr"/>
                      <a:r>
                        <a:rPr lang="ru-RU" sz="1400" dirty="0" smtClean="0">
                          <a:latin typeface="+mn-lt"/>
                          <a:cs typeface="Times New Roman" pitchFamily="18" charset="0"/>
                        </a:rPr>
                        <a:t>Наименование показателя</a:t>
                      </a:r>
                      <a:endParaRPr lang="ru-RU" sz="1400" dirty="0">
                        <a:latin typeface="+mn-lt"/>
                        <a:cs typeface="Times New Roman" pitchFamily="18" charset="0"/>
                      </a:endParaRPr>
                    </a:p>
                  </a:txBody>
                  <a:tcPr marL="91444" marR="91444" marT="45714" marB="45714" anchor="ctr">
                    <a:solidFill>
                      <a:schemeClr val="bg2">
                        <a:lumMod val="50000"/>
                      </a:schemeClr>
                    </a:solidFill>
                  </a:tcPr>
                </a:tc>
                <a:tc rowSpan="2">
                  <a:txBody>
                    <a:bodyPr/>
                    <a:lstStyle/>
                    <a:p>
                      <a:pPr algn="ctr"/>
                      <a:r>
                        <a:rPr lang="ru-RU" sz="1400" dirty="0" smtClean="0">
                          <a:latin typeface="+mn-lt"/>
                          <a:cs typeface="Times New Roman" pitchFamily="18" charset="0"/>
                        </a:rPr>
                        <a:t>Ед.</a:t>
                      </a:r>
                    </a:p>
                    <a:p>
                      <a:pPr algn="ctr"/>
                      <a:r>
                        <a:rPr lang="ru-RU" sz="1400" dirty="0" err="1" smtClean="0">
                          <a:latin typeface="+mn-lt"/>
                          <a:cs typeface="Times New Roman" pitchFamily="18" charset="0"/>
                        </a:rPr>
                        <a:t>изм</a:t>
                      </a:r>
                      <a:r>
                        <a:rPr lang="ru-RU" sz="1400" dirty="0" smtClean="0">
                          <a:latin typeface="+mn-lt"/>
                          <a:cs typeface="Times New Roman" pitchFamily="18" charset="0"/>
                        </a:rPr>
                        <a:t>.</a:t>
                      </a:r>
                      <a:endParaRPr lang="ru-RU" sz="1400" dirty="0">
                        <a:latin typeface="+mn-lt"/>
                        <a:cs typeface="Times New Roman" pitchFamily="18" charset="0"/>
                      </a:endParaRPr>
                    </a:p>
                  </a:txBody>
                  <a:tcPr marL="91444" marR="91444" marT="45714" marB="45714" anchor="ctr">
                    <a:solidFill>
                      <a:schemeClr val="bg2">
                        <a:lumMod val="50000"/>
                      </a:schemeClr>
                    </a:solidFill>
                  </a:tcPr>
                </a:tc>
                <a:tc rowSpan="2">
                  <a:txBody>
                    <a:bodyPr/>
                    <a:lstStyle/>
                    <a:p>
                      <a:pPr algn="ctr"/>
                      <a:r>
                        <a:rPr lang="ru-RU" sz="1400" dirty="0" smtClean="0">
                          <a:latin typeface="+mn-lt"/>
                          <a:cs typeface="Times New Roman" pitchFamily="18" charset="0"/>
                        </a:rPr>
                        <a:t>2023 год оценка</a:t>
                      </a:r>
                      <a:endParaRPr lang="ru-RU" sz="1400" dirty="0">
                        <a:latin typeface="+mn-lt"/>
                        <a:cs typeface="Times New Roman" pitchFamily="18" charset="0"/>
                      </a:endParaRPr>
                    </a:p>
                  </a:txBody>
                  <a:tcPr marL="91444" marR="91444" marT="45714" marB="45714" anchor="ctr">
                    <a:lnR w="38100" cap="flat" cmpd="sng" algn="ctr">
                      <a:solidFill>
                        <a:schemeClr val="bg1"/>
                      </a:solidFill>
                      <a:prstDash val="solid"/>
                      <a:round/>
                      <a:headEnd type="none" w="med" len="med"/>
                      <a:tailEnd type="none" w="med" len="med"/>
                    </a:lnR>
                    <a:solidFill>
                      <a:schemeClr val="bg2">
                        <a:lumMod val="50000"/>
                      </a:schemeClr>
                    </a:solidFill>
                  </a:tcPr>
                </a:tc>
                <a:tc gridSpan="3">
                  <a:txBody>
                    <a:bodyPr/>
                    <a:lstStyle/>
                    <a:p>
                      <a:pPr algn="ctr"/>
                      <a:r>
                        <a:rPr lang="ru-RU" sz="1400" dirty="0" smtClean="0"/>
                        <a:t>Прогноз</a:t>
                      </a:r>
                      <a:endParaRPr lang="ru-RU" sz="1400" dirty="0"/>
                    </a:p>
                  </a:txBody>
                  <a:tcPr marL="91444" marR="91444" marT="45714" marB="45714"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ru-RU" sz="1400" dirty="0"/>
                    </a:p>
                  </a:txBody>
                  <a:tcPr marL="91444" marR="91444" marT="45714" marB="45714" anchor="ctr">
                    <a:lnL w="38100" cap="flat" cmpd="sng" algn="ctr">
                      <a:solidFill>
                        <a:schemeClr val="bg1"/>
                      </a:solidFill>
                      <a:prstDash val="solid"/>
                      <a:round/>
                      <a:headEnd type="none" w="med" len="med"/>
                      <a:tailEnd type="none" w="med" len="med"/>
                    </a:lnL>
                    <a:solidFill>
                      <a:schemeClr val="bg2">
                        <a:lumMod val="50000"/>
                      </a:schemeClr>
                    </a:solidFill>
                  </a:tcPr>
                </a:tc>
                <a:tc hMerge="1">
                  <a:txBody>
                    <a:bodyPr/>
                    <a:lstStyle/>
                    <a:p>
                      <a:endParaRPr lang="ru-RU" dirty="0"/>
                    </a:p>
                  </a:txBody>
                  <a:tcPr anchor="ctr"/>
                </a:tc>
                <a:extLst>
                  <a:ext uri="{0D108BD9-81ED-4DB2-BD59-A6C34878D82A}">
                    <a16:rowId xmlns:a16="http://schemas.microsoft.com/office/drawing/2014/main" xmlns="" val="10000"/>
                  </a:ext>
                </a:extLst>
              </a:tr>
              <a:tr h="602497">
                <a:tc vMerge="1">
                  <a:txBody>
                    <a:bodyPr/>
                    <a:lstStyle/>
                    <a:p>
                      <a:pPr algn="ctr"/>
                      <a:endParaRPr lang="ru-RU" sz="1200" dirty="0">
                        <a:latin typeface="Times New Roman" pitchFamily="18" charset="0"/>
                        <a:cs typeface="Times New Roman" pitchFamily="18" charset="0"/>
                      </a:endParaRPr>
                    </a:p>
                  </a:txBody>
                  <a:tcPr anchor="ctr"/>
                </a:tc>
                <a:tc vMerge="1">
                  <a:txBody>
                    <a:bodyPr/>
                    <a:lstStyle/>
                    <a:p>
                      <a:endParaRPr lang="ru-RU"/>
                    </a:p>
                  </a:txBody>
                  <a:tcPr/>
                </a:tc>
                <a:tc vMerge="1">
                  <a:txBody>
                    <a:bodyPr/>
                    <a:lstStyle/>
                    <a:p>
                      <a:pPr algn="ctr"/>
                      <a:endParaRPr lang="ru-RU" sz="1200" dirty="0">
                        <a:latin typeface="Times New Roman" pitchFamily="18" charset="0"/>
                        <a:cs typeface="Times New Roman" pitchFamily="18" charset="0"/>
                      </a:endParaRPr>
                    </a:p>
                  </a:txBody>
                  <a:tcPr anchor="ctr"/>
                </a:tc>
                <a:tc>
                  <a:txBody>
                    <a:bodyPr/>
                    <a:lstStyle/>
                    <a:p>
                      <a:pPr algn="ctr"/>
                      <a:r>
                        <a:rPr lang="ru-RU" sz="1400" dirty="0" smtClean="0">
                          <a:latin typeface="+mn-lt"/>
                          <a:cs typeface="Times New Roman" pitchFamily="18" charset="0"/>
                        </a:rPr>
                        <a:t>2024 год</a:t>
                      </a:r>
                      <a:endParaRPr lang="ru-RU" sz="1400" dirty="0">
                        <a:latin typeface="+mn-lt"/>
                        <a:cs typeface="Times New Roman" pitchFamily="18" charset="0"/>
                      </a:endParaRPr>
                    </a:p>
                  </a:txBody>
                  <a:tcPr marL="91444" marR="91444" marT="45714" marB="45714"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lumMod val="50000"/>
                      </a:schemeClr>
                    </a:solidFill>
                  </a:tcPr>
                </a:tc>
                <a:tc>
                  <a:txBody>
                    <a:bodyPr/>
                    <a:lstStyle/>
                    <a:p>
                      <a:pPr algn="ctr"/>
                      <a:r>
                        <a:rPr lang="ru-RU" sz="1400" dirty="0" smtClean="0">
                          <a:latin typeface="+mn-lt"/>
                          <a:cs typeface="Times New Roman" pitchFamily="18" charset="0"/>
                        </a:rPr>
                        <a:t>2025 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a:txBody>
                    <a:bodyPr/>
                    <a:lstStyle/>
                    <a:p>
                      <a:pPr algn="ctr"/>
                      <a:r>
                        <a:rPr lang="ru-RU" sz="1400" dirty="0" smtClean="0">
                          <a:latin typeface="+mn-lt"/>
                          <a:cs typeface="Times New Roman" pitchFamily="18" charset="0"/>
                        </a:rPr>
                        <a:t>2026</a:t>
                      </a:r>
                      <a:r>
                        <a:rPr lang="ru-RU" sz="1400" baseline="0" dirty="0" smtClean="0">
                          <a:latin typeface="+mn-lt"/>
                          <a:cs typeface="Times New Roman" pitchFamily="18" charset="0"/>
                        </a:rPr>
                        <a:t> 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solidFill>
                      <a:schemeClr val="bg2">
                        <a:lumMod val="50000"/>
                      </a:schemeClr>
                    </a:solidFill>
                  </a:tcPr>
                </a:tc>
                <a:extLst>
                  <a:ext uri="{0D108BD9-81ED-4DB2-BD59-A6C34878D82A}">
                    <a16:rowId xmlns:a16="http://schemas.microsoft.com/office/drawing/2014/main" xmlns="" val="10001"/>
                  </a:ext>
                </a:extLst>
              </a:tr>
              <a:tr h="287160">
                <a:tc>
                  <a:txBody>
                    <a:bodyPr/>
                    <a:lstStyle/>
                    <a:p>
                      <a:pPr algn="l"/>
                      <a:r>
                        <a:rPr lang="ru-RU" sz="1400" b="1" dirty="0" smtClean="0">
                          <a:latin typeface="+mn-lt"/>
                          <a:cs typeface="Times New Roman" pitchFamily="18" charset="0"/>
                        </a:rPr>
                        <a:t>Сельское хозяйство </a:t>
                      </a:r>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l"/>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r>
              <a:tr h="482438">
                <a:tc>
                  <a:txBody>
                    <a:bodyPr/>
                    <a:lstStyle/>
                    <a:p>
                      <a:pPr algn="l"/>
                      <a:r>
                        <a:rPr lang="ru-RU" sz="1300" b="0" dirty="0" smtClean="0">
                          <a:latin typeface="+mn-lt"/>
                          <a:cs typeface="Times New Roman" pitchFamily="18" charset="0"/>
                        </a:rPr>
                        <a:t>Продукция сельского хозяйства </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l"/>
                      <a:r>
                        <a:rPr lang="ru-RU" sz="1300" b="0" dirty="0" smtClean="0">
                          <a:latin typeface="+mn-lt"/>
                          <a:cs typeface="Times New Roman" pitchFamily="18" charset="0"/>
                        </a:rPr>
                        <a:t>Млн.</a:t>
                      </a:r>
                    </a:p>
                    <a:p>
                      <a:pPr algn="l"/>
                      <a:r>
                        <a:rPr lang="ru-RU" sz="1300" b="0" dirty="0" smtClean="0">
                          <a:latin typeface="+mn-lt"/>
                          <a:cs typeface="Times New Roman" pitchFamily="18" charset="0"/>
                        </a:rPr>
                        <a:t>руб.</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1270,0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1333,5</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1400,2</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1470,2</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extLst>
                  <a:ext uri="{0D108BD9-81ED-4DB2-BD59-A6C34878D82A}">
                    <a16:rowId xmlns:a16="http://schemas.microsoft.com/office/drawing/2014/main" xmlns="" val="10002"/>
                  </a:ext>
                </a:extLst>
              </a:tr>
              <a:tr h="637712">
                <a:tc>
                  <a:txBody>
                    <a:bodyPr/>
                    <a:lstStyle/>
                    <a:p>
                      <a:pPr algn="l"/>
                      <a:r>
                        <a:rPr lang="ru-RU" sz="1300" b="0" dirty="0" smtClean="0">
                          <a:latin typeface="+mn-lt"/>
                          <a:cs typeface="Times New Roman" pitchFamily="18" charset="0"/>
                        </a:rPr>
                        <a:t>Индекс</a:t>
                      </a:r>
                      <a:r>
                        <a:rPr lang="ru-RU" sz="1300" b="0" baseline="0" dirty="0" smtClean="0">
                          <a:latin typeface="+mn-lt"/>
                          <a:cs typeface="Times New Roman" pitchFamily="18" charset="0"/>
                        </a:rPr>
                        <a:t> производства продукции сельского хозяйства</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l"/>
                      <a:r>
                        <a:rPr lang="ru-RU" sz="1300" b="0" dirty="0" smtClean="0">
                          <a:latin typeface="+mn-lt"/>
                          <a:cs typeface="Times New Roman" pitchFamily="18" charset="0"/>
                        </a:rPr>
                        <a:t>% к </a:t>
                      </a:r>
                      <a:r>
                        <a:rPr lang="ru-RU" sz="1300" b="0" dirty="0" err="1" smtClean="0">
                          <a:latin typeface="+mn-lt"/>
                          <a:cs typeface="Times New Roman" pitchFamily="18" charset="0"/>
                        </a:rPr>
                        <a:t>пред.году</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b="0" dirty="0" smtClean="0">
                          <a:solidFill>
                            <a:schemeClr val="tx1"/>
                          </a:solidFill>
                          <a:latin typeface="+mn-lt"/>
                          <a:cs typeface="Times New Roman" pitchFamily="18" charset="0"/>
                        </a:rPr>
                        <a:t>100,4</a:t>
                      </a:r>
                      <a:endParaRPr lang="ru-RU" sz="1300" b="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b="0" dirty="0" smtClean="0">
                          <a:solidFill>
                            <a:schemeClr val="tx1"/>
                          </a:solidFill>
                          <a:latin typeface="+mn-lt"/>
                          <a:cs typeface="Times New Roman" pitchFamily="18" charset="0"/>
                        </a:rPr>
                        <a:t>105,0</a:t>
                      </a:r>
                      <a:endParaRPr lang="ru-RU" sz="1300" b="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b="0" dirty="0" smtClean="0">
                          <a:solidFill>
                            <a:schemeClr val="tx1"/>
                          </a:solidFill>
                          <a:latin typeface="+mn-lt"/>
                          <a:cs typeface="Times New Roman" pitchFamily="18" charset="0"/>
                        </a:rPr>
                        <a:t>105,0</a:t>
                      </a:r>
                      <a:endParaRPr lang="ru-RU" sz="1300" b="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b="0" dirty="0" smtClean="0">
                          <a:solidFill>
                            <a:schemeClr val="tx1"/>
                          </a:solidFill>
                          <a:latin typeface="+mn-lt"/>
                          <a:cs typeface="Times New Roman" pitchFamily="18" charset="0"/>
                        </a:rPr>
                        <a:t>105,0</a:t>
                      </a:r>
                      <a:endParaRPr lang="ru-RU" sz="1300" b="0" dirty="0">
                        <a:solidFill>
                          <a:schemeClr val="tx1"/>
                        </a:solidFill>
                        <a:latin typeface="+mn-lt"/>
                        <a:cs typeface="Times New Roman" pitchFamily="18" charset="0"/>
                      </a:endParaRPr>
                    </a:p>
                  </a:txBody>
                  <a:tcPr marL="91444" marR="91444" marT="45714" marB="45714" anchor="ctr">
                    <a:solidFill>
                      <a:schemeClr val="bg1"/>
                    </a:solidFill>
                  </a:tcPr>
                </a:tc>
                <a:extLst>
                  <a:ext uri="{0D108BD9-81ED-4DB2-BD59-A6C34878D82A}">
                    <a16:rowId xmlns:a16="http://schemas.microsoft.com/office/drawing/2014/main" xmlns="" val="10003"/>
                  </a:ext>
                </a:extLst>
              </a:tr>
              <a:tr h="309114">
                <a:tc>
                  <a:txBody>
                    <a:bodyPr/>
                    <a:lstStyle/>
                    <a:p>
                      <a:pPr algn="l"/>
                      <a:r>
                        <a:rPr lang="ru-RU" sz="1400" b="1" dirty="0" smtClean="0">
                          <a:latin typeface="+mn-lt"/>
                          <a:cs typeface="Times New Roman" pitchFamily="18" charset="0"/>
                        </a:rPr>
                        <a:t>Торговля и услуги населению</a:t>
                      </a:r>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l"/>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extLst>
                  <a:ext uri="{0D108BD9-81ED-4DB2-BD59-A6C34878D82A}">
                    <a16:rowId xmlns:a16="http://schemas.microsoft.com/office/drawing/2014/main" xmlns="" val="10004"/>
                  </a:ext>
                </a:extLst>
              </a:tr>
              <a:tr h="571504">
                <a:tc>
                  <a:txBody>
                    <a:bodyPr/>
                    <a:lstStyle/>
                    <a:p>
                      <a:pPr algn="l"/>
                      <a:r>
                        <a:rPr lang="ru-RU" sz="1300" b="0" dirty="0" smtClean="0">
                          <a:latin typeface="+mn-lt"/>
                          <a:cs typeface="Times New Roman" pitchFamily="18" charset="0"/>
                        </a:rPr>
                        <a:t>Объем</a:t>
                      </a:r>
                      <a:r>
                        <a:rPr lang="ru-RU" sz="1300" b="0" baseline="0" dirty="0" smtClean="0">
                          <a:latin typeface="+mn-lt"/>
                          <a:cs typeface="Times New Roman" pitchFamily="18" charset="0"/>
                        </a:rPr>
                        <a:t> розничной торговли (по крупным и средним предприятиям</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l"/>
                      <a:r>
                        <a:rPr lang="ru-RU" sz="1300" b="0" dirty="0" smtClean="0">
                          <a:latin typeface="+mn-lt"/>
                          <a:cs typeface="Times New Roman" pitchFamily="18" charset="0"/>
                        </a:rPr>
                        <a:t>Млн.руб. </a:t>
                      </a:r>
                    </a:p>
                    <a:p>
                      <a:pPr algn="l"/>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1517,4</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1593,2</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1672,9</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1756,5</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r>
              <a:tr h="600096">
                <a:tc>
                  <a:txBody>
                    <a:bodyPr/>
                    <a:lstStyle/>
                    <a:p>
                      <a:pPr algn="l"/>
                      <a:r>
                        <a:rPr lang="ru-RU" sz="1300" b="0" dirty="0" smtClean="0">
                          <a:latin typeface="+mn-lt"/>
                          <a:cs typeface="Times New Roman" pitchFamily="18" charset="0"/>
                        </a:rPr>
                        <a:t>Темп роста в сопоставимых ценах</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l"/>
                      <a:r>
                        <a:rPr lang="ru-RU" sz="1300" b="0" dirty="0" smtClean="0">
                          <a:latin typeface="+mn-lt"/>
                          <a:cs typeface="Times New Roman" pitchFamily="18" charset="0"/>
                        </a:rPr>
                        <a:t>% к </a:t>
                      </a:r>
                      <a:r>
                        <a:rPr lang="ru-RU" sz="1300" b="0" dirty="0" err="1" smtClean="0">
                          <a:latin typeface="+mn-lt"/>
                          <a:cs typeface="Times New Roman" pitchFamily="18" charset="0"/>
                        </a:rPr>
                        <a:t>пред.году</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102,0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105,0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105,0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105,0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r>
              <a:tr h="414374">
                <a:tc>
                  <a:txBody>
                    <a:bodyPr/>
                    <a:lstStyle/>
                    <a:p>
                      <a:pPr algn="l"/>
                      <a:r>
                        <a:rPr lang="ru-RU" sz="1400" b="1" dirty="0" smtClean="0">
                          <a:latin typeface="+mn-lt"/>
                          <a:cs typeface="Times New Roman" pitchFamily="18" charset="0"/>
                        </a:rPr>
                        <a:t>Инвестиции </a:t>
                      </a:r>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l"/>
                      <a:endParaRPr lang="ru-RU" sz="1300" b="0"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r>
              <a:tr h="428628">
                <a:tc>
                  <a:txBody>
                    <a:bodyPr/>
                    <a:lstStyle/>
                    <a:p>
                      <a:pPr algn="l"/>
                      <a:r>
                        <a:rPr lang="ru-RU" sz="1300" b="0" dirty="0" smtClean="0">
                          <a:latin typeface="+mn-lt"/>
                          <a:cs typeface="Times New Roman" pitchFamily="18" charset="0"/>
                        </a:rPr>
                        <a:t>Инвестиции</a:t>
                      </a:r>
                      <a:r>
                        <a:rPr lang="ru-RU" sz="1300" b="0" baseline="0" dirty="0" smtClean="0">
                          <a:latin typeface="+mn-lt"/>
                          <a:cs typeface="Times New Roman" pitchFamily="18" charset="0"/>
                        </a:rPr>
                        <a:t> в основной капитал по организациям, не относящимся к субъектам малого предпринимательства</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l"/>
                      <a:r>
                        <a:rPr lang="ru-RU" sz="1300" b="0" dirty="0" smtClean="0">
                          <a:latin typeface="+mn-lt"/>
                          <a:cs typeface="Times New Roman" pitchFamily="18" charset="0"/>
                        </a:rPr>
                        <a:t>Млн.руб.</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98,0</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98,3</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107,1</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109,3</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r>
              <a:tr h="726778">
                <a:tc>
                  <a:txBody>
                    <a:bodyPr/>
                    <a:lstStyle/>
                    <a:p>
                      <a:pPr algn="l"/>
                      <a:r>
                        <a:rPr lang="ru-RU" sz="1300" b="0" dirty="0" smtClean="0">
                          <a:latin typeface="+mn-lt"/>
                          <a:cs typeface="Times New Roman" pitchFamily="18" charset="0"/>
                        </a:rPr>
                        <a:t>Темп роста в сопоставимых ценах</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l"/>
                      <a:r>
                        <a:rPr lang="ru-RU" sz="1300" b="0" dirty="0" smtClean="0">
                          <a:latin typeface="+mn-lt"/>
                          <a:cs typeface="Times New Roman" pitchFamily="18" charset="0"/>
                        </a:rPr>
                        <a:t>% к </a:t>
                      </a:r>
                      <a:r>
                        <a:rPr lang="ru-RU" sz="1300" b="0" dirty="0" err="1" smtClean="0">
                          <a:latin typeface="+mn-lt"/>
                          <a:cs typeface="Times New Roman" pitchFamily="18" charset="0"/>
                        </a:rPr>
                        <a:t>пред.году</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128,9</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100,3</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108,9</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102,1</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r>
            </a:tbl>
          </a:graphicData>
        </a:graphic>
      </p:graphicFrame>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132" y="10556"/>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Прямоугольник 4"/>
          <p:cNvSpPr/>
          <p:nvPr/>
        </p:nvSpPr>
        <p:spPr>
          <a:xfrm>
            <a:off x="1428728" y="214291"/>
            <a:ext cx="7572428" cy="584775"/>
          </a:xfrm>
          <a:prstGeom prst="rect">
            <a:avLst/>
          </a:prstGeom>
        </p:spPr>
        <p:txBody>
          <a:bodyPr wrap="square">
            <a:spAutoFit/>
          </a:bodyPr>
          <a:lstStyle/>
          <a:p>
            <a:pPr algn="ctr"/>
            <a:r>
              <a:rPr lang="ru-RU" sz="1600" b="1" dirty="0" smtClean="0">
                <a:cs typeface="Times New Roman" pitchFamily="18" charset="0"/>
              </a:rPr>
              <a:t>Основные показатели прогноза социально-экономического</a:t>
            </a:r>
          </a:p>
          <a:p>
            <a:pPr algn="ctr"/>
            <a:r>
              <a:rPr lang="ru-RU" sz="1600" b="1" dirty="0" smtClean="0">
                <a:cs typeface="Times New Roman" pitchFamily="18" charset="0"/>
              </a:rPr>
              <a:t> развития</a:t>
            </a:r>
            <a:endParaRPr lang="ru-RU" sz="1600" dirty="0"/>
          </a:p>
        </p:txBody>
      </p:sp>
    </p:spTree>
    <p:extLst>
      <p:ext uri="{BB962C8B-B14F-4D97-AF65-F5344CB8AC3E}">
        <p14:creationId xmlns:p14="http://schemas.microsoft.com/office/powerpoint/2010/main" xmlns="" val="1358200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«Развитие культуры на 2020 - 2026 годы»</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1075922393"/>
              </p:ext>
            </p:extLst>
          </p:nvPr>
        </p:nvGraphicFramePr>
        <p:xfrm>
          <a:off x="611560" y="1397000"/>
          <a:ext cx="8280920" cy="4518025"/>
        </p:xfrm>
        <a:graphic>
          <a:graphicData uri="http://schemas.openxmlformats.org/drawingml/2006/table">
            <a:tbl>
              <a:tblPr firstRow="1" bandRow="1">
                <a:tableStyleId>{5C22544A-7EE6-4342-B048-85BDC9FD1C3A}</a:tableStyleId>
              </a:tblPr>
              <a:tblGrid>
                <a:gridCol w="6840760"/>
                <a:gridCol w="1440160"/>
              </a:tblGrid>
              <a:tr h="37084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370840">
                <a:tc>
                  <a:txBody>
                    <a:bodyPr/>
                    <a:lstStyle/>
                    <a:p>
                      <a:pPr algn="l" fontAlgn="t"/>
                      <a:r>
                        <a:rPr lang="ru-RU" sz="1400" b="1" i="0" u="none" strike="noStrike" dirty="0">
                          <a:solidFill>
                            <a:srgbClr val="000000"/>
                          </a:solidFill>
                          <a:effectLst/>
                          <a:latin typeface="Times New Roman"/>
                        </a:rPr>
                        <a:t>Уровень фактической  обеспеченности библиотеками от нормативной потребности</a:t>
                      </a:r>
                    </a:p>
                  </a:txBody>
                  <a:tcPr marL="9525" marR="9525" marT="9525" marB="0"/>
                </a:tc>
                <a:tc>
                  <a:txBody>
                    <a:bodyPr/>
                    <a:lstStyle/>
                    <a:p>
                      <a:pPr algn="ctr"/>
                      <a:r>
                        <a:rPr lang="ru-RU" b="1" dirty="0" smtClean="0"/>
                        <a:t>100%</a:t>
                      </a:r>
                      <a:endParaRPr lang="ru-RU" b="1" dirty="0"/>
                    </a:p>
                  </a:txBody>
                  <a:tcPr/>
                </a:tc>
              </a:tr>
              <a:tr h="370840">
                <a:tc>
                  <a:txBody>
                    <a:bodyPr/>
                    <a:lstStyle/>
                    <a:p>
                      <a:pPr algn="l" fontAlgn="t"/>
                      <a:r>
                        <a:rPr lang="ru-RU" sz="1400" b="1" i="0" u="none" strike="noStrike" dirty="0">
                          <a:solidFill>
                            <a:srgbClr val="000000"/>
                          </a:solidFill>
                          <a:effectLst/>
                          <a:latin typeface="Times New Roman"/>
                        </a:rPr>
                        <a:t>Охват населения библиотечным обслуживанием</a:t>
                      </a:r>
                    </a:p>
                  </a:txBody>
                  <a:tcPr marL="9525" marR="9525" marT="9525" marB="0"/>
                </a:tc>
                <a:tc>
                  <a:txBody>
                    <a:bodyPr/>
                    <a:lstStyle/>
                    <a:p>
                      <a:pPr algn="ctr"/>
                      <a:r>
                        <a:rPr lang="ru-RU" b="1" dirty="0" smtClean="0"/>
                        <a:t>59,5%</a:t>
                      </a:r>
                    </a:p>
                  </a:txBody>
                  <a:tcPr/>
                </a:tc>
              </a:tr>
              <a:tr h="370840">
                <a:tc>
                  <a:txBody>
                    <a:bodyPr/>
                    <a:lstStyle/>
                    <a:p>
                      <a:pPr algn="l" fontAlgn="t"/>
                      <a:r>
                        <a:rPr lang="ru-RU" sz="1400" b="1" i="0" u="none" strike="noStrike" dirty="0">
                          <a:solidFill>
                            <a:srgbClr val="000000"/>
                          </a:solidFill>
                          <a:effectLst/>
                          <a:latin typeface="Times New Roman"/>
                        </a:rPr>
                        <a:t>Уровень фактической обеспеченности клубами и учреждениями клубного типа от нормативной потребности </a:t>
                      </a:r>
                      <a:endParaRPr lang="ru-RU" sz="1400" b="1" i="0" u="none" strike="noStrike" dirty="0" smtClean="0">
                        <a:solidFill>
                          <a:srgbClr val="000000"/>
                        </a:solidFill>
                        <a:effectLst/>
                        <a:latin typeface="Times New Roman"/>
                      </a:endParaRPr>
                    </a:p>
                    <a:p>
                      <a:pPr algn="l" fontAlgn="t"/>
                      <a:endParaRPr lang="ru-RU" sz="1400" b="1" i="0" u="none" strike="noStrike" dirty="0">
                        <a:solidFill>
                          <a:srgbClr val="000000"/>
                        </a:solidFill>
                        <a:effectLst/>
                        <a:latin typeface="Times New Roman"/>
                      </a:endParaRPr>
                    </a:p>
                  </a:txBody>
                  <a:tcPr marL="9525" marR="9525" marT="9525" marB="0"/>
                </a:tc>
                <a:tc>
                  <a:txBody>
                    <a:bodyPr/>
                    <a:lstStyle/>
                    <a:p>
                      <a:pPr algn="ctr"/>
                      <a:r>
                        <a:rPr lang="ru-RU" b="1" dirty="0" smtClean="0"/>
                        <a:t>173,2%</a:t>
                      </a:r>
                    </a:p>
                  </a:txBody>
                  <a:tcPr/>
                </a:tc>
              </a:tr>
              <a:tr h="370840">
                <a:tc>
                  <a:txBody>
                    <a:bodyPr/>
                    <a:lstStyle/>
                    <a:p>
                      <a:pPr algn="l" fontAlgn="t"/>
                      <a:r>
                        <a:rPr lang="ru-RU" sz="1400" b="1" i="0" u="none" strike="noStrike" dirty="0">
                          <a:solidFill>
                            <a:srgbClr val="000000"/>
                          </a:solidFill>
                          <a:effectLst/>
                          <a:latin typeface="Times New Roman"/>
                        </a:rPr>
                        <a:t>Количество национальных коллективов самодеятельного народного творчества из числа клубных </a:t>
                      </a:r>
                      <a:r>
                        <a:rPr lang="ru-RU" sz="1400" b="1" i="0" u="none" strike="noStrike" dirty="0" smtClean="0">
                          <a:solidFill>
                            <a:srgbClr val="000000"/>
                          </a:solidFill>
                          <a:effectLst/>
                          <a:latin typeface="Times New Roman"/>
                        </a:rPr>
                        <a:t>формирований</a:t>
                      </a:r>
                    </a:p>
                    <a:p>
                      <a:pPr algn="l" fontAlgn="t"/>
                      <a:endParaRPr lang="ru-RU" sz="1400" b="1" i="0" u="none" strike="noStrike" dirty="0">
                        <a:solidFill>
                          <a:srgbClr val="000000"/>
                        </a:solidFill>
                        <a:effectLst/>
                        <a:latin typeface="Times New Roman"/>
                      </a:endParaRPr>
                    </a:p>
                  </a:txBody>
                  <a:tcPr marL="9525" marR="9525" marT="9525" marB="0"/>
                </a:tc>
                <a:tc>
                  <a:txBody>
                    <a:bodyPr/>
                    <a:lstStyle/>
                    <a:p>
                      <a:pPr algn="ctr">
                        <a:lnSpc>
                          <a:spcPct val="115000"/>
                        </a:lnSpc>
                        <a:spcAft>
                          <a:spcPts val="0"/>
                        </a:spcAft>
                      </a:pPr>
                      <a:r>
                        <a:rPr lang="ru-RU" sz="1800" b="1" dirty="0" smtClean="0">
                          <a:effectLst/>
                          <a:latin typeface="Calibri"/>
                          <a:ea typeface="Times New Roman"/>
                          <a:cs typeface="Times New Roman"/>
                        </a:rPr>
                        <a:t>25 ед.</a:t>
                      </a:r>
                      <a:endParaRPr lang="ru-RU" sz="1800" b="1" dirty="0">
                        <a:effectLst/>
                        <a:latin typeface="Calibri"/>
                        <a:ea typeface="Times New Roman"/>
                        <a:cs typeface="Times New Roman"/>
                      </a:endParaRPr>
                    </a:p>
                  </a:txBody>
                  <a:tcPr marL="68580" marR="68580" marT="0" marB="0" anchor="ctr"/>
                </a:tc>
              </a:tr>
              <a:tr h="370840">
                <a:tc>
                  <a:txBody>
                    <a:bodyPr/>
                    <a:lstStyle/>
                    <a:p>
                      <a:pPr algn="l" fontAlgn="t"/>
                      <a:r>
                        <a:rPr lang="ru-RU" sz="1400" b="1" i="0" u="none" strike="noStrike" dirty="0">
                          <a:solidFill>
                            <a:srgbClr val="000000"/>
                          </a:solidFill>
                          <a:effectLst/>
                          <a:latin typeface="Times New Roman"/>
                        </a:rPr>
                        <a:t>Увеличение доли представленных (во всех формах) зрителю музейных предметов в общем количестве музейных предметов основного </a:t>
                      </a:r>
                      <a:r>
                        <a:rPr lang="ru-RU" sz="1400" b="1" i="0" u="none" strike="noStrike" dirty="0" smtClean="0">
                          <a:solidFill>
                            <a:srgbClr val="000000"/>
                          </a:solidFill>
                          <a:effectLst/>
                          <a:latin typeface="Times New Roman"/>
                        </a:rPr>
                        <a:t>фонда</a:t>
                      </a:r>
                    </a:p>
                    <a:p>
                      <a:pPr algn="l" fontAlgn="t"/>
                      <a:endParaRPr lang="ru-RU" sz="1400" b="1" i="0" u="none" strike="noStrike" dirty="0">
                        <a:solidFill>
                          <a:srgbClr val="000000"/>
                        </a:solidFill>
                        <a:effectLst/>
                        <a:latin typeface="Times New Roman"/>
                      </a:endParaRPr>
                    </a:p>
                  </a:txBody>
                  <a:tcPr marL="9525" marR="9525" marT="9525" marB="0"/>
                </a:tc>
                <a:tc>
                  <a:txBody>
                    <a:bodyPr/>
                    <a:lstStyle/>
                    <a:p>
                      <a:pPr algn="ctr"/>
                      <a:r>
                        <a:rPr lang="ru-RU" b="1" dirty="0" smtClean="0"/>
                        <a:t>76%</a:t>
                      </a:r>
                      <a:endParaRPr lang="ru-RU" b="1" dirty="0"/>
                    </a:p>
                  </a:txBody>
                  <a:tcPr/>
                </a:tc>
              </a:tr>
              <a:tr h="370840">
                <a:tc>
                  <a:txBody>
                    <a:bodyPr/>
                    <a:lstStyle/>
                    <a:p>
                      <a:pPr algn="l" fontAlgn="t"/>
                      <a:r>
                        <a:rPr lang="ru-RU" sz="1400" b="1" i="0" u="none" strike="noStrike" dirty="0">
                          <a:solidFill>
                            <a:srgbClr val="000000"/>
                          </a:solidFill>
                          <a:effectLst/>
                          <a:latin typeface="Times New Roman"/>
                        </a:rPr>
                        <a:t>Количество мероприятий, направленных на популяризацию традиционной  народной культуры </a:t>
                      </a:r>
                      <a:endParaRPr lang="ru-RU" sz="1400" b="1" i="0" u="none" strike="noStrike" dirty="0" smtClean="0">
                        <a:solidFill>
                          <a:srgbClr val="000000"/>
                        </a:solidFill>
                        <a:effectLst/>
                        <a:latin typeface="Times New Roman"/>
                      </a:endParaRPr>
                    </a:p>
                    <a:p>
                      <a:pPr algn="l" fontAlgn="t"/>
                      <a:endParaRPr lang="ru-RU" sz="1400" b="1" i="0" u="none" strike="noStrike" dirty="0">
                        <a:solidFill>
                          <a:srgbClr val="000000"/>
                        </a:solidFill>
                        <a:effectLst/>
                        <a:latin typeface="Times New Roman"/>
                      </a:endParaRPr>
                    </a:p>
                  </a:txBody>
                  <a:tcPr marL="9525" marR="9525" marT="9525" marB="0"/>
                </a:tc>
                <a:tc>
                  <a:txBody>
                    <a:bodyPr/>
                    <a:lstStyle/>
                    <a:p>
                      <a:pPr algn="ctr"/>
                      <a:r>
                        <a:rPr lang="ru-RU" sz="1800" b="1" dirty="0" smtClean="0"/>
                        <a:t>21</a:t>
                      </a:r>
                      <a:r>
                        <a:rPr lang="en-US" sz="1800" b="1" dirty="0" smtClean="0"/>
                        <a:t>8</a:t>
                      </a:r>
                      <a:r>
                        <a:rPr lang="ru-RU" sz="1800" b="1" baseline="0" dirty="0" smtClean="0"/>
                        <a:t> </a:t>
                      </a:r>
                      <a:r>
                        <a:rPr lang="ru-RU" sz="1800" b="1" dirty="0" smtClean="0"/>
                        <a:t>ед.</a:t>
                      </a:r>
                      <a:endParaRPr lang="ru-RU" sz="1800" b="1" dirty="0"/>
                    </a:p>
                  </a:txBody>
                  <a:tcPr/>
                </a:tc>
              </a:tr>
              <a:tr h="370840">
                <a:tc>
                  <a:txBody>
                    <a:bodyPr/>
                    <a:lstStyle/>
                    <a:p>
                      <a:pPr algn="l" fontAlgn="t"/>
                      <a:r>
                        <a:rPr lang="ru-RU" sz="1400" b="1" i="0" u="none" strike="noStrike" dirty="0">
                          <a:solidFill>
                            <a:srgbClr val="000000"/>
                          </a:solidFill>
                          <a:effectLst/>
                          <a:latin typeface="Times New Roman"/>
                        </a:rPr>
                        <a:t>Количество детей, привлекаемых к участию в творческих мероприятиях</a:t>
                      </a:r>
                    </a:p>
                  </a:txBody>
                  <a:tcPr marL="9525" marR="9525" marT="9525" marB="0"/>
                </a:tc>
                <a:tc>
                  <a:txBody>
                    <a:bodyPr/>
                    <a:lstStyle/>
                    <a:p>
                      <a:pPr algn="ctr"/>
                      <a:r>
                        <a:rPr lang="en-US" sz="1800" b="1" smtClean="0"/>
                        <a:t>3015</a:t>
                      </a:r>
                      <a:r>
                        <a:rPr lang="ru-RU" sz="1800" b="1" smtClean="0"/>
                        <a:t> </a:t>
                      </a:r>
                      <a:r>
                        <a:rPr lang="ru-RU" sz="1800" b="1" dirty="0" smtClean="0"/>
                        <a:t>чел.</a:t>
                      </a:r>
                      <a:endParaRPr lang="ru-RU" sz="1800" b="1" dirty="0"/>
                    </a:p>
                  </a:txBody>
                  <a:tcPr/>
                </a:tc>
              </a:tr>
              <a:tr h="370840">
                <a:tc>
                  <a:txBody>
                    <a:bodyPr/>
                    <a:lstStyle/>
                    <a:p>
                      <a:pPr algn="l" fontAlgn="t"/>
                      <a:r>
                        <a:rPr lang="ru-RU" sz="1400" b="1" i="0" u="none" strike="noStrike" dirty="0">
                          <a:solidFill>
                            <a:srgbClr val="000000"/>
                          </a:solidFill>
                          <a:effectLst/>
                          <a:latin typeface="Times New Roman"/>
                        </a:rPr>
                        <a:t>Уровень удовлетворенности населения качеством и доступностью муниципальных услуг в сфере культуры</a:t>
                      </a:r>
                    </a:p>
                  </a:txBody>
                  <a:tcPr marL="9525" marR="9525" marT="9525" marB="0"/>
                </a:tc>
                <a:tc>
                  <a:txBody>
                    <a:bodyPr/>
                    <a:lstStyle/>
                    <a:p>
                      <a:pPr algn="ctr"/>
                      <a:r>
                        <a:rPr lang="ru-RU" sz="1800" b="1" dirty="0" smtClean="0"/>
                        <a:t>90%</a:t>
                      </a:r>
                      <a:endParaRPr lang="ru-RU" sz="1800" b="1" dirty="0"/>
                    </a:p>
                  </a:txBody>
                  <a:tcPr/>
                </a:tc>
              </a:tr>
            </a:tbl>
          </a:graphicData>
        </a:graphic>
      </p:graphicFrame>
    </p:spTree>
    <p:extLst>
      <p:ext uri="{BB962C8B-B14F-4D97-AF65-F5344CB8AC3E}">
        <p14:creationId xmlns:p14="http://schemas.microsoft.com/office/powerpoint/2010/main" xmlns="" val="8083161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4624"/>
            <a:ext cx="8784976" cy="1143000"/>
          </a:xfrm>
        </p:spPr>
        <p:txBody>
          <a:bodyPr>
            <a:noAutofit/>
          </a:bodyPr>
          <a:lstStyle/>
          <a:p>
            <a:pPr algn="ctr"/>
            <a:r>
              <a:rPr lang="ru-RU" sz="2400" b="1" dirty="0">
                <a:solidFill>
                  <a:schemeClr val="tx2">
                    <a:lumMod val="50000"/>
                  </a:schemeClr>
                </a:solidFill>
                <a:latin typeface="Bookman Old Style" panose="02050604050505020204" pitchFamily="18" charset="0"/>
              </a:rPr>
              <a:t>Муниципальная программа </a:t>
            </a:r>
            <a:r>
              <a:rPr lang="ru-RU" sz="2800" b="1" dirty="0">
                <a:solidFill>
                  <a:schemeClr val="tx2">
                    <a:lumMod val="50000"/>
                  </a:schemeClr>
                </a:solidFill>
                <a:latin typeface="Bookman Old Style" panose="02050604050505020204" pitchFamily="18" charset="0"/>
              </a:rPr>
              <a:t>«Социальная поддержка населения на </a:t>
            </a:r>
            <a:r>
              <a:rPr lang="ru-RU" sz="2800" b="1" dirty="0" smtClean="0">
                <a:solidFill>
                  <a:schemeClr val="tx2">
                    <a:lumMod val="50000"/>
                  </a:schemeClr>
                </a:solidFill>
                <a:latin typeface="Bookman Old Style" panose="02050604050505020204" pitchFamily="18" charset="0"/>
              </a:rPr>
              <a:t>2020 </a:t>
            </a:r>
            <a:r>
              <a:rPr lang="ru-RU" sz="2800" b="1" dirty="0">
                <a:solidFill>
                  <a:schemeClr val="tx2">
                    <a:lumMod val="50000"/>
                  </a:schemeClr>
                </a:solidFill>
                <a:latin typeface="Bookman Old Style" panose="02050604050505020204" pitchFamily="18" charset="0"/>
              </a:rPr>
              <a:t>– </a:t>
            </a:r>
            <a:r>
              <a:rPr lang="ru-RU" sz="2800" b="1" dirty="0" smtClean="0">
                <a:solidFill>
                  <a:schemeClr val="tx2">
                    <a:lumMod val="50000"/>
                  </a:schemeClr>
                </a:solidFill>
                <a:latin typeface="Bookman Old Style" panose="02050604050505020204" pitchFamily="18" charset="0"/>
              </a:rPr>
              <a:t>2026 </a:t>
            </a:r>
            <a:r>
              <a:rPr lang="ru-RU" sz="2800" b="1" dirty="0">
                <a:solidFill>
                  <a:schemeClr val="tx2">
                    <a:lumMod val="50000"/>
                  </a:schemeClr>
                </a:solidFill>
                <a:latin typeface="Bookman Old Style" panose="02050604050505020204" pitchFamily="18" charset="0"/>
              </a:rPr>
              <a:t>годы» </a:t>
            </a:r>
            <a:br>
              <a:rPr lang="ru-RU" sz="2800" b="1" dirty="0">
                <a:solidFill>
                  <a:schemeClr val="tx2">
                    <a:lumMod val="50000"/>
                  </a:schemeClr>
                </a:solidFill>
                <a:latin typeface="Bookman Old Style" panose="02050604050505020204" pitchFamily="18" charset="0"/>
              </a:rPr>
            </a:br>
            <a:endParaRPr lang="ru-RU" sz="2800" dirty="0">
              <a:solidFill>
                <a:schemeClr val="tx2">
                  <a:lumMod val="50000"/>
                </a:schemeClr>
              </a:solidFill>
              <a:latin typeface="Bookman Old Style" panose="02050604050505020204" pitchFamily="18" charset="0"/>
            </a:endParaRPr>
          </a:p>
        </p:txBody>
      </p:sp>
      <p:sp>
        <p:nvSpPr>
          <p:cNvPr id="3" name="Объект 2"/>
          <p:cNvSpPr>
            <a:spLocks noGrp="1"/>
          </p:cNvSpPr>
          <p:nvPr>
            <p:ph idx="1"/>
          </p:nvPr>
        </p:nvSpPr>
        <p:spPr>
          <a:xfrm>
            <a:off x="179512" y="980728"/>
            <a:ext cx="8424936" cy="3096344"/>
          </a:xfrm>
        </p:spPr>
        <p:txBody>
          <a:bodyPr>
            <a:normAutofit fontScale="62500" lnSpcReduction="20000"/>
          </a:bodyPr>
          <a:lstStyle/>
          <a:p>
            <a:pPr fontAlgn="base"/>
            <a:r>
              <a:rPr lang="ru-RU" sz="4800" b="1" dirty="0">
                <a:solidFill>
                  <a:schemeClr val="tx2">
                    <a:lumMod val="50000"/>
                  </a:schemeClr>
                </a:solidFill>
              </a:rPr>
              <a:t>Цели программы – </a:t>
            </a:r>
          </a:p>
          <a:p>
            <a:pPr marL="0" indent="0" fontAlgn="base">
              <a:buNone/>
            </a:pPr>
            <a:r>
              <a:rPr lang="ru-RU" sz="2300" b="1" dirty="0">
                <a:solidFill>
                  <a:schemeClr val="tx2">
                    <a:lumMod val="50000"/>
                  </a:schemeClr>
                </a:solidFill>
                <a:latin typeface="Times New Roman"/>
                <a:cs typeface="Times New Roman"/>
              </a:rPr>
              <a:t>* </a:t>
            </a:r>
            <a:r>
              <a:rPr lang="ru-RU" sz="2300" b="1" dirty="0">
                <a:solidFill>
                  <a:schemeClr val="tx2">
                    <a:lumMod val="50000"/>
                  </a:schemeClr>
                </a:solidFill>
                <a:cs typeface="Times New Roman"/>
              </a:rPr>
              <a:t>стабилизация демографической  ситуации;</a:t>
            </a:r>
          </a:p>
          <a:p>
            <a:pPr marL="0" indent="0" fontAlgn="base">
              <a:buNone/>
            </a:pPr>
            <a:r>
              <a:rPr lang="ru-RU" sz="2300" b="1" dirty="0">
                <a:solidFill>
                  <a:schemeClr val="tx2">
                    <a:lumMod val="50000"/>
                  </a:schemeClr>
                </a:solidFill>
                <a:latin typeface="Times New Roman"/>
                <a:cs typeface="Times New Roman"/>
              </a:rPr>
              <a:t>* </a:t>
            </a:r>
            <a:r>
              <a:rPr lang="ru-RU" sz="2300" b="1" dirty="0">
                <a:solidFill>
                  <a:schemeClr val="tx2">
                    <a:lumMod val="50000"/>
                  </a:schemeClr>
                </a:solidFill>
                <a:cs typeface="Times New Roman"/>
              </a:rPr>
              <a:t>укрепление и развитие института семьи;</a:t>
            </a:r>
          </a:p>
          <a:p>
            <a:pPr marL="0" indent="0" fontAlgn="base">
              <a:buNone/>
            </a:pPr>
            <a:r>
              <a:rPr lang="ru-RU" sz="2300" b="1" dirty="0">
                <a:solidFill>
                  <a:schemeClr val="tx2">
                    <a:lumMod val="50000"/>
                  </a:schemeClr>
                </a:solidFill>
                <a:latin typeface="Times New Roman"/>
                <a:cs typeface="Times New Roman"/>
              </a:rPr>
              <a:t>* </a:t>
            </a:r>
            <a:r>
              <a:rPr lang="ru-RU" sz="2300" b="1" dirty="0">
                <a:solidFill>
                  <a:schemeClr val="tx2">
                    <a:lumMod val="50000"/>
                  </a:schemeClr>
                </a:solidFill>
                <a:cs typeface="Times New Roman"/>
              </a:rPr>
              <a:t>создание условий для повышения качества жизни пожилых людей, повышению степени их социальной защищенности;</a:t>
            </a:r>
          </a:p>
          <a:p>
            <a:pPr marL="0" indent="0" fontAlgn="base">
              <a:buNone/>
            </a:pPr>
            <a:r>
              <a:rPr lang="ru-RU" sz="2300" b="1" dirty="0">
                <a:solidFill>
                  <a:schemeClr val="tx2">
                    <a:lumMod val="50000"/>
                  </a:schemeClr>
                </a:solidFill>
                <a:latin typeface="Times New Roman"/>
                <a:cs typeface="Times New Roman"/>
              </a:rPr>
              <a:t>* </a:t>
            </a:r>
            <a:r>
              <a:rPr lang="ru-RU" sz="2300" b="1" dirty="0">
                <a:solidFill>
                  <a:schemeClr val="tx2">
                    <a:lumMod val="50000"/>
                  </a:schemeClr>
                </a:solidFill>
                <a:cs typeface="Times New Roman"/>
              </a:rPr>
              <a:t>повышение доступности жилья для населения и обеспечение безопасных и комфортных условий проживания на территории </a:t>
            </a:r>
            <a:r>
              <a:rPr lang="ru-RU" sz="2300" b="1" dirty="0" smtClean="0">
                <a:solidFill>
                  <a:schemeClr val="tx2">
                    <a:lumMod val="50000"/>
                  </a:schemeClr>
                </a:solidFill>
                <a:cs typeface="Times New Roman"/>
              </a:rPr>
              <a:t>Кизнерского района;</a:t>
            </a:r>
            <a:endParaRPr lang="ru-RU" sz="2300" b="1" dirty="0">
              <a:solidFill>
                <a:schemeClr val="tx2">
                  <a:lumMod val="50000"/>
                </a:schemeClr>
              </a:solidFill>
              <a:cs typeface="Times New Roman"/>
            </a:endParaRPr>
          </a:p>
          <a:p>
            <a:pPr marL="0" indent="0" fontAlgn="base">
              <a:buNone/>
            </a:pPr>
            <a:r>
              <a:rPr lang="ru-RU" sz="2300" b="1" dirty="0">
                <a:solidFill>
                  <a:schemeClr val="tx2">
                    <a:lumMod val="50000"/>
                  </a:schemeClr>
                </a:solidFill>
                <a:latin typeface="Times New Roman"/>
                <a:cs typeface="Times New Roman"/>
              </a:rPr>
              <a:t>* </a:t>
            </a:r>
            <a:r>
              <a:rPr lang="ru-RU" sz="2300" b="1" dirty="0" smtClean="0">
                <a:solidFill>
                  <a:schemeClr val="tx2">
                    <a:lumMod val="50000"/>
                  </a:schemeClr>
                </a:solidFill>
                <a:latin typeface="Times New Roman"/>
                <a:cs typeface="Times New Roman"/>
              </a:rPr>
              <a:t>с</a:t>
            </a:r>
            <a:r>
              <a:rPr lang="ru-RU" sz="2300" b="1" dirty="0" smtClean="0">
                <a:solidFill>
                  <a:schemeClr val="tx2">
                    <a:lumMod val="50000"/>
                  </a:schemeClr>
                </a:solidFill>
                <a:cs typeface="Times New Roman"/>
              </a:rPr>
              <a:t>оциальная </a:t>
            </a:r>
            <a:r>
              <a:rPr lang="ru-RU" sz="2300" b="1" dirty="0">
                <a:solidFill>
                  <a:schemeClr val="tx2">
                    <a:lumMod val="50000"/>
                  </a:schemeClr>
                </a:solidFill>
                <a:cs typeface="Times New Roman"/>
              </a:rPr>
              <a:t>поддержка граждан, расходы которых на оплату жилого помещения и коммунальных услуг превышают величину, соответствующую минимально допустимой доле  расходов граждан на оплату жилого помещения и коммунальных услуг в совокупном доходе </a:t>
            </a:r>
            <a:r>
              <a:rPr lang="ru-RU" sz="2300" b="1" dirty="0" smtClean="0">
                <a:solidFill>
                  <a:schemeClr val="tx2">
                    <a:lumMod val="50000"/>
                  </a:schemeClr>
                </a:solidFill>
                <a:cs typeface="Times New Roman"/>
              </a:rPr>
              <a:t>семьи; </a:t>
            </a:r>
          </a:p>
          <a:p>
            <a:pPr marL="0" indent="0" fontAlgn="base">
              <a:buNone/>
            </a:pPr>
            <a:r>
              <a:rPr lang="ru-RU" sz="2300" b="1" dirty="0">
                <a:solidFill>
                  <a:schemeClr val="tx2">
                    <a:lumMod val="50000"/>
                  </a:schemeClr>
                </a:solidFill>
                <a:latin typeface="Times New Roman"/>
                <a:cs typeface="Times New Roman"/>
              </a:rPr>
              <a:t>* </a:t>
            </a:r>
            <a:r>
              <a:rPr lang="ru-RU" sz="2300" b="1" dirty="0" smtClean="0">
                <a:solidFill>
                  <a:schemeClr val="tx2">
                    <a:lumMod val="50000"/>
                  </a:schemeClr>
                </a:solidFill>
                <a:cs typeface="Times New Roman"/>
              </a:rPr>
              <a:t>социальная </a:t>
            </a:r>
            <a:r>
              <a:rPr lang="ru-RU" sz="2300" b="1" dirty="0">
                <a:solidFill>
                  <a:schemeClr val="tx2">
                    <a:lumMod val="50000"/>
                  </a:schemeClr>
                </a:solidFill>
                <a:cs typeface="Times New Roman"/>
              </a:rPr>
              <a:t>поддержка многодетных семей в части предоставления компенсаций, произведенных расходов на оплату коммунальных услуг в размере 30%.  </a:t>
            </a:r>
          </a:p>
          <a:p>
            <a:pPr marL="285750" indent="-285750" fontAlgn="base"/>
            <a:endParaRPr lang="ru-RU" b="1" dirty="0">
              <a:solidFill>
                <a:prstClr val="black"/>
              </a:solidFill>
              <a:cs typeface="Times New Roman"/>
            </a:endParaRPr>
          </a:p>
        </p:txBody>
      </p:sp>
      <p:sp>
        <p:nvSpPr>
          <p:cNvPr id="4" name="Прямоугольник 3"/>
          <p:cNvSpPr/>
          <p:nvPr/>
        </p:nvSpPr>
        <p:spPr>
          <a:xfrm>
            <a:off x="4128930" y="3244334"/>
            <a:ext cx="184731" cy="369332"/>
          </a:xfrm>
          <a:prstGeom prst="rect">
            <a:avLst/>
          </a:prstGeom>
        </p:spPr>
        <p:txBody>
          <a:bodyPr wrap="none">
            <a:spAutoFit/>
          </a:bodyPr>
          <a:lstStyle/>
          <a:p>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xmlns="" val="2874640700"/>
              </p:ext>
            </p:extLst>
          </p:nvPr>
        </p:nvGraphicFramePr>
        <p:xfrm>
          <a:off x="251521" y="4242008"/>
          <a:ext cx="5472607" cy="2211328"/>
        </p:xfrm>
        <a:graphic>
          <a:graphicData uri="http://schemas.openxmlformats.org/drawingml/2006/table">
            <a:tbl>
              <a:tblPr firstRow="1" bandRow="1">
                <a:tableStyleId>{21E4AEA4-8DFA-4A89-87EB-49C32662AFE0}</a:tableStyleId>
              </a:tblPr>
              <a:tblGrid>
                <a:gridCol w="1512167"/>
                <a:gridCol w="1944216"/>
                <a:gridCol w="2016224"/>
              </a:tblGrid>
              <a:tr h="333153">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2026 год</a:t>
                      </a:r>
                      <a:endParaRPr lang="ru-RU" dirty="0">
                        <a:solidFill>
                          <a:schemeClr val="tx2">
                            <a:lumMod val="50000"/>
                          </a:schemeClr>
                        </a:solidFill>
                      </a:endParaRPr>
                    </a:p>
                  </a:txBody>
                  <a:tcPr>
                    <a:solidFill>
                      <a:schemeClr val="tx2">
                        <a:lumMod val="20000"/>
                        <a:lumOff val="80000"/>
                      </a:schemeClr>
                    </a:solidFill>
                  </a:tcPr>
                </a:tc>
              </a:tr>
              <a:tr h="477416">
                <a:tc>
                  <a:txBody>
                    <a:bodyPr/>
                    <a:lstStyle/>
                    <a:p>
                      <a:pPr algn="ctr"/>
                      <a:r>
                        <a:rPr lang="ru-RU" b="1" dirty="0" smtClean="0"/>
                        <a:t>5</a:t>
                      </a:r>
                      <a:r>
                        <a:rPr lang="ru-RU" b="1" baseline="0" dirty="0" smtClean="0"/>
                        <a:t> 626,0</a:t>
                      </a:r>
                      <a:endParaRPr lang="ru-RU" b="1" dirty="0"/>
                    </a:p>
                  </a:txBody>
                  <a:tcPr>
                    <a:solidFill>
                      <a:schemeClr val="tx2">
                        <a:lumMod val="20000"/>
                        <a:lumOff val="80000"/>
                      </a:schemeClr>
                    </a:solidFill>
                  </a:tcPr>
                </a:tc>
                <a:tc>
                  <a:txBody>
                    <a:bodyPr/>
                    <a:lstStyle/>
                    <a:p>
                      <a:pPr algn="ctr"/>
                      <a:r>
                        <a:rPr lang="ru-RU" b="1" dirty="0" smtClean="0"/>
                        <a:t>4</a:t>
                      </a:r>
                      <a:r>
                        <a:rPr lang="ru-RU" b="1" baseline="0" dirty="0" smtClean="0"/>
                        <a:t> 399,7</a:t>
                      </a:r>
                      <a:endParaRPr lang="ru-RU" b="1" dirty="0"/>
                    </a:p>
                  </a:txBody>
                  <a:tcPr>
                    <a:solidFill>
                      <a:schemeClr val="tx2">
                        <a:lumMod val="20000"/>
                        <a:lumOff val="80000"/>
                      </a:schemeClr>
                    </a:solidFill>
                  </a:tcPr>
                </a:tc>
                <a:tc>
                  <a:txBody>
                    <a:bodyPr/>
                    <a:lstStyle/>
                    <a:p>
                      <a:pPr algn="ctr"/>
                      <a:r>
                        <a:rPr lang="ru-RU" b="1" dirty="0" smtClean="0"/>
                        <a:t>2 764,6</a:t>
                      </a:r>
                      <a:endParaRPr lang="ru-RU" b="1" dirty="0"/>
                    </a:p>
                  </a:txBody>
                  <a:tcPr>
                    <a:solidFill>
                      <a:schemeClr val="tx2">
                        <a:lumMod val="20000"/>
                        <a:lumOff val="80000"/>
                      </a:schemeClr>
                    </a:solidFill>
                  </a:tcPr>
                </a:tc>
              </a:tr>
              <a:tr h="648072">
                <a:tc>
                  <a:txBody>
                    <a:bodyPr/>
                    <a:lstStyle/>
                    <a:p>
                      <a:pPr algn="ctr"/>
                      <a:r>
                        <a:rPr lang="ru-RU" sz="1400" b="1" i="1" dirty="0" smtClean="0"/>
                        <a:t>4 726,0</a:t>
                      </a:r>
                      <a:endParaRPr lang="ru-RU" sz="1400" b="1" i="1" dirty="0"/>
                    </a:p>
                  </a:txBody>
                  <a:tcPr>
                    <a:solidFill>
                      <a:schemeClr val="tx2">
                        <a:lumMod val="20000"/>
                        <a:lumOff val="80000"/>
                      </a:schemeClr>
                    </a:solidFill>
                  </a:tcPr>
                </a:tc>
                <a:tc gridSpan="2">
                  <a:txBody>
                    <a:bodyPr/>
                    <a:lstStyle/>
                    <a:p>
                      <a:r>
                        <a:rPr lang="ru-RU" sz="1400" b="1" dirty="0" smtClean="0"/>
                        <a:t>Подпрограмма «Социальная поддержка семьи и детей»</a:t>
                      </a:r>
                      <a:endParaRPr lang="ru-RU" sz="1400" b="1" dirty="0"/>
                    </a:p>
                  </a:txBody>
                  <a:tcPr>
                    <a:solidFill>
                      <a:schemeClr val="tx2">
                        <a:lumMod val="20000"/>
                        <a:lumOff val="80000"/>
                      </a:schemeClr>
                    </a:solidFill>
                  </a:tcPr>
                </a:tc>
                <a:tc hMerge="1">
                  <a:txBody>
                    <a:bodyPr/>
                    <a:lstStyle/>
                    <a:p>
                      <a:pPr algn="ctr"/>
                      <a:endParaRPr lang="ru-RU" dirty="0"/>
                    </a:p>
                  </a:txBody>
                  <a:tcPr/>
                </a:tc>
              </a:tr>
              <a:tr h="720080">
                <a:tc>
                  <a:txBody>
                    <a:bodyPr/>
                    <a:lstStyle/>
                    <a:p>
                      <a:pPr algn="ctr"/>
                      <a:r>
                        <a:rPr lang="ru-RU" sz="1400" b="1" i="1" dirty="0" smtClean="0"/>
                        <a:t>900,0</a:t>
                      </a:r>
                    </a:p>
                  </a:txBody>
                  <a:tcPr>
                    <a:solidFill>
                      <a:schemeClr val="tx2">
                        <a:lumMod val="20000"/>
                        <a:lumOff val="80000"/>
                      </a:schemeClr>
                    </a:solidFill>
                  </a:tcPr>
                </a:tc>
                <a:tc gridSpan="2">
                  <a:txBody>
                    <a:bodyPr/>
                    <a:lstStyle/>
                    <a:p>
                      <a:r>
                        <a:rPr lang="ru-RU" sz="1400" b="1" dirty="0" smtClean="0"/>
                        <a:t>Подпрограмма «Социальная поддержка старшего поколения»</a:t>
                      </a:r>
                    </a:p>
                  </a:txBody>
                  <a:tcPr>
                    <a:solidFill>
                      <a:schemeClr val="tx2">
                        <a:lumMod val="20000"/>
                        <a:lumOff val="80000"/>
                      </a:schemeClr>
                    </a:solidFill>
                  </a:tcPr>
                </a:tc>
                <a:tc hMerge="1">
                  <a:txBody>
                    <a:bodyPr/>
                    <a:lstStyle/>
                    <a:p>
                      <a:endParaRPr lang="ru-RU" dirty="0"/>
                    </a:p>
                  </a:txBody>
                  <a:tcPr/>
                </a:tc>
              </a:tr>
            </a:tbl>
          </a:graphicData>
        </a:graphic>
      </p:graphicFrame>
      <p:sp>
        <p:nvSpPr>
          <p:cNvPr id="6" name="TextBox 5"/>
          <p:cNvSpPr txBox="1"/>
          <p:nvPr/>
        </p:nvSpPr>
        <p:spPr>
          <a:xfrm>
            <a:off x="4716016" y="3933056"/>
            <a:ext cx="1110432" cy="584775"/>
          </a:xfrm>
          <a:prstGeom prst="rect">
            <a:avLst/>
          </a:prstGeom>
          <a:noFill/>
        </p:spPr>
        <p:txBody>
          <a:bodyPr wrap="none" rtlCol="0">
            <a:spAutoFit/>
          </a:bodyPr>
          <a:lstStyle/>
          <a:p>
            <a:r>
              <a:rPr lang="ru-RU" sz="1400" b="1" smtClean="0"/>
              <a:t>(тыс</a:t>
            </a:r>
            <a:r>
              <a:rPr lang="ru-RU" sz="1400" b="1" dirty="0"/>
              <a:t>. руб.)</a:t>
            </a:r>
          </a:p>
          <a:p>
            <a:endParaRPr lang="ru-RU"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3861048"/>
            <a:ext cx="2952328" cy="29969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010228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«Социальная поддержка населения на 2020 - 2026 годы»</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195707817"/>
              </p:ext>
            </p:extLst>
          </p:nvPr>
        </p:nvGraphicFramePr>
        <p:xfrm>
          <a:off x="611560" y="1397000"/>
          <a:ext cx="8280926" cy="4981575"/>
        </p:xfrm>
        <a:graphic>
          <a:graphicData uri="http://schemas.openxmlformats.org/drawingml/2006/table">
            <a:tbl>
              <a:tblPr firstRow="1" bandRow="1">
                <a:tableStyleId>{5C22544A-7EE6-4342-B048-85BDC9FD1C3A}</a:tableStyleId>
              </a:tblPr>
              <a:tblGrid>
                <a:gridCol w="6840766"/>
                <a:gridCol w="1440160"/>
              </a:tblGrid>
              <a:tr h="37084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370840">
                <a:tc>
                  <a:txBody>
                    <a:bodyPr/>
                    <a:lstStyle/>
                    <a:p>
                      <a:pPr algn="just">
                        <a:lnSpc>
                          <a:spcPct val="115000"/>
                        </a:lnSpc>
                        <a:spcAft>
                          <a:spcPts val="0"/>
                        </a:spcAft>
                      </a:pPr>
                      <a:r>
                        <a:rPr lang="ru-RU" sz="1600" b="0" dirty="0">
                          <a:solidFill>
                            <a:srgbClr val="000000"/>
                          </a:solidFill>
                          <a:effectLst/>
                          <a:latin typeface="+mn-lt"/>
                          <a:ea typeface="Times New Roman"/>
                          <a:cs typeface="Times New Roman"/>
                        </a:rPr>
                        <a:t>Число зарегистрированных многодетных семей</a:t>
                      </a:r>
                      <a:endParaRPr lang="ru-RU" sz="1600" b="0" dirty="0">
                        <a:effectLst/>
                        <a:latin typeface="+mn-lt"/>
                        <a:ea typeface="Times New Roman"/>
                        <a:cs typeface="Times New Roman"/>
                      </a:endParaRPr>
                    </a:p>
                    <a:p>
                      <a:pPr algn="just">
                        <a:lnSpc>
                          <a:spcPct val="115000"/>
                        </a:lnSpc>
                        <a:spcAft>
                          <a:spcPts val="0"/>
                        </a:spcAft>
                      </a:pPr>
                      <a:r>
                        <a:rPr lang="ru-RU" sz="1600" b="0" dirty="0">
                          <a:solidFill>
                            <a:srgbClr val="000000"/>
                          </a:solidFill>
                          <a:effectLst/>
                          <a:latin typeface="+mn-lt"/>
                          <a:ea typeface="Times New Roman"/>
                          <a:cs typeface="Times New Roman"/>
                        </a:rPr>
                        <a:t> </a:t>
                      </a:r>
                      <a:endParaRPr lang="ru-RU" sz="1600" b="0" dirty="0">
                        <a:effectLst/>
                        <a:latin typeface="+mn-lt"/>
                        <a:ea typeface="Times New Roman"/>
                        <a:cs typeface="Times New Roman"/>
                      </a:endParaRPr>
                    </a:p>
                  </a:txBody>
                  <a:tcPr marL="68580" marR="68580" marT="0" marB="0"/>
                </a:tc>
                <a:tc>
                  <a:txBody>
                    <a:bodyPr/>
                    <a:lstStyle/>
                    <a:p>
                      <a:pPr algn="ctr"/>
                      <a:r>
                        <a:rPr lang="ru-RU" sz="1600" b="0" dirty="0" smtClean="0">
                          <a:latin typeface="+mn-lt"/>
                        </a:rPr>
                        <a:t>315</a:t>
                      </a:r>
                      <a:endParaRPr lang="ru-RU" sz="1600" b="0" dirty="0">
                        <a:latin typeface="+mn-lt"/>
                      </a:endParaRPr>
                    </a:p>
                  </a:txBody>
                  <a:tcPr/>
                </a:tc>
              </a:tr>
              <a:tr h="396758">
                <a:tc>
                  <a:txBody>
                    <a:bodyPr/>
                    <a:lstStyle/>
                    <a:p>
                      <a:pPr algn="just">
                        <a:lnSpc>
                          <a:spcPct val="115000"/>
                        </a:lnSpc>
                        <a:spcAft>
                          <a:spcPts val="0"/>
                        </a:spcAft>
                      </a:pPr>
                      <a:r>
                        <a:rPr lang="ru-RU" sz="1600" b="0" dirty="0">
                          <a:solidFill>
                            <a:srgbClr val="000000"/>
                          </a:solidFill>
                          <a:effectLst/>
                          <a:latin typeface="+mn-lt"/>
                          <a:ea typeface="Times New Roman"/>
                          <a:cs typeface="Times New Roman"/>
                        </a:rPr>
                        <a:t>Количество детей-сирот и детей, оставшихся без попечения родителей  </a:t>
                      </a:r>
                      <a:endParaRPr lang="ru-RU" sz="1600" b="0" dirty="0">
                        <a:effectLst/>
                        <a:latin typeface="+mn-lt"/>
                        <a:ea typeface="Times New Roman"/>
                        <a:cs typeface="Times New Roman"/>
                      </a:endParaRPr>
                    </a:p>
                    <a:p>
                      <a:pPr algn="just">
                        <a:lnSpc>
                          <a:spcPct val="115000"/>
                        </a:lnSpc>
                        <a:spcAft>
                          <a:spcPts val="0"/>
                        </a:spcAft>
                      </a:pPr>
                      <a:r>
                        <a:rPr lang="ru-RU" sz="1600" b="0" dirty="0">
                          <a:solidFill>
                            <a:srgbClr val="000000"/>
                          </a:solidFill>
                          <a:effectLst/>
                          <a:latin typeface="+mn-lt"/>
                          <a:ea typeface="Times New Roman"/>
                          <a:cs typeface="Times New Roman"/>
                        </a:rPr>
                        <a:t> </a:t>
                      </a:r>
                      <a:endParaRPr lang="ru-RU" sz="1600" b="0" dirty="0">
                        <a:effectLst/>
                        <a:latin typeface="+mn-lt"/>
                        <a:ea typeface="Times New Roman"/>
                        <a:cs typeface="Times New Roman"/>
                      </a:endParaRPr>
                    </a:p>
                  </a:txBody>
                  <a:tcPr marL="68580" marR="68580" marT="0" marB="0"/>
                </a:tc>
                <a:tc>
                  <a:txBody>
                    <a:bodyPr/>
                    <a:lstStyle/>
                    <a:p>
                      <a:pPr algn="ctr"/>
                      <a:r>
                        <a:rPr lang="ru-RU" sz="1600" b="0" dirty="0" smtClean="0">
                          <a:latin typeface="+mn-lt"/>
                        </a:rPr>
                        <a:t>100</a:t>
                      </a:r>
                    </a:p>
                  </a:txBody>
                  <a:tcPr/>
                </a:tc>
              </a:tr>
              <a:tr h="64452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mn-lt"/>
                          <a:ea typeface="+mn-ea"/>
                          <a:cs typeface="+mn-cs"/>
                        </a:rPr>
                        <a:t>Уровень выполнения значений целевых показателей (индикаторов) государственной программы</a:t>
                      </a:r>
                      <a:r>
                        <a:rPr lang="ru-RU" sz="1600" b="0" i="0" u="none" strike="noStrike" dirty="0" smtClean="0">
                          <a:solidFill>
                            <a:srgbClr val="000000"/>
                          </a:solidFill>
                          <a:effectLst/>
                          <a:latin typeface="+mn-lt"/>
                        </a:rPr>
                        <a:t> </a:t>
                      </a:r>
                    </a:p>
                    <a:p>
                      <a:pPr algn="l" fontAlgn="t"/>
                      <a:endParaRPr lang="ru-RU" sz="1600" b="0" i="0" u="none" strike="noStrike" dirty="0">
                        <a:solidFill>
                          <a:srgbClr val="000000"/>
                        </a:solidFill>
                        <a:effectLst/>
                        <a:latin typeface="+mn-lt"/>
                      </a:endParaRPr>
                    </a:p>
                  </a:txBody>
                  <a:tcPr marL="9525" marR="9525" marT="9525" marB="0"/>
                </a:tc>
                <a:tc>
                  <a:txBody>
                    <a:bodyPr/>
                    <a:lstStyle/>
                    <a:p>
                      <a:pPr algn="ctr"/>
                      <a:r>
                        <a:rPr lang="ru-RU" sz="1600" b="0" dirty="0" smtClean="0">
                          <a:latin typeface="+mn-lt"/>
                        </a:rPr>
                        <a:t>Не менее 90</a:t>
                      </a:r>
                    </a:p>
                  </a:txBody>
                  <a:tcPr/>
                </a:tc>
              </a:tr>
              <a:tr h="370840">
                <a:tc>
                  <a:txBody>
                    <a:bodyPr/>
                    <a:lstStyle/>
                    <a:p>
                      <a:pPr algn="l" fontAlgn="t"/>
                      <a:r>
                        <a:rPr lang="ru-RU" sz="1600" b="0" kern="1200" dirty="0" smtClean="0">
                          <a:solidFill>
                            <a:schemeClr val="dk1"/>
                          </a:solidFill>
                          <a:effectLst/>
                          <a:latin typeface="+mn-lt"/>
                          <a:ea typeface="+mn-ea"/>
                          <a:cs typeface="+mn-cs"/>
                        </a:rPr>
                        <a:t>Количество ветеранских организаций </a:t>
                      </a:r>
                      <a:endParaRPr lang="ru-RU" sz="1600" b="0" i="0" u="none" strike="noStrike" dirty="0">
                        <a:solidFill>
                          <a:srgbClr val="000000"/>
                        </a:solidFill>
                        <a:effectLst/>
                        <a:latin typeface="+mn-lt"/>
                      </a:endParaRPr>
                    </a:p>
                  </a:txBody>
                  <a:tcPr marL="9525" marR="9525" marT="9525" marB="0"/>
                </a:tc>
                <a:tc>
                  <a:txBody>
                    <a:bodyPr/>
                    <a:lstStyle/>
                    <a:p>
                      <a:pPr algn="ctr">
                        <a:lnSpc>
                          <a:spcPct val="115000"/>
                        </a:lnSpc>
                        <a:spcAft>
                          <a:spcPts val="0"/>
                        </a:spcAft>
                      </a:pPr>
                      <a:r>
                        <a:rPr lang="ru-RU" sz="1600" b="0" dirty="0" smtClean="0">
                          <a:effectLst/>
                          <a:latin typeface="+mn-lt"/>
                          <a:ea typeface="Times New Roman"/>
                          <a:cs typeface="Times New Roman"/>
                        </a:rPr>
                        <a:t>39 ед.</a:t>
                      </a:r>
                      <a:endParaRPr lang="ru-RU" sz="1600" b="0" dirty="0">
                        <a:effectLst/>
                        <a:latin typeface="+mn-lt"/>
                        <a:ea typeface="Times New Roman"/>
                        <a:cs typeface="Times New Roman"/>
                      </a:endParaRPr>
                    </a:p>
                  </a:txBody>
                  <a:tcPr marL="68580" marR="68580" marT="0" marB="0" anchor="ctr"/>
                </a:tc>
              </a:tr>
              <a:tr h="370840">
                <a:tc>
                  <a:txBody>
                    <a:bodyPr/>
                    <a:lstStyle/>
                    <a:p>
                      <a:pPr algn="l" fontAlgn="t"/>
                      <a:r>
                        <a:rPr lang="ru-RU" sz="1600" b="0" kern="1200" dirty="0" smtClean="0">
                          <a:solidFill>
                            <a:schemeClr val="dk1"/>
                          </a:solidFill>
                          <a:effectLst/>
                          <a:latin typeface="+mn-lt"/>
                          <a:ea typeface="+mn-ea"/>
                          <a:cs typeface="+mn-cs"/>
                        </a:rPr>
                        <a:t>Количество участников подпрограммы, получивших адресную социальную помощь </a:t>
                      </a:r>
                      <a:endParaRPr lang="ru-RU" sz="1600" b="0" i="0" u="none" strike="noStrike" dirty="0" smtClean="0">
                        <a:solidFill>
                          <a:srgbClr val="000000"/>
                        </a:solidFill>
                        <a:effectLst/>
                        <a:latin typeface="+mn-lt"/>
                      </a:endParaRPr>
                    </a:p>
                    <a:p>
                      <a:pPr algn="l" fontAlgn="t"/>
                      <a:endParaRPr lang="ru-RU" sz="1600" b="0" i="0" u="none" strike="noStrike" dirty="0">
                        <a:solidFill>
                          <a:srgbClr val="000000"/>
                        </a:solidFill>
                        <a:effectLst/>
                        <a:latin typeface="+mn-lt"/>
                      </a:endParaRPr>
                    </a:p>
                  </a:txBody>
                  <a:tcPr marL="9525" marR="9525" marT="9525" marB="0"/>
                </a:tc>
                <a:tc>
                  <a:txBody>
                    <a:bodyPr/>
                    <a:lstStyle/>
                    <a:p>
                      <a:pPr algn="ctr"/>
                      <a:r>
                        <a:rPr lang="ru-RU" sz="1600" b="0" dirty="0" smtClean="0">
                          <a:latin typeface="+mn-lt"/>
                        </a:rPr>
                        <a:t>6</a:t>
                      </a:r>
                      <a:r>
                        <a:rPr lang="en-US" sz="1600" b="0" dirty="0" smtClean="0">
                          <a:latin typeface="+mn-lt"/>
                        </a:rPr>
                        <a:t>0</a:t>
                      </a:r>
                      <a:endParaRPr lang="ru-RU" sz="1600" b="0" dirty="0">
                        <a:latin typeface="+mn-lt"/>
                      </a:endParaRPr>
                    </a:p>
                  </a:txBody>
                  <a:tcPr/>
                </a:tc>
              </a:tr>
              <a:tr h="370840">
                <a:tc>
                  <a:txBody>
                    <a:bodyPr/>
                    <a:lstStyle/>
                    <a:p>
                      <a:pPr algn="l" fontAlgn="t"/>
                      <a:endParaRPr lang="ru-RU" sz="1600" b="0" i="0" u="none" strike="noStrike" dirty="0">
                        <a:solidFill>
                          <a:srgbClr val="000000"/>
                        </a:solidFill>
                        <a:effectLst/>
                        <a:latin typeface="+mn-lt"/>
                      </a:endParaRPr>
                    </a:p>
                  </a:txBody>
                  <a:tcPr marL="9525" marR="9525" marT="9525" marB="0"/>
                </a:tc>
                <a:tc>
                  <a:txBody>
                    <a:bodyPr/>
                    <a:lstStyle/>
                    <a:p>
                      <a:pPr algn="ctr"/>
                      <a:endParaRPr lang="ru-RU" sz="1600" b="0" dirty="0">
                        <a:latin typeface="+mn-lt"/>
                      </a:endParaRPr>
                    </a:p>
                  </a:txBody>
                  <a:tcPr/>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mn-lt"/>
                          <a:ea typeface="+mn-ea"/>
                          <a:cs typeface="+mn-cs"/>
                        </a:rPr>
                        <a:t>Доля детей-сирот и детей, оставшихся без попечения родителей, переданных на воспитание в семьи, в общей численности детей-сирот и детей, оставшихся без попечения родителей </a:t>
                      </a:r>
                    </a:p>
                    <a:p>
                      <a:pPr algn="l" fontAlgn="t"/>
                      <a:endParaRPr lang="ru-RU" sz="1600" b="0" i="0" u="none" strike="noStrike" dirty="0">
                        <a:solidFill>
                          <a:srgbClr val="000000"/>
                        </a:solidFill>
                        <a:effectLst/>
                        <a:latin typeface="+mn-lt"/>
                      </a:endParaRPr>
                    </a:p>
                  </a:txBody>
                  <a:tcPr marL="9525" marR="9525" marT="9525" marB="0"/>
                </a:tc>
                <a:tc>
                  <a:txBody>
                    <a:bodyPr/>
                    <a:lstStyle/>
                    <a:p>
                      <a:pPr algn="ctr"/>
                      <a:r>
                        <a:rPr lang="ru-RU" sz="1600" b="0" dirty="0" smtClean="0">
                          <a:latin typeface="+mn-lt"/>
                        </a:rPr>
                        <a:t>76,4</a:t>
                      </a:r>
                    </a:p>
                    <a:p>
                      <a:pPr algn="ctr"/>
                      <a:endParaRPr lang="ru-RU" sz="1600" b="0" dirty="0">
                        <a:latin typeface="+mn-lt"/>
                      </a:endParaRPr>
                    </a:p>
                  </a:txBody>
                  <a:tcPr/>
                </a:tc>
              </a:tr>
            </a:tbl>
          </a:graphicData>
        </a:graphic>
      </p:graphicFrame>
    </p:spTree>
    <p:extLst>
      <p:ext uri="{BB962C8B-B14F-4D97-AF65-F5344CB8AC3E}">
        <p14:creationId xmlns:p14="http://schemas.microsoft.com/office/powerpoint/2010/main" xmlns="" val="13555599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pPr algn="ctr"/>
            <a:r>
              <a:rPr lang="ru-RU" sz="2400" b="1" dirty="0">
                <a:solidFill>
                  <a:srgbClr val="8064A2">
                    <a:lumMod val="50000"/>
                  </a:srgbClr>
                </a:solidFill>
                <a:latin typeface="Bookman Old Style" panose="02050604050505020204" pitchFamily="18" charset="0"/>
              </a:rPr>
              <a:t>Муниципальная программа </a:t>
            </a:r>
            <a:r>
              <a:rPr lang="ru-RU" sz="2800" b="1" dirty="0">
                <a:solidFill>
                  <a:srgbClr val="8064A2">
                    <a:lumMod val="50000"/>
                  </a:srgbClr>
                </a:solidFill>
                <a:latin typeface="Bookman Old Style" panose="02050604050505020204" pitchFamily="18" charset="0"/>
              </a:rPr>
              <a:t>«Создание условий для устойчивого экономического развития» </a:t>
            </a:r>
            <a:br>
              <a:rPr lang="ru-RU" sz="2800" b="1" dirty="0">
                <a:solidFill>
                  <a:srgbClr val="8064A2">
                    <a:lumMod val="50000"/>
                  </a:srgbClr>
                </a:solidFill>
                <a:latin typeface="Bookman Old Style" panose="02050604050505020204" pitchFamily="18" charset="0"/>
              </a:rPr>
            </a:br>
            <a:endParaRPr lang="ru-RU" sz="2800" dirty="0">
              <a:latin typeface="Bookman Old Style" panose="02050604050505020204" pitchFamily="18" charset="0"/>
            </a:endParaRPr>
          </a:p>
        </p:txBody>
      </p:sp>
      <p:sp>
        <p:nvSpPr>
          <p:cNvPr id="3" name="Объект 2"/>
          <p:cNvSpPr>
            <a:spLocks noGrp="1"/>
          </p:cNvSpPr>
          <p:nvPr>
            <p:ph idx="1"/>
          </p:nvPr>
        </p:nvSpPr>
        <p:spPr>
          <a:xfrm>
            <a:off x="457200" y="1124744"/>
            <a:ext cx="8229600" cy="5832648"/>
          </a:xfrm>
        </p:spPr>
        <p:txBody>
          <a:bodyPr>
            <a:normAutofit/>
          </a:bodyPr>
          <a:lstStyle/>
          <a:p>
            <a:pPr fontAlgn="base"/>
            <a:r>
              <a:rPr lang="ru-RU" sz="2800" b="1" dirty="0">
                <a:solidFill>
                  <a:schemeClr val="tx2">
                    <a:lumMod val="50000"/>
                  </a:schemeClr>
                </a:solidFill>
              </a:rPr>
              <a:t>Цели программы – </a:t>
            </a:r>
          </a:p>
          <a:p>
            <a:pPr marL="0" indent="0" fontAlgn="base">
              <a:buNone/>
            </a:pPr>
            <a:r>
              <a:rPr lang="ru-RU" sz="1800" b="1" dirty="0">
                <a:solidFill>
                  <a:schemeClr val="tx2">
                    <a:lumMod val="50000"/>
                  </a:schemeClr>
                </a:solidFill>
                <a:cs typeface="Times New Roman"/>
              </a:rPr>
              <a:t>* </a:t>
            </a:r>
            <a:r>
              <a:rPr lang="ru-RU" sz="1600" b="1" dirty="0">
                <a:solidFill>
                  <a:schemeClr val="tx2">
                    <a:lumMod val="50000"/>
                  </a:schemeClr>
                </a:solidFill>
                <a:cs typeface="Times New Roman"/>
              </a:rPr>
              <a:t>обеспечение устойчивого экономического развития района, повышение доходов и обеспечение занятости населения;</a:t>
            </a:r>
          </a:p>
          <a:p>
            <a:pPr marL="0" indent="0" fontAlgn="base">
              <a:buNone/>
            </a:pPr>
            <a:r>
              <a:rPr lang="ru-RU" sz="1600" b="1" dirty="0">
                <a:solidFill>
                  <a:schemeClr val="tx2">
                    <a:lumMod val="50000"/>
                  </a:schemeClr>
                </a:solidFill>
                <a:cs typeface="Times New Roman"/>
              </a:rPr>
              <a:t>* р</a:t>
            </a:r>
            <a:r>
              <a:rPr lang="ru-RU" sz="1600" b="1" dirty="0">
                <a:solidFill>
                  <a:schemeClr val="tx2">
                    <a:lumMod val="50000"/>
                  </a:schemeClr>
                </a:solidFill>
              </a:rPr>
              <a:t>азвитие сельскохозяйственного производства и повышение его эффективности, расширение рынка сельскохозяйственной продукции, сырья и продовольствия</a:t>
            </a:r>
            <a:r>
              <a:rPr lang="ru-RU" sz="1600" b="1" dirty="0" smtClean="0">
                <a:solidFill>
                  <a:schemeClr val="tx2">
                    <a:lumMod val="50000"/>
                  </a:schemeClr>
                </a:solidFill>
                <a:cs typeface="Times New Roman"/>
              </a:rPr>
              <a:t>;</a:t>
            </a:r>
            <a:endParaRPr lang="ru-RU" sz="1600" b="1" dirty="0">
              <a:solidFill>
                <a:schemeClr val="tx2">
                  <a:lumMod val="50000"/>
                </a:schemeClr>
              </a:solidFill>
              <a:cs typeface="Times New Roman"/>
            </a:endParaRPr>
          </a:p>
          <a:p>
            <a:pPr marL="0" indent="0" fontAlgn="base">
              <a:buNone/>
            </a:pPr>
            <a:r>
              <a:rPr lang="ru-RU" sz="1600" b="1" dirty="0">
                <a:solidFill>
                  <a:schemeClr val="tx2">
                    <a:lumMod val="50000"/>
                  </a:schemeClr>
                </a:solidFill>
                <a:cs typeface="Times New Roman"/>
              </a:rPr>
              <a:t>*</a:t>
            </a:r>
            <a:r>
              <a:rPr lang="ru-RU" sz="1600" dirty="0">
                <a:solidFill>
                  <a:schemeClr val="tx2">
                    <a:lumMod val="50000"/>
                  </a:schemeClr>
                </a:solidFill>
              </a:rPr>
              <a:t> </a:t>
            </a:r>
            <a:r>
              <a:rPr lang="ru-RU" sz="1600" b="1" dirty="0">
                <a:solidFill>
                  <a:schemeClr val="tx2">
                    <a:lumMod val="50000"/>
                  </a:schemeClr>
                </a:solidFill>
              </a:rPr>
              <a:t>создание благоприятных условий ведения предпринимательской деятельности, содействие развитию малого и среднего предпринимательства на территории муниципального образования Кизнерский район; формирование оптимальных условий для инвесторов и благоприятного инвестиционного климата, стимулирование привлечения инвестиций в экономику </a:t>
            </a:r>
            <a:r>
              <a:rPr lang="ru-RU" sz="1600" b="1" dirty="0" smtClean="0">
                <a:solidFill>
                  <a:schemeClr val="tx2">
                    <a:lumMod val="50000"/>
                  </a:schemeClr>
                </a:solidFill>
              </a:rPr>
              <a:t>Кизнерского района</a:t>
            </a:r>
            <a:endParaRPr lang="ru-RU" sz="1600" b="1" dirty="0">
              <a:solidFill>
                <a:schemeClr val="tx2">
                  <a:lumMod val="50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xmlns="" val="608015940"/>
              </p:ext>
            </p:extLst>
          </p:nvPr>
        </p:nvGraphicFramePr>
        <p:xfrm>
          <a:off x="3012504" y="4688552"/>
          <a:ext cx="6096000" cy="1836792"/>
        </p:xfrm>
        <a:graphic>
          <a:graphicData uri="http://schemas.openxmlformats.org/drawingml/2006/table">
            <a:tbl>
              <a:tblPr firstRow="1" bandRow="1">
                <a:tableStyleId>{21E4AEA4-8DFA-4A89-87EB-49C32662AFE0}</a:tableStyleId>
              </a:tblPr>
              <a:tblGrid>
                <a:gridCol w="1944216"/>
                <a:gridCol w="2119784"/>
                <a:gridCol w="2032000"/>
              </a:tblGrid>
              <a:tr h="648072">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a:t>
                      </a:r>
                      <a:r>
                        <a:rPr lang="ru-RU" baseline="0" dirty="0" smtClean="0">
                          <a:solidFill>
                            <a:schemeClr val="tx2">
                              <a:lumMod val="50000"/>
                            </a:schemeClr>
                          </a:solidFill>
                        </a:rPr>
                        <a:t> </a:t>
                      </a:r>
                      <a:r>
                        <a:rPr lang="ru-RU" dirty="0" smtClean="0">
                          <a:solidFill>
                            <a:schemeClr val="tx2">
                              <a:lumMod val="50000"/>
                            </a:schemeClr>
                          </a:solidFill>
                        </a:rPr>
                        <a:t>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2026 год</a:t>
                      </a:r>
                      <a:endParaRPr lang="ru-RU" dirty="0">
                        <a:solidFill>
                          <a:schemeClr val="tx2">
                            <a:lumMod val="50000"/>
                          </a:schemeClr>
                        </a:solidFill>
                      </a:endParaRPr>
                    </a:p>
                  </a:txBody>
                  <a:tcPr>
                    <a:solidFill>
                      <a:schemeClr val="tx2">
                        <a:lumMod val="20000"/>
                        <a:lumOff val="80000"/>
                      </a:schemeClr>
                    </a:solidFill>
                  </a:tcPr>
                </a:tc>
              </a:tr>
              <a:tr h="227694">
                <a:tc>
                  <a:txBody>
                    <a:bodyPr/>
                    <a:lstStyle/>
                    <a:p>
                      <a:pPr algn="ctr"/>
                      <a:r>
                        <a:rPr lang="ru-RU" b="1" dirty="0" smtClean="0">
                          <a:solidFill>
                            <a:schemeClr val="tx2">
                              <a:lumMod val="50000"/>
                            </a:schemeClr>
                          </a:solidFill>
                        </a:rPr>
                        <a:t>2</a:t>
                      </a:r>
                      <a:r>
                        <a:rPr lang="ru-RU" b="1" baseline="0" dirty="0" smtClean="0">
                          <a:solidFill>
                            <a:schemeClr val="tx2">
                              <a:lumMod val="50000"/>
                            </a:schemeClr>
                          </a:solidFill>
                        </a:rPr>
                        <a:t> 931,0</a:t>
                      </a:r>
                      <a:endParaRPr lang="ru-RU" b="1" dirty="0">
                        <a:solidFill>
                          <a:schemeClr val="tx2">
                            <a:lumMod val="50000"/>
                          </a:schemeClr>
                        </a:solidFill>
                      </a:endParaRPr>
                    </a:p>
                  </a:txBody>
                  <a:tcPr>
                    <a:solidFill>
                      <a:schemeClr val="tx2">
                        <a:lumMod val="20000"/>
                        <a:lumOff val="80000"/>
                      </a:schemeClr>
                    </a:solidFill>
                  </a:tcPr>
                </a:tc>
                <a:tc>
                  <a:txBody>
                    <a:bodyPr/>
                    <a:lstStyle/>
                    <a:p>
                      <a:pPr algn="ctr"/>
                      <a:r>
                        <a:rPr lang="ru-RU" b="1" dirty="0" smtClean="0">
                          <a:solidFill>
                            <a:schemeClr val="tx2">
                              <a:lumMod val="50000"/>
                            </a:schemeClr>
                          </a:solidFill>
                        </a:rPr>
                        <a:t>2 931,0</a:t>
                      </a:r>
                      <a:endParaRPr lang="ru-RU" b="1" dirty="0">
                        <a:solidFill>
                          <a:schemeClr val="tx2">
                            <a:lumMod val="50000"/>
                          </a:schemeClr>
                        </a:solidFill>
                      </a:endParaRPr>
                    </a:p>
                  </a:txBody>
                  <a:tcPr>
                    <a:solidFill>
                      <a:schemeClr val="tx2">
                        <a:lumMod val="20000"/>
                        <a:lumOff val="80000"/>
                      </a:schemeClr>
                    </a:solidFill>
                  </a:tcPr>
                </a:tc>
                <a:tc>
                  <a:txBody>
                    <a:bodyPr/>
                    <a:lstStyle/>
                    <a:p>
                      <a:pPr algn="ctr"/>
                      <a:r>
                        <a:rPr lang="ru-RU" b="1" dirty="0" smtClean="0">
                          <a:solidFill>
                            <a:schemeClr val="tx2">
                              <a:lumMod val="50000"/>
                            </a:schemeClr>
                          </a:solidFill>
                        </a:rPr>
                        <a:t>2 931,0</a:t>
                      </a:r>
                      <a:endParaRPr lang="ru-RU" b="1" dirty="0">
                        <a:solidFill>
                          <a:schemeClr val="tx2">
                            <a:lumMod val="50000"/>
                          </a:schemeClr>
                        </a:solidFill>
                      </a:endParaRPr>
                    </a:p>
                  </a:txBody>
                  <a:tcPr>
                    <a:solidFill>
                      <a:schemeClr val="tx2">
                        <a:lumMod val="20000"/>
                        <a:lumOff val="80000"/>
                      </a:schemeClr>
                    </a:solidFill>
                  </a:tcPr>
                </a:tc>
              </a:tr>
              <a:tr h="512313">
                <a:tc>
                  <a:txBody>
                    <a:bodyPr/>
                    <a:lstStyle/>
                    <a:p>
                      <a:pPr algn="ctr"/>
                      <a:endParaRPr lang="ru-RU" sz="1600" b="1" i="1" dirty="0" smtClean="0">
                        <a:solidFill>
                          <a:schemeClr val="tx2">
                            <a:lumMod val="50000"/>
                          </a:schemeClr>
                        </a:solidFill>
                      </a:endParaRPr>
                    </a:p>
                    <a:p>
                      <a:pPr algn="ctr"/>
                      <a:r>
                        <a:rPr lang="ru-RU" sz="1600" b="1" i="1" dirty="0" smtClean="0">
                          <a:solidFill>
                            <a:schemeClr val="tx2">
                              <a:lumMod val="50000"/>
                            </a:schemeClr>
                          </a:solidFill>
                        </a:rPr>
                        <a:t> 2</a:t>
                      </a:r>
                      <a:r>
                        <a:rPr lang="ru-RU" sz="1600" b="1" i="1" baseline="0" dirty="0" smtClean="0">
                          <a:solidFill>
                            <a:schemeClr val="tx2">
                              <a:lumMod val="50000"/>
                            </a:schemeClr>
                          </a:solidFill>
                        </a:rPr>
                        <a:t> 931,0</a:t>
                      </a:r>
                      <a:endParaRPr lang="ru-RU" sz="1600" b="1" i="1" dirty="0" smtClean="0">
                        <a:solidFill>
                          <a:schemeClr val="tx2">
                            <a:lumMod val="50000"/>
                          </a:schemeClr>
                        </a:solidFill>
                      </a:endParaRPr>
                    </a:p>
                  </a:txBody>
                  <a:tcPr>
                    <a:solidFill>
                      <a:schemeClr val="tx2">
                        <a:lumMod val="20000"/>
                        <a:lumOff val="80000"/>
                      </a:schemeClr>
                    </a:solidFill>
                  </a:tcPr>
                </a:tc>
                <a:tc gridSpan="2">
                  <a:txBody>
                    <a:bodyPr/>
                    <a:lstStyle/>
                    <a:p>
                      <a:r>
                        <a:rPr lang="ru-RU" sz="1600" b="1" dirty="0" smtClean="0">
                          <a:solidFill>
                            <a:schemeClr val="tx2">
                              <a:lumMod val="50000"/>
                            </a:schemeClr>
                          </a:solidFill>
                        </a:rPr>
                        <a:t>Подпрограмма «Развитие сельского хозяйства</a:t>
                      </a:r>
                      <a:r>
                        <a:rPr lang="ru-RU" sz="1600" b="1" baseline="0" dirty="0" smtClean="0">
                          <a:solidFill>
                            <a:schemeClr val="tx2">
                              <a:lumMod val="50000"/>
                            </a:schemeClr>
                          </a:solidFill>
                        </a:rPr>
                        <a:t> и расширение рынка сельскохозяйственной продукции</a:t>
                      </a:r>
                      <a:r>
                        <a:rPr lang="ru-RU" sz="1600" b="1" dirty="0" smtClean="0">
                          <a:solidFill>
                            <a:schemeClr val="tx2">
                              <a:lumMod val="50000"/>
                            </a:schemeClr>
                          </a:solidFill>
                        </a:rPr>
                        <a:t>»</a:t>
                      </a:r>
                      <a:endParaRPr lang="ru-RU" sz="1600" b="1" dirty="0">
                        <a:solidFill>
                          <a:schemeClr val="tx2">
                            <a:lumMod val="50000"/>
                          </a:schemeClr>
                        </a:solidFill>
                      </a:endParaRPr>
                    </a:p>
                  </a:txBody>
                  <a:tcPr>
                    <a:solidFill>
                      <a:schemeClr val="tx2">
                        <a:lumMod val="20000"/>
                        <a:lumOff val="80000"/>
                      </a:schemeClr>
                    </a:solidFill>
                  </a:tcPr>
                </a:tc>
                <a:tc hMerge="1">
                  <a:txBody>
                    <a:bodyPr/>
                    <a:lstStyle/>
                    <a:p>
                      <a:pPr algn="ctr"/>
                      <a:endParaRPr lang="ru-RU" dirty="0"/>
                    </a:p>
                  </a:txBody>
                  <a:tcPr/>
                </a:tc>
              </a:tr>
            </a:tbl>
          </a:graphicData>
        </a:graphic>
      </p:graphicFrame>
      <p:sp>
        <p:nvSpPr>
          <p:cNvPr id="5" name="TextBox 4"/>
          <p:cNvSpPr txBox="1"/>
          <p:nvPr/>
        </p:nvSpPr>
        <p:spPr>
          <a:xfrm>
            <a:off x="7812360" y="4365104"/>
            <a:ext cx="1656184" cy="307777"/>
          </a:xfrm>
          <a:prstGeom prst="rect">
            <a:avLst/>
          </a:prstGeom>
          <a:noFill/>
        </p:spPr>
        <p:txBody>
          <a:bodyPr wrap="square" rtlCol="0">
            <a:spAutoFit/>
          </a:bodyPr>
          <a:lstStyle/>
          <a:p>
            <a:r>
              <a:rPr lang="ru-RU" sz="1400" b="1" dirty="0"/>
              <a:t>(Тыс. руб.)</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4509120"/>
            <a:ext cx="2580162" cy="21602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53632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a:t>
            </a:r>
            <a:r>
              <a:rPr lang="ru-RU" sz="2000" b="1" dirty="0">
                <a:solidFill>
                  <a:schemeClr val="accent2">
                    <a:lumMod val="50000"/>
                  </a:schemeClr>
                </a:solidFill>
              </a:rPr>
              <a:t>Создание условий для устойчивого экономического развития</a:t>
            </a:r>
            <a:r>
              <a:rPr lang="ru-RU" sz="2000" b="1" dirty="0" smtClean="0">
                <a:solidFill>
                  <a:schemeClr val="accent2">
                    <a:lumMod val="50000"/>
                  </a:schemeClr>
                </a:solidFill>
              </a:rPr>
              <a:t>»</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4044619363"/>
              </p:ext>
            </p:extLst>
          </p:nvPr>
        </p:nvGraphicFramePr>
        <p:xfrm>
          <a:off x="611560" y="1397000"/>
          <a:ext cx="8280926" cy="5056336"/>
        </p:xfrm>
        <a:graphic>
          <a:graphicData uri="http://schemas.openxmlformats.org/drawingml/2006/table">
            <a:tbl>
              <a:tblPr firstRow="1" bandRow="1">
                <a:tableStyleId>{5C22544A-7EE6-4342-B048-85BDC9FD1C3A}</a:tableStyleId>
              </a:tblPr>
              <a:tblGrid>
                <a:gridCol w="6840766"/>
                <a:gridCol w="1440160"/>
              </a:tblGrid>
              <a:tr h="421602">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634569">
                <a:tc>
                  <a:txBody>
                    <a:bodyPr/>
                    <a:lstStyle/>
                    <a:p>
                      <a:pPr algn="l" fontAlgn="ctr"/>
                      <a:r>
                        <a:rPr lang="ru-RU" sz="1800" b="1" i="0" u="none" strike="noStrike" dirty="0" smtClean="0">
                          <a:solidFill>
                            <a:srgbClr val="000000"/>
                          </a:solidFill>
                          <a:effectLst/>
                          <a:latin typeface="+mn-lt"/>
                        </a:rPr>
                        <a:t>Количество субъектов</a:t>
                      </a:r>
                      <a:r>
                        <a:rPr lang="ru-RU" sz="1800" b="1" i="0" u="none" strike="noStrike" baseline="0" dirty="0" smtClean="0">
                          <a:solidFill>
                            <a:srgbClr val="000000"/>
                          </a:solidFill>
                          <a:effectLst/>
                          <a:latin typeface="+mn-lt"/>
                        </a:rPr>
                        <a:t> малого и среднего предпринимательства</a:t>
                      </a:r>
                      <a:endParaRPr lang="ru-RU" sz="1800" b="1" i="0" u="none" strike="noStrike" dirty="0">
                        <a:solidFill>
                          <a:srgbClr val="000000"/>
                        </a:solidFill>
                        <a:effectLst/>
                        <a:latin typeface="+mn-lt"/>
                      </a:endParaRPr>
                    </a:p>
                  </a:txBody>
                  <a:tcPr marL="9525" marR="9525" marT="9525" marB="0" anchor="ctr"/>
                </a:tc>
                <a:tc>
                  <a:txBody>
                    <a:bodyPr/>
                    <a:lstStyle/>
                    <a:p>
                      <a:pPr algn="ctr"/>
                      <a:r>
                        <a:rPr lang="ru-RU" sz="1600" b="1" dirty="0" smtClean="0">
                          <a:latin typeface="+mn-lt"/>
                        </a:rPr>
                        <a:t>358 ед.</a:t>
                      </a:r>
                      <a:endParaRPr lang="ru-RU" sz="1600" b="1" dirty="0">
                        <a:latin typeface="+mn-lt"/>
                      </a:endParaRPr>
                    </a:p>
                  </a:txBody>
                  <a:tcPr/>
                </a:tc>
              </a:tr>
              <a:tr h="634569">
                <a:tc>
                  <a:txBody>
                    <a:bodyPr/>
                    <a:lstStyle/>
                    <a:p>
                      <a:pPr algn="l" fontAlgn="ctr"/>
                      <a:r>
                        <a:rPr lang="ru-RU" sz="1800" b="1" i="0" u="none" strike="noStrike" dirty="0" smtClean="0">
                          <a:solidFill>
                            <a:srgbClr val="000000"/>
                          </a:solidFill>
                          <a:effectLst/>
                          <a:latin typeface="+mn-lt"/>
                        </a:rPr>
                        <a:t>Поступление налогов от субъектов малого и среднего предпринимательства</a:t>
                      </a:r>
                      <a:endParaRPr lang="ru-RU" sz="1800" b="1" i="0" u="none" strike="noStrike" dirty="0">
                        <a:solidFill>
                          <a:srgbClr val="000000"/>
                        </a:solidFill>
                        <a:effectLst/>
                        <a:latin typeface="+mn-lt"/>
                      </a:endParaRPr>
                    </a:p>
                  </a:txBody>
                  <a:tcPr marL="9525" marR="9525" marT="9525" marB="0" anchor="ctr"/>
                </a:tc>
                <a:tc>
                  <a:txBody>
                    <a:bodyPr/>
                    <a:lstStyle/>
                    <a:p>
                      <a:pPr algn="ctr"/>
                      <a:r>
                        <a:rPr lang="ru-RU" sz="1600" b="1" dirty="0" smtClean="0">
                          <a:latin typeface="+mn-lt"/>
                        </a:rPr>
                        <a:t>5,4 </a:t>
                      </a:r>
                      <a:r>
                        <a:rPr lang="ru-RU" sz="1400" b="1" dirty="0" smtClean="0">
                          <a:latin typeface="+mn-lt"/>
                        </a:rPr>
                        <a:t>млн. руб</a:t>
                      </a:r>
                      <a:r>
                        <a:rPr lang="ru-RU" sz="1600" b="1" dirty="0" smtClean="0">
                          <a:latin typeface="+mn-lt"/>
                        </a:rPr>
                        <a:t>.</a:t>
                      </a:r>
                    </a:p>
                  </a:txBody>
                  <a:tcPr/>
                </a:tc>
              </a:tr>
              <a:tr h="732749">
                <a:tc>
                  <a:txBody>
                    <a:bodyPr/>
                    <a:lstStyle/>
                    <a:p>
                      <a:pPr algn="l" fontAlgn="t"/>
                      <a:r>
                        <a:rPr lang="ru-RU" sz="1800" b="1" i="0" u="none" strike="noStrike" dirty="0">
                          <a:solidFill>
                            <a:srgbClr val="000000"/>
                          </a:solidFill>
                          <a:effectLst/>
                          <a:latin typeface="+mn-lt"/>
                        </a:rPr>
                        <a:t>Индекс производства продукции сельского хозяйства в хозяйствах всех категорий (в сопоставимых ценах)</a:t>
                      </a:r>
                    </a:p>
                  </a:txBody>
                  <a:tcPr marL="9525" marR="9525" marT="9525" marB="0"/>
                </a:tc>
                <a:tc>
                  <a:txBody>
                    <a:bodyPr/>
                    <a:lstStyle/>
                    <a:p>
                      <a:pPr algn="ctr"/>
                      <a:r>
                        <a:rPr lang="ru-RU" sz="1600" b="1" dirty="0" smtClean="0">
                          <a:latin typeface="+mn-lt"/>
                        </a:rPr>
                        <a:t>105 %</a:t>
                      </a:r>
                    </a:p>
                  </a:txBody>
                  <a:tcPr/>
                </a:tc>
              </a:tr>
              <a:tr h="421602">
                <a:tc>
                  <a:txBody>
                    <a:bodyPr/>
                    <a:lstStyle/>
                    <a:p>
                      <a:pPr algn="l" fontAlgn="t"/>
                      <a:r>
                        <a:rPr lang="ru-RU" sz="1800" b="1" i="0" u="none" strike="noStrike" dirty="0">
                          <a:solidFill>
                            <a:srgbClr val="000000"/>
                          </a:solidFill>
                          <a:effectLst/>
                          <a:latin typeface="+mn-lt"/>
                        </a:rPr>
                        <a:t>Валовое производство </a:t>
                      </a:r>
                      <a:r>
                        <a:rPr lang="ru-RU" sz="1800" b="1" i="0" u="none" strike="noStrike" dirty="0" smtClean="0">
                          <a:solidFill>
                            <a:srgbClr val="000000"/>
                          </a:solidFill>
                          <a:effectLst/>
                          <a:latin typeface="+mn-lt"/>
                        </a:rPr>
                        <a:t>молока</a:t>
                      </a:r>
                      <a:endParaRPr lang="ru-RU" sz="1800" b="1" i="0" u="none" strike="noStrike" dirty="0">
                        <a:solidFill>
                          <a:srgbClr val="000000"/>
                        </a:solidFill>
                        <a:effectLst/>
                        <a:latin typeface="+mn-lt"/>
                      </a:endParaRPr>
                    </a:p>
                  </a:txBody>
                  <a:tcPr marL="9525" marR="9525" marT="9525" marB="0"/>
                </a:tc>
                <a:tc>
                  <a:txBody>
                    <a:bodyPr/>
                    <a:lstStyle/>
                    <a:p>
                      <a:pPr algn="ctr">
                        <a:lnSpc>
                          <a:spcPct val="115000"/>
                        </a:lnSpc>
                        <a:spcAft>
                          <a:spcPts val="0"/>
                        </a:spcAft>
                      </a:pPr>
                      <a:r>
                        <a:rPr lang="ru-RU" sz="1600" b="1" dirty="0" smtClean="0">
                          <a:effectLst/>
                          <a:latin typeface="+mn-lt"/>
                          <a:ea typeface="Times New Roman"/>
                          <a:cs typeface="Times New Roman"/>
                        </a:rPr>
                        <a:t>13</a:t>
                      </a:r>
                      <a:r>
                        <a:rPr lang="ru-RU" sz="1600" b="1" baseline="0" dirty="0" smtClean="0">
                          <a:effectLst/>
                          <a:latin typeface="+mn-lt"/>
                          <a:ea typeface="Times New Roman"/>
                          <a:cs typeface="Times New Roman"/>
                        </a:rPr>
                        <a:t> 400</a:t>
                      </a:r>
                      <a:r>
                        <a:rPr lang="ru-RU" sz="1600" b="1" dirty="0" smtClean="0">
                          <a:effectLst/>
                          <a:latin typeface="+mn-lt"/>
                          <a:ea typeface="Times New Roman"/>
                          <a:cs typeface="Times New Roman"/>
                        </a:rPr>
                        <a:t> тонн</a:t>
                      </a:r>
                      <a:endParaRPr lang="ru-RU" sz="1600" b="1" dirty="0">
                        <a:effectLst/>
                        <a:latin typeface="+mn-lt"/>
                        <a:ea typeface="Times New Roman"/>
                        <a:cs typeface="Times New Roman"/>
                      </a:endParaRPr>
                    </a:p>
                  </a:txBody>
                  <a:tcPr marL="68580" marR="68580" marT="0" marB="0" anchor="ctr"/>
                </a:tc>
              </a:tr>
              <a:tr h="421602">
                <a:tc>
                  <a:txBody>
                    <a:bodyPr/>
                    <a:lstStyle/>
                    <a:p>
                      <a:pPr algn="l" fontAlgn="t"/>
                      <a:r>
                        <a:rPr lang="ru-RU" sz="1800" b="1" i="0" u="none" strike="noStrike" dirty="0" smtClean="0">
                          <a:solidFill>
                            <a:srgbClr val="000000"/>
                          </a:solidFill>
                          <a:effectLst/>
                          <a:latin typeface="+mn-lt"/>
                        </a:rPr>
                        <a:t>Урожайность</a:t>
                      </a:r>
                      <a:r>
                        <a:rPr lang="ru-RU" sz="1800" b="1" i="0" u="none" strike="noStrike" baseline="0" dirty="0" smtClean="0">
                          <a:solidFill>
                            <a:srgbClr val="000000"/>
                          </a:solidFill>
                          <a:effectLst/>
                          <a:latin typeface="+mn-lt"/>
                        </a:rPr>
                        <a:t> зерновых культур</a:t>
                      </a:r>
                      <a:endParaRPr lang="ru-RU" sz="18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17,5 ц/га</a:t>
                      </a:r>
                      <a:endParaRPr lang="ru-RU" sz="1600" b="1" dirty="0">
                        <a:latin typeface="+mn-lt"/>
                      </a:endParaRPr>
                    </a:p>
                  </a:txBody>
                  <a:tcPr/>
                </a:tc>
              </a:tr>
              <a:tr h="421602">
                <a:tc>
                  <a:txBody>
                    <a:bodyPr/>
                    <a:lstStyle/>
                    <a:p>
                      <a:pPr algn="l" fontAlgn="t"/>
                      <a:r>
                        <a:rPr lang="ru-RU" sz="1800" b="1" i="0" u="none" strike="noStrike" dirty="0" smtClean="0">
                          <a:solidFill>
                            <a:srgbClr val="000000"/>
                          </a:solidFill>
                          <a:effectLst/>
                          <a:latin typeface="+mn-lt"/>
                        </a:rPr>
                        <a:t>Удой молока на 1 фуражную корову</a:t>
                      </a:r>
                      <a:endParaRPr lang="ru-RU" sz="18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6 </a:t>
                      </a:r>
                      <a:r>
                        <a:rPr lang="ru-RU" sz="1600" b="1" baseline="0" dirty="0" smtClean="0">
                          <a:latin typeface="+mn-lt"/>
                        </a:rPr>
                        <a:t>387</a:t>
                      </a:r>
                      <a:r>
                        <a:rPr lang="ru-RU" sz="1600" b="1" dirty="0" smtClean="0">
                          <a:latin typeface="+mn-lt"/>
                        </a:rPr>
                        <a:t> кг. </a:t>
                      </a:r>
                      <a:endParaRPr lang="ru-RU" sz="1600" b="1" dirty="0">
                        <a:latin typeface="+mn-lt"/>
                      </a:endParaRPr>
                    </a:p>
                  </a:txBody>
                  <a:tcPr/>
                </a:tc>
              </a:tr>
              <a:tr h="421602">
                <a:tc>
                  <a:txBody>
                    <a:bodyPr/>
                    <a:lstStyle/>
                    <a:p>
                      <a:pPr algn="l" fontAlgn="t"/>
                      <a:r>
                        <a:rPr lang="ru-RU" sz="1800" b="1" i="0" u="none" strike="noStrike" dirty="0" smtClean="0">
                          <a:solidFill>
                            <a:srgbClr val="000000"/>
                          </a:solidFill>
                          <a:effectLst/>
                          <a:latin typeface="+mn-lt"/>
                        </a:rPr>
                        <a:t> Средняя</a:t>
                      </a:r>
                      <a:r>
                        <a:rPr lang="ru-RU" sz="1800" b="1" i="0" u="none" strike="noStrike" baseline="0" dirty="0" smtClean="0">
                          <a:solidFill>
                            <a:srgbClr val="000000"/>
                          </a:solidFill>
                          <a:effectLst/>
                          <a:latin typeface="+mn-lt"/>
                        </a:rPr>
                        <a:t>  заработная плата в сельском хозяйстве</a:t>
                      </a:r>
                      <a:endParaRPr lang="ru-RU" sz="18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19</a:t>
                      </a:r>
                      <a:r>
                        <a:rPr lang="ru-RU" sz="1600" b="1" baseline="0" dirty="0" smtClean="0">
                          <a:latin typeface="+mn-lt"/>
                        </a:rPr>
                        <a:t> 000</a:t>
                      </a:r>
                      <a:r>
                        <a:rPr lang="ru-RU" sz="1600" b="1" dirty="0" smtClean="0">
                          <a:latin typeface="+mn-lt"/>
                        </a:rPr>
                        <a:t> руб.</a:t>
                      </a:r>
                      <a:endParaRPr lang="ru-RU" sz="1600" b="1" dirty="0">
                        <a:latin typeface="+mn-lt"/>
                      </a:endParaRPr>
                    </a:p>
                  </a:txBody>
                  <a:tcPr/>
                </a:tc>
              </a:tr>
              <a:tr h="946439">
                <a:tc>
                  <a:txBody>
                    <a:bodyPr/>
                    <a:lstStyle/>
                    <a:p>
                      <a:pPr algn="l" fontAlgn="t"/>
                      <a:r>
                        <a:rPr lang="ru-RU" sz="1800" b="1" i="0" u="none" strike="noStrike" dirty="0" smtClean="0">
                          <a:solidFill>
                            <a:srgbClr val="000000"/>
                          </a:solidFill>
                          <a:effectLst/>
                          <a:latin typeface="+mn-lt"/>
                        </a:rPr>
                        <a:t>Темп роста объема инвестиций в основной капитал (за исключением </a:t>
                      </a:r>
                      <a:r>
                        <a:rPr lang="ru-RU" sz="1800" b="1" i="0" u="none" strike="noStrike" smtClean="0">
                          <a:solidFill>
                            <a:srgbClr val="000000"/>
                          </a:solidFill>
                          <a:effectLst/>
                          <a:latin typeface="+mn-lt"/>
                        </a:rPr>
                        <a:t>бюджетных средств</a:t>
                      </a:r>
                      <a:endParaRPr lang="ru-RU" sz="1800" b="1" i="0" u="none" strike="noStrike" dirty="0">
                        <a:solidFill>
                          <a:srgbClr val="000000"/>
                        </a:solidFill>
                        <a:effectLst/>
                        <a:latin typeface="+mn-lt"/>
                      </a:endParaRPr>
                    </a:p>
                  </a:txBody>
                  <a:tcPr marL="9525" marR="9525" marT="9525" marB="0"/>
                </a:tc>
                <a:tc>
                  <a:txBody>
                    <a:bodyPr/>
                    <a:lstStyle/>
                    <a:p>
                      <a:pPr algn="ctr"/>
                      <a:endParaRPr lang="ru-RU" sz="1600" b="1" dirty="0" smtClean="0">
                        <a:latin typeface="+mn-lt"/>
                      </a:endParaRPr>
                    </a:p>
                    <a:p>
                      <a:pPr algn="ctr"/>
                      <a:r>
                        <a:rPr lang="ru-RU" sz="1600" b="1" dirty="0" smtClean="0">
                          <a:latin typeface="+mn-lt"/>
                        </a:rPr>
                        <a:t>106</a:t>
                      </a:r>
                      <a:r>
                        <a:rPr lang="ru-RU" sz="1600" b="1" baseline="0" dirty="0" smtClean="0">
                          <a:latin typeface="+mn-lt"/>
                        </a:rPr>
                        <a:t> </a:t>
                      </a:r>
                      <a:r>
                        <a:rPr lang="ru-RU" sz="1600" b="1" dirty="0" smtClean="0">
                          <a:latin typeface="+mn-lt"/>
                        </a:rPr>
                        <a:t>%</a:t>
                      </a:r>
                      <a:endParaRPr lang="ru-RU" sz="1600" b="1" dirty="0">
                        <a:latin typeface="+mn-lt"/>
                      </a:endParaRPr>
                    </a:p>
                  </a:txBody>
                  <a:tcPr/>
                </a:tc>
              </a:tr>
            </a:tbl>
          </a:graphicData>
        </a:graphic>
      </p:graphicFrame>
    </p:spTree>
    <p:extLst>
      <p:ext uri="{BB962C8B-B14F-4D97-AF65-F5344CB8AC3E}">
        <p14:creationId xmlns:p14="http://schemas.microsoft.com/office/powerpoint/2010/main" xmlns="" val="3979069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 y="188640"/>
            <a:ext cx="9555480" cy="720080"/>
          </a:xfrm>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программа</a:t>
            </a:r>
            <a:r>
              <a:rPr lang="ru-RU" sz="2400" b="1" dirty="0">
                <a:solidFill>
                  <a:srgbClr val="8064A2">
                    <a:lumMod val="50000"/>
                  </a:srgbClr>
                </a:solidFill>
                <a:latin typeface="Bookman Old Style" panose="02050604050505020204" pitchFamily="18" charset="0"/>
              </a:rPr>
              <a:t> «</a:t>
            </a:r>
            <a:r>
              <a:rPr lang="ru-RU" sz="2400" b="1" dirty="0" smtClean="0">
                <a:solidFill>
                  <a:srgbClr val="8064A2">
                    <a:lumMod val="50000"/>
                  </a:srgbClr>
                </a:solidFill>
                <a:latin typeface="Bookman Old Style" panose="02050604050505020204" pitchFamily="18" charset="0"/>
              </a:rPr>
              <a:t>Безопасность» </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251520" y="571480"/>
            <a:ext cx="8784976" cy="5665832"/>
          </a:xfrm>
        </p:spPr>
        <p:txBody>
          <a:bodyPr>
            <a:normAutofit/>
          </a:bodyPr>
          <a:lstStyle/>
          <a:p>
            <a:pPr fontAlgn="base"/>
            <a:r>
              <a:rPr lang="ru-RU" sz="2400" b="1" dirty="0">
                <a:solidFill>
                  <a:schemeClr val="tx2">
                    <a:lumMod val="50000"/>
                  </a:schemeClr>
                </a:solidFill>
              </a:rPr>
              <a:t>Цели программы – </a:t>
            </a:r>
          </a:p>
          <a:p>
            <a:pPr marL="0" indent="0" fontAlgn="base">
              <a:buNone/>
            </a:pPr>
            <a:r>
              <a:rPr lang="ru-RU" sz="1400" b="1" dirty="0">
                <a:solidFill>
                  <a:schemeClr val="tx2">
                    <a:lumMod val="50000"/>
                  </a:schemeClr>
                </a:solidFill>
                <a:cs typeface="Times New Roman"/>
              </a:rPr>
              <a:t>* поддержание системы гражданской обороны на уровне, обеспечивающей безопасность населения МО </a:t>
            </a:r>
            <a:r>
              <a:rPr lang="ru-RU" sz="1400" b="1" dirty="0" smtClean="0">
                <a:solidFill>
                  <a:schemeClr val="tx2">
                    <a:lumMod val="50000"/>
                  </a:schemeClr>
                </a:solidFill>
                <a:cs typeface="Times New Roman"/>
              </a:rPr>
              <a:t>«Муниципальный округ Кизнерский район Удмуртской Республики»;</a:t>
            </a:r>
            <a:endParaRPr lang="ru-RU" sz="1400" b="1" dirty="0">
              <a:solidFill>
                <a:schemeClr val="tx2">
                  <a:lumMod val="50000"/>
                </a:schemeClr>
              </a:solidFill>
              <a:cs typeface="Times New Roman"/>
            </a:endParaRPr>
          </a:p>
          <a:p>
            <a:pPr marL="0" indent="0" fontAlgn="base">
              <a:buNone/>
            </a:pPr>
            <a:r>
              <a:rPr lang="ru-RU" sz="1400" b="1" dirty="0">
                <a:solidFill>
                  <a:schemeClr val="tx2">
                    <a:lumMod val="50000"/>
                  </a:schemeClr>
                </a:solidFill>
                <a:cs typeface="Times New Roman"/>
              </a:rPr>
              <a:t>* повышение пожарной безопасности населения </a:t>
            </a:r>
            <a:r>
              <a:rPr lang="ru-RU" sz="1400" b="1" dirty="0" smtClean="0">
                <a:solidFill>
                  <a:schemeClr val="tx2">
                    <a:lumMod val="50000"/>
                  </a:schemeClr>
                </a:solidFill>
                <a:cs typeface="Times New Roman"/>
              </a:rPr>
              <a:t>на </a:t>
            </a:r>
            <a:r>
              <a:rPr lang="ru-RU" sz="1400" b="1" dirty="0">
                <a:solidFill>
                  <a:schemeClr val="tx2">
                    <a:lumMod val="50000"/>
                  </a:schemeClr>
                </a:solidFill>
                <a:cs typeface="Times New Roman"/>
              </a:rPr>
              <a:t>территории МО </a:t>
            </a:r>
            <a:r>
              <a:rPr lang="ru-RU" sz="1400" b="1" dirty="0" smtClean="0">
                <a:solidFill>
                  <a:schemeClr val="tx2">
                    <a:lumMod val="50000"/>
                  </a:schemeClr>
                </a:solidFill>
                <a:cs typeface="Times New Roman"/>
              </a:rPr>
              <a:t>«Муниципальный округ Кизнерский район Удмуртской Республики»;</a:t>
            </a:r>
            <a:endParaRPr lang="ru-RU" sz="1400" b="1" dirty="0">
              <a:solidFill>
                <a:schemeClr val="tx2">
                  <a:lumMod val="50000"/>
                </a:schemeClr>
              </a:solidFill>
              <a:cs typeface="Times New Roman"/>
            </a:endParaRPr>
          </a:p>
          <a:p>
            <a:pPr marL="0" indent="0" fontAlgn="base">
              <a:buNone/>
            </a:pPr>
            <a:r>
              <a:rPr lang="ru-RU" sz="1400" b="1" dirty="0">
                <a:solidFill>
                  <a:schemeClr val="tx2">
                    <a:lumMod val="50000"/>
                  </a:schemeClr>
                </a:solidFill>
                <a:cs typeface="Times New Roman"/>
              </a:rPr>
              <a:t>*</a:t>
            </a:r>
            <a:r>
              <a:rPr lang="ru-RU" sz="1400" dirty="0">
                <a:solidFill>
                  <a:schemeClr val="tx2">
                    <a:lumMod val="50000"/>
                  </a:schemeClr>
                </a:solidFill>
              </a:rPr>
              <a:t> </a:t>
            </a:r>
            <a:r>
              <a:rPr lang="ru-RU" sz="1400" b="1" dirty="0">
                <a:solidFill>
                  <a:schemeClr val="tx2">
                    <a:lumMod val="50000"/>
                  </a:schemeClr>
                </a:solidFill>
              </a:rPr>
              <a:t>повышение уровня общественной безопасности граждан, проживающих на территории</a:t>
            </a:r>
            <a:r>
              <a:rPr lang="ru-RU" sz="1400" dirty="0">
                <a:solidFill>
                  <a:schemeClr val="tx2">
                    <a:lumMod val="50000"/>
                  </a:schemeClr>
                </a:solidFill>
              </a:rPr>
              <a:t> </a:t>
            </a:r>
            <a:r>
              <a:rPr lang="ru-RU" sz="1400" b="1" dirty="0">
                <a:solidFill>
                  <a:schemeClr val="tx2">
                    <a:lumMod val="50000"/>
                  </a:schemeClr>
                </a:solidFill>
              </a:rPr>
              <a:t>МО </a:t>
            </a:r>
            <a:r>
              <a:rPr lang="ru-RU" sz="1400" b="1" dirty="0" smtClean="0">
                <a:solidFill>
                  <a:schemeClr val="tx2">
                    <a:lumMod val="50000"/>
                  </a:schemeClr>
                </a:solidFill>
              </a:rPr>
              <a:t>«Муниципальный округ Кизнерский район Удмуртской Республики»;</a:t>
            </a:r>
            <a:endParaRPr lang="ru-RU" sz="1400" b="1" dirty="0">
              <a:solidFill>
                <a:schemeClr val="tx2">
                  <a:lumMod val="50000"/>
                </a:schemeClr>
              </a:solidFill>
            </a:endParaRPr>
          </a:p>
          <a:p>
            <a:pPr marL="0" indent="0" fontAlgn="base">
              <a:buNone/>
            </a:pPr>
            <a:r>
              <a:rPr lang="ru-RU" sz="1400" b="1" dirty="0">
                <a:solidFill>
                  <a:schemeClr val="tx2">
                    <a:lumMod val="50000"/>
                  </a:schemeClr>
                </a:solidFill>
                <a:cs typeface="Times New Roman"/>
              </a:rPr>
              <a:t>* совершенствование системы профилактики правонарушений и охраны общественного порядка на территории МО </a:t>
            </a:r>
            <a:r>
              <a:rPr lang="ru-RU" sz="1400" b="1" dirty="0" smtClean="0">
                <a:solidFill>
                  <a:schemeClr val="tx2">
                    <a:lumMod val="50000"/>
                  </a:schemeClr>
                </a:solidFill>
                <a:cs typeface="Times New Roman"/>
              </a:rPr>
              <a:t>«Муниципальный округ Кизнерский район Удмуртской Республики»;</a:t>
            </a:r>
            <a:endParaRPr lang="ru-RU" sz="1400" b="1" dirty="0">
              <a:solidFill>
                <a:schemeClr val="tx2">
                  <a:lumMod val="50000"/>
                </a:schemeClr>
              </a:solidFill>
              <a:cs typeface="Times New Roman"/>
            </a:endParaRPr>
          </a:p>
          <a:p>
            <a:pPr marL="0" indent="0" fontAlgn="base">
              <a:buNone/>
            </a:pPr>
            <a:r>
              <a:rPr lang="ru-RU" sz="1400" b="1" dirty="0">
                <a:solidFill>
                  <a:schemeClr val="tx2">
                    <a:lumMod val="50000"/>
                  </a:schemeClr>
                </a:solidFill>
                <a:cs typeface="Times New Roman"/>
              </a:rPr>
              <a:t>* создание необходимых условий для обеспечения защиты населения МО </a:t>
            </a:r>
            <a:r>
              <a:rPr lang="ru-RU" sz="1400" b="1" dirty="0" smtClean="0">
                <a:solidFill>
                  <a:schemeClr val="tx2">
                    <a:lumMod val="50000"/>
                  </a:schemeClr>
                </a:solidFill>
                <a:cs typeface="Times New Roman"/>
              </a:rPr>
              <a:t>«Муниципальный округ Кизнерский район Удмуртской Республики» </a:t>
            </a:r>
            <a:r>
              <a:rPr lang="ru-RU" sz="1400" b="1" dirty="0">
                <a:solidFill>
                  <a:schemeClr val="tx2">
                    <a:lumMod val="50000"/>
                  </a:schemeClr>
                </a:solidFill>
                <a:cs typeface="Times New Roman"/>
              </a:rPr>
              <a:t>от опасностей, возникающих при ведении военных действий или вследствие этих действий, а также при возникновении чрезвычайных ситуаций природного и техногенного характера.</a:t>
            </a: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568953656"/>
              </p:ext>
            </p:extLst>
          </p:nvPr>
        </p:nvGraphicFramePr>
        <p:xfrm>
          <a:off x="2928926" y="3775062"/>
          <a:ext cx="6215074" cy="2868649"/>
        </p:xfrm>
        <a:graphic>
          <a:graphicData uri="http://schemas.openxmlformats.org/drawingml/2006/table">
            <a:tbl>
              <a:tblPr firstRow="1" bandRow="1">
                <a:tableStyleId>{21E4AEA4-8DFA-4A89-87EB-49C32662AFE0}</a:tableStyleId>
              </a:tblPr>
              <a:tblGrid>
                <a:gridCol w="1736206"/>
                <a:gridCol w="2407177"/>
                <a:gridCol w="2071691"/>
              </a:tblGrid>
              <a:tr h="363535">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2026 год</a:t>
                      </a:r>
                      <a:endParaRPr lang="ru-RU" dirty="0">
                        <a:solidFill>
                          <a:schemeClr val="tx2">
                            <a:lumMod val="50000"/>
                          </a:schemeClr>
                        </a:solidFill>
                      </a:endParaRPr>
                    </a:p>
                  </a:txBody>
                  <a:tcPr>
                    <a:solidFill>
                      <a:schemeClr val="tx2">
                        <a:lumMod val="20000"/>
                        <a:lumOff val="80000"/>
                      </a:schemeClr>
                    </a:solidFill>
                  </a:tcPr>
                </a:tc>
              </a:tr>
              <a:tr h="363535">
                <a:tc>
                  <a:txBody>
                    <a:bodyPr/>
                    <a:lstStyle/>
                    <a:p>
                      <a:pPr algn="ctr"/>
                      <a:r>
                        <a:rPr lang="ru-RU" b="1" dirty="0" smtClean="0"/>
                        <a:t>1</a:t>
                      </a:r>
                      <a:r>
                        <a:rPr lang="ru-RU" b="1" baseline="0" dirty="0" smtClean="0"/>
                        <a:t> 310,0</a:t>
                      </a:r>
                      <a:endParaRPr lang="ru-RU" b="1" dirty="0"/>
                    </a:p>
                  </a:txBody>
                  <a:tcPr>
                    <a:solidFill>
                      <a:schemeClr val="tx2">
                        <a:lumMod val="20000"/>
                        <a:lumOff val="80000"/>
                      </a:schemeClr>
                    </a:solidFill>
                  </a:tcPr>
                </a:tc>
                <a:tc>
                  <a:txBody>
                    <a:bodyPr/>
                    <a:lstStyle/>
                    <a:p>
                      <a:pPr algn="ctr"/>
                      <a:r>
                        <a:rPr lang="ru-RU" b="1" dirty="0" smtClean="0"/>
                        <a:t>1</a:t>
                      </a:r>
                      <a:r>
                        <a:rPr lang="ru-RU" b="1" baseline="0" dirty="0" smtClean="0"/>
                        <a:t> 310,0</a:t>
                      </a:r>
                      <a:endParaRPr lang="ru-RU" b="1" dirty="0"/>
                    </a:p>
                  </a:txBody>
                  <a:tcPr>
                    <a:solidFill>
                      <a:schemeClr val="tx2">
                        <a:lumMod val="20000"/>
                        <a:lumOff val="80000"/>
                      </a:schemeClr>
                    </a:solidFill>
                  </a:tcPr>
                </a:tc>
                <a:tc>
                  <a:txBody>
                    <a:bodyPr/>
                    <a:lstStyle/>
                    <a:p>
                      <a:pPr algn="ctr"/>
                      <a:r>
                        <a:rPr lang="ru-RU" b="1" dirty="0" smtClean="0"/>
                        <a:t>1 310,0</a:t>
                      </a:r>
                      <a:endParaRPr lang="ru-RU" b="1" dirty="0"/>
                    </a:p>
                  </a:txBody>
                  <a:tcPr>
                    <a:solidFill>
                      <a:schemeClr val="tx2">
                        <a:lumMod val="20000"/>
                        <a:lumOff val="80000"/>
                      </a:schemeClr>
                    </a:solidFill>
                  </a:tcPr>
                </a:tc>
              </a:tr>
              <a:tr h="636184">
                <a:tc>
                  <a:txBody>
                    <a:bodyPr/>
                    <a:lstStyle/>
                    <a:p>
                      <a:pPr algn="ctr"/>
                      <a:r>
                        <a:rPr lang="ru-RU" sz="1600" b="1" i="1" dirty="0" smtClean="0"/>
                        <a:t>1</a:t>
                      </a:r>
                      <a:r>
                        <a:rPr lang="ru-RU" sz="1600" b="1" i="1" baseline="0" dirty="0" smtClean="0"/>
                        <a:t> 260,0</a:t>
                      </a:r>
                      <a:endParaRPr lang="ru-RU" sz="1600" b="1" i="1" dirty="0" smtClean="0"/>
                    </a:p>
                  </a:txBody>
                  <a:tcPr>
                    <a:solidFill>
                      <a:schemeClr val="tx2">
                        <a:lumMod val="20000"/>
                        <a:lumOff val="80000"/>
                      </a:schemeClr>
                    </a:solidFill>
                  </a:tcPr>
                </a:tc>
                <a:tc gridSpan="2">
                  <a:txBody>
                    <a:bodyPr/>
                    <a:lstStyle/>
                    <a:p>
                      <a:r>
                        <a:rPr lang="ru-RU" sz="1200" b="1" dirty="0" smtClean="0"/>
                        <a:t>Подпрограмма «Предупреждение и ликвидация последствий чрезвычайных ситуаций, реализация мер пожарной безопасности»</a:t>
                      </a:r>
                      <a:endParaRPr lang="ru-RU" sz="1200" b="1" dirty="0"/>
                    </a:p>
                  </a:txBody>
                  <a:tcPr>
                    <a:solidFill>
                      <a:schemeClr val="tx2">
                        <a:lumMod val="20000"/>
                        <a:lumOff val="80000"/>
                      </a:schemeClr>
                    </a:solidFill>
                  </a:tcPr>
                </a:tc>
                <a:tc hMerge="1">
                  <a:txBody>
                    <a:bodyPr/>
                    <a:lstStyle/>
                    <a:p>
                      <a:pPr algn="ctr"/>
                      <a:endParaRPr lang="ru-RU" dirty="0"/>
                    </a:p>
                  </a:txBody>
                  <a:tcPr/>
                </a:tc>
              </a:tr>
              <a:tr h="340827">
                <a:tc>
                  <a:txBody>
                    <a:bodyPr/>
                    <a:lstStyle/>
                    <a:p>
                      <a:pPr algn="ctr"/>
                      <a:r>
                        <a:rPr lang="ru-RU" sz="1600" b="1" i="1" dirty="0" smtClean="0"/>
                        <a:t>20,0</a:t>
                      </a:r>
                    </a:p>
                  </a:txBody>
                  <a:tcPr>
                    <a:solidFill>
                      <a:schemeClr val="tx2">
                        <a:lumMod val="20000"/>
                        <a:lumOff val="80000"/>
                      </a:schemeClr>
                    </a:solidFill>
                  </a:tcPr>
                </a:tc>
                <a:tc gridSpan="2">
                  <a:txBody>
                    <a:bodyPr/>
                    <a:lstStyle/>
                    <a:p>
                      <a:r>
                        <a:rPr lang="ru-RU" sz="1200" b="1" dirty="0" smtClean="0"/>
                        <a:t>Подпрограмма «Профилактика правонарушений»</a:t>
                      </a:r>
                    </a:p>
                  </a:txBody>
                  <a:tcPr>
                    <a:solidFill>
                      <a:schemeClr val="tx2">
                        <a:lumMod val="20000"/>
                        <a:lumOff val="80000"/>
                      </a:schemeClr>
                    </a:solidFill>
                  </a:tcPr>
                </a:tc>
                <a:tc hMerge="1">
                  <a:txBody>
                    <a:bodyPr/>
                    <a:lstStyle/>
                    <a:p>
                      <a:endParaRPr lang="ru-RU" dirty="0"/>
                    </a:p>
                  </a:txBody>
                  <a:tcPr/>
                </a:tc>
              </a:tr>
              <a:tr h="454418">
                <a:tc>
                  <a:txBody>
                    <a:bodyPr/>
                    <a:lstStyle/>
                    <a:p>
                      <a:pPr algn="ctr"/>
                      <a:r>
                        <a:rPr lang="ru-RU" sz="1600" b="1" i="1" dirty="0" smtClean="0"/>
                        <a:t>30,0</a:t>
                      </a:r>
                    </a:p>
                  </a:txBody>
                  <a:tcPr>
                    <a:solidFill>
                      <a:schemeClr val="tx2">
                        <a:lumMod val="20000"/>
                        <a:lumOff val="80000"/>
                      </a:schemeClr>
                    </a:solidFill>
                  </a:tcPr>
                </a:tc>
                <a:tc gridSpan="2">
                  <a:txBody>
                    <a:bodyPr/>
                    <a:lstStyle/>
                    <a:p>
                      <a:r>
                        <a:rPr lang="ru-RU" sz="1200" b="1" dirty="0" smtClean="0"/>
                        <a:t>Подпрограмма « Гармонизация межэтнических отношений и участие в профилактике экстремизма»</a:t>
                      </a:r>
                    </a:p>
                  </a:txBody>
                  <a:tcPr>
                    <a:solidFill>
                      <a:schemeClr val="tx2">
                        <a:lumMod val="20000"/>
                        <a:lumOff val="80000"/>
                      </a:schemeClr>
                    </a:solidFill>
                  </a:tcPr>
                </a:tc>
                <a:tc hMerge="1">
                  <a:txBody>
                    <a:bodyPr/>
                    <a:lstStyle/>
                    <a:p>
                      <a:endParaRPr lang="ru-RU"/>
                    </a:p>
                  </a:txBody>
                  <a:tcPr/>
                </a:tc>
              </a:tr>
              <a:tr h="699022">
                <a:tc>
                  <a:txBody>
                    <a:bodyPr/>
                    <a:lstStyle/>
                    <a:p>
                      <a:pPr algn="ctr"/>
                      <a:r>
                        <a:rPr lang="ru-RU" sz="1600" b="1" i="1" dirty="0" smtClean="0"/>
                        <a:t>0,0</a:t>
                      </a:r>
                    </a:p>
                  </a:txBody>
                  <a:tcPr>
                    <a:solidFill>
                      <a:schemeClr val="tx2">
                        <a:lumMod val="20000"/>
                        <a:lumOff val="80000"/>
                      </a:schemeClr>
                    </a:solidFill>
                  </a:tcPr>
                </a:tc>
                <a:tc gridSpan="2">
                  <a:txBody>
                    <a:bodyPr/>
                    <a:lstStyle/>
                    <a:p>
                      <a:r>
                        <a:rPr lang="ru-RU" sz="1200" b="1" dirty="0" smtClean="0"/>
                        <a:t>Подпрограмма «Построение и внедрение аппаратно – программного комплекса «Безопасный город» на территории муниципального</a:t>
                      </a:r>
                      <a:r>
                        <a:rPr lang="ru-RU" sz="1200" b="1" baseline="0" dirty="0" smtClean="0"/>
                        <a:t> образования</a:t>
                      </a:r>
                      <a:endParaRPr lang="ru-RU" sz="1200" b="1" dirty="0" smtClean="0"/>
                    </a:p>
                  </a:txBody>
                  <a:tcPr>
                    <a:solidFill>
                      <a:schemeClr val="tx2">
                        <a:lumMod val="20000"/>
                        <a:lumOff val="80000"/>
                      </a:schemeClr>
                    </a:solidFill>
                  </a:tcPr>
                </a:tc>
                <a:tc hMerge="1">
                  <a:txBody>
                    <a:bodyPr/>
                    <a:lstStyle/>
                    <a:p>
                      <a:endParaRPr lang="ru-RU"/>
                    </a:p>
                  </a:txBody>
                  <a:tcPr/>
                </a:tc>
              </a:tr>
            </a:tbl>
          </a:graphicData>
        </a:graphic>
      </p:graphicFrame>
      <p:sp>
        <p:nvSpPr>
          <p:cNvPr id="5" name="TextBox 4"/>
          <p:cNvSpPr txBox="1"/>
          <p:nvPr/>
        </p:nvSpPr>
        <p:spPr>
          <a:xfrm>
            <a:off x="8028384" y="3500439"/>
            <a:ext cx="1440160" cy="307777"/>
          </a:xfrm>
          <a:prstGeom prst="rect">
            <a:avLst/>
          </a:prstGeom>
          <a:noFill/>
        </p:spPr>
        <p:txBody>
          <a:bodyPr wrap="square" rtlCol="0">
            <a:spAutoFit/>
          </a:bodyPr>
          <a:lstStyle/>
          <a:p>
            <a:r>
              <a:rPr lang="ru-RU" sz="1400" b="1" dirty="0"/>
              <a:t>(Тыс. руб.)</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797152"/>
            <a:ext cx="2843808" cy="17442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91301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«Безопасность»</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2343438977"/>
              </p:ext>
            </p:extLst>
          </p:nvPr>
        </p:nvGraphicFramePr>
        <p:xfrm>
          <a:off x="611560" y="1844823"/>
          <a:ext cx="8280926" cy="4389860"/>
        </p:xfrm>
        <a:graphic>
          <a:graphicData uri="http://schemas.openxmlformats.org/drawingml/2006/table">
            <a:tbl>
              <a:tblPr firstRow="1" bandRow="1">
                <a:tableStyleId>{5C22544A-7EE6-4342-B048-85BDC9FD1C3A}</a:tableStyleId>
              </a:tblPr>
              <a:tblGrid>
                <a:gridCol w="6840766"/>
                <a:gridCol w="1440160"/>
              </a:tblGrid>
              <a:tr h="36473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701437">
                <a:tc>
                  <a:txBody>
                    <a:bodyPr/>
                    <a:lstStyle/>
                    <a:p>
                      <a:pPr algn="l" fontAlgn="ctr"/>
                      <a:r>
                        <a:rPr lang="ru-RU" sz="1600" b="1" kern="1200" dirty="0" smtClean="0">
                          <a:solidFill>
                            <a:schemeClr val="dk1"/>
                          </a:solidFill>
                          <a:effectLst/>
                          <a:latin typeface="+mn-lt"/>
                          <a:ea typeface="+mn-ea"/>
                          <a:cs typeface="+mn-cs"/>
                        </a:rPr>
                        <a:t>Улучшение технической готовности систем управления гражданской обороны и систем оповещения населения об опасностях, обеспечение устойчивой радиосвязи</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600" b="1" dirty="0" smtClean="0">
                        <a:latin typeface="+mn-lt"/>
                      </a:endParaRPr>
                    </a:p>
                    <a:p>
                      <a:pPr algn="ctr"/>
                      <a:r>
                        <a:rPr lang="ru-RU" sz="1600" b="1" dirty="0" smtClean="0">
                          <a:latin typeface="+mn-lt"/>
                        </a:rPr>
                        <a:t>100</a:t>
                      </a:r>
                      <a:r>
                        <a:rPr lang="ru-RU" sz="1600" b="1" baseline="0" dirty="0" smtClean="0">
                          <a:latin typeface="+mn-lt"/>
                        </a:rPr>
                        <a:t> </a:t>
                      </a:r>
                      <a:r>
                        <a:rPr lang="ru-RU" sz="1600" b="1" dirty="0" smtClean="0">
                          <a:latin typeface="+mn-lt"/>
                        </a:rPr>
                        <a:t>%</a:t>
                      </a:r>
                      <a:endParaRPr lang="ru-RU" sz="1600" b="1" dirty="0">
                        <a:latin typeface="+mn-lt"/>
                      </a:endParaRPr>
                    </a:p>
                  </a:txBody>
                  <a:tcPr/>
                </a:tc>
              </a:tr>
              <a:tr h="548967">
                <a:tc>
                  <a:txBody>
                    <a:bodyPr/>
                    <a:lstStyle/>
                    <a:p>
                      <a:pPr algn="l" fontAlgn="ctr"/>
                      <a:r>
                        <a:rPr lang="ru-RU" sz="1600" b="1" kern="1200" dirty="0" smtClean="0">
                          <a:solidFill>
                            <a:schemeClr val="dk1"/>
                          </a:solidFill>
                          <a:effectLst/>
                          <a:latin typeface="+mn-lt"/>
                          <a:ea typeface="+mn-ea"/>
                          <a:cs typeface="+mn-cs"/>
                        </a:rPr>
                        <a:t>Снижение количества происшествий на водных объектах</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600" b="1" dirty="0" smtClean="0">
                          <a:latin typeface="+mn-lt"/>
                        </a:rPr>
                        <a:t>0 ед.</a:t>
                      </a:r>
                    </a:p>
                  </a:txBody>
                  <a:tcPr/>
                </a:tc>
              </a:tr>
              <a:tr h="633903">
                <a:tc>
                  <a:txBody>
                    <a:bodyPr/>
                    <a:lstStyle/>
                    <a:p>
                      <a:pPr algn="l" fontAlgn="t"/>
                      <a:endParaRPr lang="ru-RU" sz="1600" b="1" kern="1200" dirty="0" smtClean="0">
                        <a:solidFill>
                          <a:schemeClr val="dk1"/>
                        </a:solidFill>
                        <a:effectLst/>
                        <a:latin typeface="+mn-lt"/>
                        <a:ea typeface="+mn-ea"/>
                        <a:cs typeface="+mn-cs"/>
                      </a:endParaRPr>
                    </a:p>
                    <a:p>
                      <a:pPr algn="l" fontAlgn="t"/>
                      <a:r>
                        <a:rPr lang="ru-RU" sz="1600" b="1" kern="1200" dirty="0" smtClean="0">
                          <a:solidFill>
                            <a:schemeClr val="dk1"/>
                          </a:solidFill>
                          <a:effectLst/>
                          <a:latin typeface="+mn-lt"/>
                          <a:ea typeface="+mn-ea"/>
                          <a:cs typeface="+mn-cs"/>
                        </a:rPr>
                        <a:t>Снижение количества пожаров в районе. </a:t>
                      </a:r>
                      <a:endParaRPr lang="ru-RU" sz="16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3 %</a:t>
                      </a:r>
                    </a:p>
                  </a:txBody>
                  <a:tcPr/>
                </a:tc>
              </a:tr>
              <a:tr h="364730">
                <a:tc>
                  <a:txBody>
                    <a:bodyPr/>
                    <a:lstStyle/>
                    <a:p>
                      <a:pPr algn="l" fontAlgn="t"/>
                      <a:r>
                        <a:rPr lang="ru-RU" sz="1600" b="1" kern="1200" dirty="0" smtClean="0">
                          <a:solidFill>
                            <a:schemeClr val="dk1"/>
                          </a:solidFill>
                          <a:effectLst/>
                          <a:latin typeface="+mn-lt"/>
                          <a:ea typeface="+mn-ea"/>
                          <a:cs typeface="+mn-cs"/>
                        </a:rPr>
                        <a:t>Снижение количества зарегистрированных правонарушений </a:t>
                      </a:r>
                      <a:endParaRPr lang="ru-RU" sz="1600" b="1" i="0" u="none" strike="noStrike" dirty="0">
                        <a:solidFill>
                          <a:srgbClr val="000000"/>
                        </a:solidFill>
                        <a:effectLst/>
                        <a:latin typeface="+mn-lt"/>
                      </a:endParaRPr>
                    </a:p>
                  </a:txBody>
                  <a:tcPr marL="9525" marR="9525" marT="9525" marB="0"/>
                </a:tc>
                <a:tc>
                  <a:txBody>
                    <a:bodyPr/>
                    <a:lstStyle/>
                    <a:p>
                      <a:pPr algn="ctr">
                        <a:lnSpc>
                          <a:spcPct val="115000"/>
                        </a:lnSpc>
                        <a:spcAft>
                          <a:spcPts val="0"/>
                        </a:spcAft>
                      </a:pPr>
                      <a:r>
                        <a:rPr lang="ru-RU" sz="1600" b="1" dirty="0" smtClean="0">
                          <a:effectLst/>
                          <a:latin typeface="+mn-lt"/>
                          <a:ea typeface="Times New Roman"/>
                          <a:cs typeface="Times New Roman"/>
                        </a:rPr>
                        <a:t>1 %</a:t>
                      </a:r>
                      <a:endParaRPr lang="ru-RU" sz="1600" b="1" dirty="0">
                        <a:effectLst/>
                        <a:latin typeface="+mn-lt"/>
                        <a:ea typeface="Times New Roman"/>
                        <a:cs typeface="Times New Roman"/>
                      </a:endParaRPr>
                    </a:p>
                  </a:txBody>
                  <a:tcPr marL="68580" marR="68580" marT="0" marB="0" anchor="ctr"/>
                </a:tc>
              </a:tr>
              <a:tr h="470630">
                <a:tc>
                  <a:txBody>
                    <a:bodyPr/>
                    <a:lstStyle/>
                    <a:p>
                      <a:pPr algn="l" fontAlgn="t"/>
                      <a:r>
                        <a:rPr lang="ru-RU" sz="1600" b="1" kern="1200" dirty="0" smtClean="0">
                          <a:solidFill>
                            <a:schemeClr val="dk1"/>
                          </a:solidFill>
                          <a:effectLst/>
                          <a:latin typeface="+mn-lt"/>
                          <a:ea typeface="+mn-ea"/>
                          <a:cs typeface="+mn-cs"/>
                        </a:rPr>
                        <a:t>Количество национально – культурных объединений  действующих на территории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endParaRPr lang="ru-RU" sz="16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6 ед.</a:t>
                      </a:r>
                      <a:endParaRPr lang="ru-RU" sz="1600" b="1" dirty="0">
                        <a:latin typeface="+mn-lt"/>
                      </a:endParaRPr>
                    </a:p>
                  </a:txBody>
                  <a:tcPr/>
                </a:tc>
              </a:tr>
              <a:tr h="364730">
                <a:tc>
                  <a:txBody>
                    <a:bodyPr/>
                    <a:lstStyle/>
                    <a:p>
                      <a:pPr algn="l" fontAlgn="t"/>
                      <a:r>
                        <a:rPr lang="ru-RU" sz="1600" b="1" kern="1200" dirty="0" smtClean="0">
                          <a:solidFill>
                            <a:schemeClr val="dk1"/>
                          </a:solidFill>
                          <a:effectLst/>
                          <a:latin typeface="+mn-lt"/>
                          <a:ea typeface="+mn-ea"/>
                          <a:cs typeface="+mn-cs"/>
                        </a:rPr>
                        <a:t>Снижение количество чрезвычайных ситуаций, пожаров и происшествий </a:t>
                      </a:r>
                      <a:endParaRPr lang="ru-RU" sz="16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37</a:t>
                      </a:r>
                      <a:r>
                        <a:rPr lang="ru-RU" sz="1600" b="1" baseline="0" dirty="0" smtClean="0">
                          <a:latin typeface="+mn-lt"/>
                        </a:rPr>
                        <a:t> </a:t>
                      </a:r>
                      <a:r>
                        <a:rPr lang="ru-RU" sz="1600" b="1" dirty="0" smtClean="0">
                          <a:latin typeface="+mn-lt"/>
                        </a:rPr>
                        <a:t>%</a:t>
                      </a:r>
                      <a:endParaRPr lang="ru-RU" sz="1600" b="1" dirty="0">
                        <a:latin typeface="+mn-lt"/>
                      </a:endParaRPr>
                    </a:p>
                  </a:txBody>
                  <a:tcPr/>
                </a:tc>
              </a:tr>
              <a:tr h="470630">
                <a:tc>
                  <a:txBody>
                    <a:bodyPr/>
                    <a:lstStyle/>
                    <a:p>
                      <a:pPr algn="l" fontAlgn="t"/>
                      <a:r>
                        <a:rPr lang="ru-RU" sz="1600" b="1" kern="1200" dirty="0" smtClean="0">
                          <a:solidFill>
                            <a:schemeClr val="dk1"/>
                          </a:solidFill>
                          <a:effectLst/>
                          <a:latin typeface="+mn-lt"/>
                          <a:ea typeface="+mn-ea"/>
                          <a:cs typeface="+mn-cs"/>
                        </a:rPr>
                        <a:t>Обеспечение противопожарным водоснабжением населенных пунктов МО «Муниципальный округ Кизнерский район Удмуртской Республики»</a:t>
                      </a:r>
                      <a:endParaRPr lang="ru-RU" sz="16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100 %</a:t>
                      </a:r>
                      <a:endParaRPr lang="ru-RU" sz="1600" b="1" dirty="0">
                        <a:latin typeface="+mn-lt"/>
                      </a:endParaRPr>
                    </a:p>
                  </a:txBody>
                  <a:tcPr/>
                </a:tc>
              </a:tr>
            </a:tbl>
          </a:graphicData>
        </a:graphic>
      </p:graphicFrame>
    </p:spTree>
    <p:extLst>
      <p:ext uri="{BB962C8B-B14F-4D97-AF65-F5344CB8AC3E}">
        <p14:creationId xmlns:p14="http://schemas.microsoft.com/office/powerpoint/2010/main" xmlns="" val="36086206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9036496" cy="1143000"/>
          </a:xfrm>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программа </a:t>
            </a:r>
            <a:r>
              <a:rPr lang="ru-RU" sz="2400" b="1" dirty="0">
                <a:solidFill>
                  <a:srgbClr val="8064A2">
                    <a:lumMod val="50000"/>
                  </a:srgbClr>
                </a:solidFill>
                <a:latin typeface="Bookman Old Style" panose="02050604050505020204" pitchFamily="18" charset="0"/>
              </a:rPr>
              <a:t>«Содержание и развитие </a:t>
            </a:r>
            <a:r>
              <a:rPr lang="ru-RU" sz="2400" b="1" dirty="0" smtClean="0">
                <a:solidFill>
                  <a:srgbClr val="8064A2">
                    <a:lumMod val="50000"/>
                  </a:srgbClr>
                </a:solidFill>
                <a:latin typeface="Bookman Old Style" panose="02050604050505020204" pitchFamily="18" charset="0"/>
              </a:rPr>
              <a:t>муниципального хозяйства на 2020 </a:t>
            </a:r>
            <a:r>
              <a:rPr lang="ru-RU" sz="2400" b="1" dirty="0">
                <a:solidFill>
                  <a:srgbClr val="8064A2">
                    <a:lumMod val="50000"/>
                  </a:srgbClr>
                </a:solidFill>
                <a:latin typeface="Bookman Old Style" panose="02050604050505020204" pitchFamily="18" charset="0"/>
              </a:rPr>
              <a:t>– </a:t>
            </a:r>
            <a:r>
              <a:rPr lang="ru-RU" sz="2400" b="1" dirty="0" smtClean="0">
                <a:solidFill>
                  <a:srgbClr val="8064A2">
                    <a:lumMod val="50000"/>
                  </a:srgbClr>
                </a:solidFill>
                <a:latin typeface="Bookman Old Style" panose="02050604050505020204" pitchFamily="18" charset="0"/>
              </a:rPr>
              <a:t>2026 </a:t>
            </a:r>
            <a:r>
              <a:rPr lang="ru-RU" sz="2400" b="1" dirty="0">
                <a:solidFill>
                  <a:srgbClr val="8064A2">
                    <a:lumMod val="50000"/>
                  </a:srgbClr>
                </a:solidFill>
                <a:latin typeface="Bookman Old Style" panose="02050604050505020204" pitchFamily="18" charset="0"/>
              </a:rPr>
              <a:t>г.г.»</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539552" y="908720"/>
            <a:ext cx="8229600" cy="4525963"/>
          </a:xfrm>
        </p:spPr>
        <p:txBody>
          <a:bodyPr/>
          <a:lstStyle/>
          <a:p>
            <a:pPr fontAlgn="base"/>
            <a:r>
              <a:rPr lang="ru-RU" sz="2400" b="1" dirty="0">
                <a:solidFill>
                  <a:schemeClr val="tx2">
                    <a:lumMod val="50000"/>
                  </a:schemeClr>
                </a:solidFill>
              </a:rPr>
              <a:t>Цель программы – </a:t>
            </a:r>
          </a:p>
          <a:p>
            <a:pPr marL="0" indent="0" fontAlgn="base">
              <a:buNone/>
            </a:pPr>
            <a:r>
              <a:rPr lang="ru-RU" sz="2000" b="1" dirty="0">
                <a:solidFill>
                  <a:prstClr val="black"/>
                </a:solidFill>
                <a:cs typeface="Times New Roman"/>
              </a:rPr>
              <a:t>* Развитие муниципального хозяйства и территории в целях обеспечения комфортных условий проживания для граждан в настоящем и будущем </a:t>
            </a:r>
          </a:p>
          <a:p>
            <a:pPr fontAlgn="base"/>
            <a:endParaRPr lang="ru-RU" sz="2000" b="1" dirty="0">
              <a:solidFill>
                <a:prstClr val="black"/>
              </a:solidFill>
              <a:cs typeface="Times New Roman"/>
            </a:endParaRP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1387693017"/>
              </p:ext>
            </p:extLst>
          </p:nvPr>
        </p:nvGraphicFramePr>
        <p:xfrm>
          <a:off x="285720" y="2857497"/>
          <a:ext cx="5845776" cy="3715146"/>
        </p:xfrm>
        <a:graphic>
          <a:graphicData uri="http://schemas.openxmlformats.org/drawingml/2006/table">
            <a:tbl>
              <a:tblPr firstRow="1" bandRow="1">
                <a:tableStyleId>{21E4AEA4-8DFA-4A89-87EB-49C32662AFE0}</a:tableStyleId>
              </a:tblPr>
              <a:tblGrid>
                <a:gridCol w="1864411"/>
                <a:gridCol w="2032773"/>
                <a:gridCol w="1948592"/>
              </a:tblGrid>
              <a:tr h="571503">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2026 год</a:t>
                      </a:r>
                      <a:endParaRPr lang="ru-RU" dirty="0">
                        <a:solidFill>
                          <a:schemeClr val="tx2">
                            <a:lumMod val="50000"/>
                          </a:schemeClr>
                        </a:solidFill>
                      </a:endParaRPr>
                    </a:p>
                  </a:txBody>
                  <a:tcPr>
                    <a:solidFill>
                      <a:schemeClr val="tx2">
                        <a:lumMod val="20000"/>
                        <a:lumOff val="80000"/>
                      </a:schemeClr>
                    </a:solidFill>
                  </a:tcPr>
                </a:tc>
              </a:tr>
              <a:tr h="393808">
                <a:tc>
                  <a:txBody>
                    <a:bodyPr/>
                    <a:lstStyle/>
                    <a:p>
                      <a:pPr algn="ctr"/>
                      <a:r>
                        <a:rPr lang="ru-RU" b="1" dirty="0" smtClean="0"/>
                        <a:t>103</a:t>
                      </a:r>
                      <a:r>
                        <a:rPr lang="ru-RU" b="1" baseline="0" dirty="0" smtClean="0"/>
                        <a:t> 301,9</a:t>
                      </a:r>
                      <a:endParaRPr lang="ru-RU" b="1" dirty="0"/>
                    </a:p>
                  </a:txBody>
                  <a:tcPr>
                    <a:solidFill>
                      <a:schemeClr val="tx2">
                        <a:lumMod val="20000"/>
                        <a:lumOff val="80000"/>
                      </a:schemeClr>
                    </a:solidFill>
                  </a:tcPr>
                </a:tc>
                <a:tc>
                  <a:txBody>
                    <a:bodyPr/>
                    <a:lstStyle/>
                    <a:p>
                      <a:pPr algn="ctr"/>
                      <a:r>
                        <a:rPr lang="ru-RU" b="1" dirty="0" smtClean="0"/>
                        <a:t>103</a:t>
                      </a:r>
                      <a:r>
                        <a:rPr lang="ru-RU" b="1" baseline="0" dirty="0" smtClean="0"/>
                        <a:t> 103,7</a:t>
                      </a:r>
                      <a:endParaRPr lang="ru-RU" b="1" dirty="0"/>
                    </a:p>
                  </a:txBody>
                  <a:tcPr>
                    <a:solidFill>
                      <a:schemeClr val="tx2">
                        <a:lumMod val="20000"/>
                        <a:lumOff val="80000"/>
                      </a:schemeClr>
                    </a:solidFill>
                  </a:tcPr>
                </a:tc>
                <a:tc>
                  <a:txBody>
                    <a:bodyPr/>
                    <a:lstStyle/>
                    <a:p>
                      <a:pPr algn="ctr"/>
                      <a:r>
                        <a:rPr lang="ru-RU" b="1" dirty="0" smtClean="0"/>
                        <a:t>111 247,5</a:t>
                      </a:r>
                      <a:endParaRPr lang="ru-RU" b="1" dirty="0"/>
                    </a:p>
                  </a:txBody>
                  <a:tcPr>
                    <a:solidFill>
                      <a:schemeClr val="tx2">
                        <a:lumMod val="20000"/>
                        <a:lumOff val="80000"/>
                      </a:schemeClr>
                    </a:solidFill>
                  </a:tcPr>
                </a:tc>
              </a:tr>
              <a:tr h="787617">
                <a:tc>
                  <a:txBody>
                    <a:bodyPr/>
                    <a:lstStyle/>
                    <a:p>
                      <a:pPr algn="ctr"/>
                      <a:endParaRPr lang="ru-RU" sz="1600" b="1" i="1" dirty="0" smtClean="0"/>
                    </a:p>
                    <a:p>
                      <a:pPr algn="ctr"/>
                      <a:r>
                        <a:rPr lang="ru-RU" sz="1600" b="1" i="1" dirty="0" smtClean="0"/>
                        <a:t>5</a:t>
                      </a:r>
                      <a:r>
                        <a:rPr lang="ru-RU" sz="1600" b="1" i="1" baseline="0" dirty="0" smtClean="0"/>
                        <a:t> 126,0</a:t>
                      </a:r>
                      <a:endParaRPr lang="ru-RU" sz="1600" b="1" i="1" dirty="0" smtClean="0"/>
                    </a:p>
                  </a:txBody>
                  <a:tcPr>
                    <a:solidFill>
                      <a:schemeClr val="tx2">
                        <a:lumMod val="20000"/>
                        <a:lumOff val="80000"/>
                      </a:schemeClr>
                    </a:solidFill>
                  </a:tcPr>
                </a:tc>
                <a:tc gridSpan="2">
                  <a:txBody>
                    <a:bodyPr/>
                    <a:lstStyle/>
                    <a:p>
                      <a:r>
                        <a:rPr lang="ru-RU" sz="1400" b="1" dirty="0" smtClean="0"/>
                        <a:t>Подпрограмма «Содержание и развитие коммунальной инфраструктуры на 2020 – 2026 годы»</a:t>
                      </a:r>
                      <a:endParaRPr lang="ru-RU" sz="1400" b="1" dirty="0"/>
                    </a:p>
                  </a:txBody>
                  <a:tcPr>
                    <a:solidFill>
                      <a:schemeClr val="tx2">
                        <a:lumMod val="20000"/>
                        <a:lumOff val="80000"/>
                      </a:schemeClr>
                    </a:solidFill>
                  </a:tcPr>
                </a:tc>
                <a:tc hMerge="1">
                  <a:txBody>
                    <a:bodyPr/>
                    <a:lstStyle/>
                    <a:p>
                      <a:pPr algn="ctr"/>
                      <a:endParaRPr lang="ru-RU" dirty="0"/>
                    </a:p>
                  </a:txBody>
                  <a:tcPr/>
                </a:tc>
              </a:tr>
              <a:tr h="1017338">
                <a:tc>
                  <a:txBody>
                    <a:bodyPr/>
                    <a:lstStyle/>
                    <a:p>
                      <a:pPr algn="ctr"/>
                      <a:endParaRPr lang="ru-RU" sz="1600" b="1" i="1" dirty="0" smtClean="0">
                        <a:latin typeface="Times New Roman" pitchFamily="18" charset="0"/>
                        <a:cs typeface="Times New Roman" pitchFamily="18" charset="0"/>
                      </a:endParaRPr>
                    </a:p>
                    <a:p>
                      <a:pPr algn="ctr"/>
                      <a:r>
                        <a:rPr lang="ru-RU" sz="1600" b="1" i="1" dirty="0" smtClean="0">
                          <a:latin typeface="Times New Roman" pitchFamily="18" charset="0"/>
                          <a:cs typeface="Times New Roman" pitchFamily="18" charset="0"/>
                        </a:rPr>
                        <a:t>97</a:t>
                      </a:r>
                      <a:r>
                        <a:rPr lang="ru-RU" sz="1600" b="1" i="1" baseline="0" dirty="0" smtClean="0">
                          <a:latin typeface="Times New Roman" pitchFamily="18" charset="0"/>
                          <a:cs typeface="Times New Roman" pitchFamily="18" charset="0"/>
                        </a:rPr>
                        <a:t> 875,9</a:t>
                      </a:r>
                      <a:endParaRPr lang="ru-RU" sz="1600" b="1" i="1" dirty="0" smtClean="0">
                        <a:latin typeface="Times New Roman" pitchFamily="18" charset="0"/>
                        <a:cs typeface="Times New Roman" pitchFamily="18" charset="0"/>
                      </a:endParaRPr>
                    </a:p>
                  </a:txBody>
                  <a:tcPr>
                    <a:solidFill>
                      <a:schemeClr val="tx2">
                        <a:lumMod val="20000"/>
                        <a:lumOff val="80000"/>
                      </a:schemeClr>
                    </a:solidFill>
                  </a:tcPr>
                </a:tc>
                <a:tc gridSpan="2">
                  <a:txBody>
                    <a:bodyPr/>
                    <a:lstStyle/>
                    <a:p>
                      <a:r>
                        <a:rPr lang="ru-RU" sz="1400" b="1" dirty="0" smtClean="0"/>
                        <a:t>Подпрограмма «Развитие</a:t>
                      </a:r>
                      <a:r>
                        <a:rPr lang="ru-RU" sz="1400" b="1" baseline="0" dirty="0" smtClean="0"/>
                        <a:t> транспортной системы (организация транспортного обслуживания населения, развитие дорожного хозяйства)</a:t>
                      </a:r>
                      <a:r>
                        <a:rPr lang="ru-RU" sz="1400" b="1" dirty="0" smtClean="0"/>
                        <a:t>»</a:t>
                      </a:r>
                    </a:p>
                  </a:txBody>
                  <a:tcPr>
                    <a:solidFill>
                      <a:schemeClr val="tx2">
                        <a:lumMod val="20000"/>
                        <a:lumOff val="80000"/>
                      </a:schemeClr>
                    </a:solidFill>
                  </a:tcPr>
                </a:tc>
                <a:tc hMerge="1">
                  <a:txBody>
                    <a:bodyPr/>
                    <a:lstStyle/>
                    <a:p>
                      <a:endParaRPr lang="ru-RU"/>
                    </a:p>
                  </a:txBody>
                  <a:tcPr/>
                </a:tc>
              </a:tr>
              <a:tr h="787617">
                <a:tc>
                  <a:txBody>
                    <a:bodyPr/>
                    <a:lstStyle/>
                    <a:p>
                      <a:pPr algn="ctr"/>
                      <a:endParaRPr lang="ru-RU" sz="1600" b="1" i="0" dirty="0" smtClean="0">
                        <a:latin typeface="Times New Roman" pitchFamily="18" charset="0"/>
                        <a:cs typeface="Times New Roman" pitchFamily="18" charset="0"/>
                      </a:endParaRPr>
                    </a:p>
                    <a:p>
                      <a:pPr algn="ctr"/>
                      <a:r>
                        <a:rPr lang="ru-RU" sz="1600" b="1" i="0" dirty="0" smtClean="0">
                          <a:latin typeface="Times New Roman" pitchFamily="18" charset="0"/>
                          <a:cs typeface="Times New Roman" pitchFamily="18" charset="0"/>
                        </a:rPr>
                        <a:t>0,0</a:t>
                      </a:r>
                    </a:p>
                  </a:txBody>
                  <a:tcPr>
                    <a:solidFill>
                      <a:schemeClr val="tx2">
                        <a:lumMod val="20000"/>
                        <a:lumOff val="80000"/>
                      </a:schemeClr>
                    </a:solidFill>
                  </a:tcPr>
                </a:tc>
                <a:tc gridSpan="2">
                  <a:txBody>
                    <a:bodyPr/>
                    <a:lstStyle/>
                    <a:p>
                      <a:r>
                        <a:rPr kumimoji="0" lang="ru-RU" sz="1400" b="1" kern="1200" dirty="0" smtClean="0">
                          <a:solidFill>
                            <a:schemeClr val="dk1"/>
                          </a:solidFill>
                          <a:latin typeface="+mn-lt"/>
                          <a:ea typeface="+mn-ea"/>
                          <a:cs typeface="+mn-cs"/>
                        </a:rPr>
                        <a:t>Подпрограмма «Благоустройство и охрана окружающей среды муниципального образования «Кизнерский район»</a:t>
                      </a:r>
                      <a:endParaRPr lang="ru-RU" sz="1400" b="1" dirty="0" smtClean="0"/>
                    </a:p>
                  </a:txBody>
                  <a:tcPr>
                    <a:solidFill>
                      <a:schemeClr val="tx2">
                        <a:lumMod val="20000"/>
                        <a:lumOff val="80000"/>
                      </a:schemeClr>
                    </a:solidFill>
                  </a:tcPr>
                </a:tc>
                <a:tc hMerge="1">
                  <a:txBody>
                    <a:bodyPr/>
                    <a:lstStyle/>
                    <a:p>
                      <a:endParaRPr lang="ru-RU"/>
                    </a:p>
                  </a:txBody>
                  <a:tcPr/>
                </a:tc>
              </a:tr>
            </a:tbl>
          </a:graphicData>
        </a:graphic>
      </p:graphicFrame>
      <p:pic>
        <p:nvPicPr>
          <p:cNvPr id="12292" name="Picture 4" descr="http://egov-buryatia.ru/upload/iblock/eeb/eeb733e60075e03da98002f1e811342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86512" y="2428868"/>
            <a:ext cx="2214578" cy="12224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786314" y="2357430"/>
            <a:ext cx="1205163" cy="523220"/>
          </a:xfrm>
          <a:prstGeom prst="rect">
            <a:avLst/>
          </a:prstGeom>
          <a:noFill/>
        </p:spPr>
        <p:txBody>
          <a:bodyPr wrap="square" rtlCol="0">
            <a:spAutoFit/>
          </a:bodyPr>
          <a:lstStyle/>
          <a:p>
            <a:r>
              <a:rPr lang="ru-RU" sz="1400" b="1" dirty="0"/>
              <a:t>(Тыс. руб.)</a:t>
            </a:r>
          </a:p>
          <a:p>
            <a:endParaRPr lang="ru-RU" sz="1400"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4208" y="4077072"/>
            <a:ext cx="2592288" cy="197386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007505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a:t>
            </a:r>
            <a:r>
              <a:rPr lang="ru-RU" b="1" dirty="0">
                <a:solidFill>
                  <a:schemeClr val="accent2">
                    <a:lumMod val="50000"/>
                  </a:schemeClr>
                </a:solidFill>
              </a:rPr>
              <a:t>Содержание и развитие </a:t>
            </a:r>
            <a:r>
              <a:rPr lang="ru-RU" b="1" dirty="0" smtClean="0">
                <a:solidFill>
                  <a:schemeClr val="accent2">
                    <a:lumMod val="50000"/>
                  </a:schemeClr>
                </a:solidFill>
              </a:rPr>
              <a:t>муниципального хозяйства»</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4261599612"/>
              </p:ext>
            </p:extLst>
          </p:nvPr>
        </p:nvGraphicFramePr>
        <p:xfrm>
          <a:off x="611560" y="1844823"/>
          <a:ext cx="8280926" cy="4776972"/>
        </p:xfrm>
        <a:graphic>
          <a:graphicData uri="http://schemas.openxmlformats.org/drawingml/2006/table">
            <a:tbl>
              <a:tblPr firstRow="1" bandRow="1">
                <a:tableStyleId>{5C22544A-7EE6-4342-B048-85BDC9FD1C3A}</a:tableStyleId>
              </a:tblPr>
              <a:tblGrid>
                <a:gridCol w="6840766"/>
                <a:gridCol w="1440160"/>
              </a:tblGrid>
              <a:tr h="36473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701437">
                <a:tc>
                  <a:txBody>
                    <a:bodyPr/>
                    <a:lstStyle/>
                    <a:p>
                      <a:pPr algn="l" fontAlgn="ctr"/>
                      <a:r>
                        <a:rPr lang="ru-RU" sz="1400" b="1" i="0" u="none" strike="noStrike" dirty="0">
                          <a:solidFill>
                            <a:srgbClr val="000000"/>
                          </a:solidFill>
                          <a:effectLst/>
                          <a:latin typeface="+mn-lt"/>
                        </a:rPr>
                        <a:t>Объем ввода жилья в эксплуатацию</a:t>
                      </a: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6 700 кв. м.</a:t>
                      </a:r>
                    </a:p>
                  </a:txBody>
                  <a:tcPr/>
                </a:tc>
              </a:tr>
              <a:tr h="548967">
                <a:tc>
                  <a:txBody>
                    <a:bodyPr/>
                    <a:lstStyle/>
                    <a:p>
                      <a:pPr algn="l" fontAlgn="ctr"/>
                      <a:r>
                        <a:rPr lang="ru-RU" sz="1400" b="1" i="0" u="none" strike="noStrike" dirty="0">
                          <a:solidFill>
                            <a:srgbClr val="000000"/>
                          </a:solidFill>
                          <a:effectLst/>
                          <a:latin typeface="+mn-lt"/>
                        </a:rPr>
                        <a:t>Износ сетей теплоснабжения</a:t>
                      </a:r>
                    </a:p>
                  </a:txBody>
                  <a:tcPr marL="9525" marR="9525" marT="9525" marB="0" anchor="ctr"/>
                </a:tc>
                <a:tc>
                  <a:txBody>
                    <a:bodyPr/>
                    <a:lstStyle/>
                    <a:p>
                      <a:pPr algn="ctr"/>
                      <a:r>
                        <a:rPr lang="ru-RU" sz="1400" b="1" dirty="0" smtClean="0">
                          <a:latin typeface="+mn-lt"/>
                        </a:rPr>
                        <a:t>30 %</a:t>
                      </a:r>
                    </a:p>
                  </a:txBody>
                  <a:tcPr/>
                </a:tc>
              </a:tr>
              <a:tr h="633903">
                <a:tc>
                  <a:txBody>
                    <a:bodyPr/>
                    <a:lstStyle/>
                    <a:p>
                      <a:pPr algn="l" fontAlgn="ctr"/>
                      <a:r>
                        <a:rPr lang="ru-RU" sz="1400" b="1" i="0" u="none" strike="noStrike" dirty="0">
                          <a:solidFill>
                            <a:srgbClr val="000000"/>
                          </a:solidFill>
                          <a:effectLst/>
                          <a:latin typeface="+mn-lt"/>
                        </a:rPr>
                        <a:t>Износ сетей электроснабжения</a:t>
                      </a: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30 %</a:t>
                      </a:r>
                    </a:p>
                  </a:txBody>
                  <a:tcPr/>
                </a:tc>
              </a:tr>
              <a:tr h="364730">
                <a:tc>
                  <a:txBody>
                    <a:bodyPr/>
                    <a:lstStyle/>
                    <a:p>
                      <a:pPr algn="l" fontAlgn="ctr"/>
                      <a:r>
                        <a:rPr lang="ru-RU" sz="1400" b="1" i="0" u="none" strike="noStrike" dirty="0">
                          <a:solidFill>
                            <a:srgbClr val="000000"/>
                          </a:solidFill>
                          <a:effectLst/>
                          <a:latin typeface="+mn-lt"/>
                        </a:rPr>
                        <a:t>Количество благоустроенных мест общего пользования, парков и скверов</a:t>
                      </a:r>
                    </a:p>
                  </a:txBody>
                  <a:tcPr marL="9525" marR="9525" marT="9525" marB="0" anchor="ctr"/>
                </a:tc>
                <a:tc>
                  <a:txBody>
                    <a:bodyPr/>
                    <a:lstStyle/>
                    <a:p>
                      <a:pPr algn="ctr">
                        <a:lnSpc>
                          <a:spcPct val="115000"/>
                        </a:lnSpc>
                        <a:spcAft>
                          <a:spcPts val="0"/>
                        </a:spcAft>
                      </a:pPr>
                      <a:r>
                        <a:rPr lang="ru-RU" sz="1400" b="1" dirty="0" smtClean="0">
                          <a:effectLst/>
                          <a:latin typeface="+mn-lt"/>
                          <a:ea typeface="Times New Roman"/>
                          <a:cs typeface="Times New Roman"/>
                        </a:rPr>
                        <a:t>6 ед.</a:t>
                      </a:r>
                      <a:endParaRPr lang="ru-RU" sz="1400" b="1" dirty="0">
                        <a:effectLst/>
                        <a:latin typeface="+mn-lt"/>
                        <a:ea typeface="Times New Roman"/>
                        <a:cs typeface="Times New Roman"/>
                      </a:endParaRPr>
                    </a:p>
                  </a:txBody>
                  <a:tcPr marL="68580" marR="68580" marT="0" marB="0" anchor="ctr"/>
                </a:tc>
              </a:tr>
              <a:tr h="470630">
                <a:tc>
                  <a:txBody>
                    <a:bodyPr/>
                    <a:lstStyle/>
                    <a:p>
                      <a:pPr algn="l" fontAlgn="ctr"/>
                      <a:r>
                        <a:rPr lang="ru-RU" sz="1400" b="1" i="0" u="none" strike="noStrike" dirty="0">
                          <a:solidFill>
                            <a:srgbClr val="000000"/>
                          </a:solidFill>
                          <a:effectLst/>
                          <a:latin typeface="+mn-lt"/>
                        </a:rPr>
                        <a:t>Доля населения, проживающего в населенных пунктах, не имеющих регулярного автобусного сообщения и (или) железнодорожного сообщения с административным центром муниципального района, в общей численности населения муниципального района, процентов.</a:t>
                      </a: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1,25%</a:t>
                      </a:r>
                      <a:endParaRPr lang="ru-RU" sz="1400" b="1" dirty="0">
                        <a:latin typeface="+mn-lt"/>
                      </a:endParaRPr>
                    </a:p>
                  </a:txBody>
                  <a:tcPr/>
                </a:tc>
              </a:tr>
              <a:tr h="364730">
                <a:tc>
                  <a:txBody>
                    <a:bodyPr/>
                    <a:lstStyle/>
                    <a:p>
                      <a:pPr algn="l" fontAlgn="ctr"/>
                      <a:r>
                        <a:rPr lang="ru-RU" sz="1400" b="1" i="0" u="none" strike="noStrike" dirty="0">
                          <a:solidFill>
                            <a:srgbClr val="000000"/>
                          </a:solidFill>
                          <a:effectLst/>
                          <a:latin typeface="+mn-lt"/>
                        </a:rPr>
                        <a:t> Капитальный ремонт и ремонт автомобильных дорог общего пользования местного значения, км.</a:t>
                      </a:r>
                    </a:p>
                  </a:txBody>
                  <a:tcPr marL="9525" marR="9525" marT="9525" marB="0" anchor="ctr"/>
                </a:tc>
                <a:tc>
                  <a:txBody>
                    <a:bodyPr/>
                    <a:lstStyle/>
                    <a:p>
                      <a:pPr algn="ctr"/>
                      <a:r>
                        <a:rPr lang="ru-RU" sz="1400" b="1" dirty="0" smtClean="0">
                          <a:latin typeface="+mn-lt"/>
                        </a:rPr>
                        <a:t>5 км.</a:t>
                      </a:r>
                      <a:endParaRPr lang="ru-RU" sz="1400" b="1" dirty="0">
                        <a:latin typeface="+mn-lt"/>
                      </a:endParaRPr>
                    </a:p>
                  </a:txBody>
                  <a:tcPr/>
                </a:tc>
              </a:tr>
              <a:tr h="470630">
                <a:tc>
                  <a:txBody>
                    <a:bodyPr/>
                    <a:lstStyle/>
                    <a:p>
                      <a:pPr algn="l" fontAlgn="ctr"/>
                      <a:r>
                        <a:rPr lang="ru-RU" sz="1400" b="1" i="0" u="none" strike="noStrike" dirty="0">
                          <a:solidFill>
                            <a:srgbClr val="000000"/>
                          </a:solidFill>
                          <a:effectLst/>
                          <a:latin typeface="+mn-lt"/>
                        </a:rPr>
                        <a:t> Доля протяженности автомобильных дорог общего пользования местного значения, не отвечающих нормативным требованиям, в общей протяженности автомобильных дорог общего пользования местного значения, процентов.</a:t>
                      </a: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63,4 %</a:t>
                      </a:r>
                      <a:endParaRPr lang="ru-RU" sz="1400" b="1" dirty="0">
                        <a:latin typeface="+mn-lt"/>
                      </a:endParaRPr>
                    </a:p>
                  </a:txBody>
                  <a:tcPr/>
                </a:tc>
              </a:tr>
            </a:tbl>
          </a:graphicData>
        </a:graphic>
      </p:graphicFrame>
    </p:spTree>
    <p:extLst>
      <p:ext uri="{BB962C8B-B14F-4D97-AF65-F5344CB8AC3E}">
        <p14:creationId xmlns:p14="http://schemas.microsoft.com/office/powerpoint/2010/main" xmlns="" val="31051242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50106"/>
          </a:xfrm>
        </p:spPr>
        <p:txBody>
          <a:bodyPr>
            <a:noAutofit/>
          </a:bodyPr>
          <a:lstStyle/>
          <a:p>
            <a:pPr algn="ctr"/>
            <a:r>
              <a:rPr lang="ru-RU" sz="2400" b="1" dirty="0">
                <a:solidFill>
                  <a:srgbClr val="8064A2">
                    <a:lumMod val="50000"/>
                  </a:srgbClr>
                </a:solidFill>
                <a:latin typeface="Bookman Old Style" panose="02050604050505020204" pitchFamily="18" charset="0"/>
              </a:rPr>
              <a:t>Муниципальная программа </a:t>
            </a:r>
            <a:r>
              <a:rPr lang="ru-RU" sz="2800" b="1" dirty="0">
                <a:solidFill>
                  <a:srgbClr val="8064A2">
                    <a:lumMod val="50000"/>
                  </a:srgbClr>
                </a:solidFill>
                <a:latin typeface="Bookman Old Style" panose="02050604050505020204" pitchFamily="18" charset="0"/>
              </a:rPr>
              <a:t>«Муниципальное управление на </a:t>
            </a:r>
            <a:r>
              <a:rPr lang="ru-RU" sz="2800" b="1" dirty="0" smtClean="0">
                <a:solidFill>
                  <a:srgbClr val="8064A2">
                    <a:lumMod val="50000"/>
                  </a:srgbClr>
                </a:solidFill>
                <a:latin typeface="Bookman Old Style" panose="02050604050505020204" pitchFamily="18" charset="0"/>
              </a:rPr>
              <a:t>2020 </a:t>
            </a:r>
            <a:r>
              <a:rPr lang="ru-RU" sz="2800" b="1" dirty="0">
                <a:solidFill>
                  <a:srgbClr val="8064A2">
                    <a:lumMod val="50000"/>
                  </a:srgbClr>
                </a:solidFill>
                <a:latin typeface="Bookman Old Style" panose="02050604050505020204" pitchFamily="18" charset="0"/>
              </a:rPr>
              <a:t>– </a:t>
            </a:r>
            <a:r>
              <a:rPr lang="ru-RU" sz="2800" b="1" dirty="0" smtClean="0">
                <a:solidFill>
                  <a:srgbClr val="8064A2">
                    <a:lumMod val="50000"/>
                  </a:srgbClr>
                </a:solidFill>
                <a:latin typeface="Bookman Old Style" panose="02050604050505020204" pitchFamily="18" charset="0"/>
              </a:rPr>
              <a:t>2026 </a:t>
            </a:r>
            <a:r>
              <a:rPr lang="ru-RU" sz="2800" b="1" dirty="0">
                <a:solidFill>
                  <a:srgbClr val="8064A2">
                    <a:lumMod val="50000"/>
                  </a:srgbClr>
                </a:solidFill>
                <a:latin typeface="Bookman Old Style" panose="02050604050505020204" pitchFamily="18" charset="0"/>
              </a:rPr>
              <a:t>годы»</a:t>
            </a:r>
            <a:br>
              <a:rPr lang="ru-RU" sz="2800" b="1" dirty="0">
                <a:solidFill>
                  <a:srgbClr val="8064A2">
                    <a:lumMod val="50000"/>
                  </a:srgbClr>
                </a:solidFill>
                <a:latin typeface="Bookman Old Style" panose="02050604050505020204" pitchFamily="18" charset="0"/>
              </a:rPr>
            </a:br>
            <a:endParaRPr lang="ru-RU" sz="2800" dirty="0">
              <a:latin typeface="Bookman Old Style" panose="02050604050505020204" pitchFamily="18" charset="0"/>
            </a:endParaRPr>
          </a:p>
        </p:txBody>
      </p:sp>
      <p:sp>
        <p:nvSpPr>
          <p:cNvPr id="3" name="Объект 2"/>
          <p:cNvSpPr>
            <a:spLocks noGrp="1"/>
          </p:cNvSpPr>
          <p:nvPr>
            <p:ph idx="1"/>
          </p:nvPr>
        </p:nvSpPr>
        <p:spPr>
          <a:xfrm>
            <a:off x="179512" y="836712"/>
            <a:ext cx="8712968" cy="4032447"/>
          </a:xfrm>
        </p:spPr>
        <p:txBody>
          <a:bodyPr>
            <a:normAutofit/>
          </a:bodyPr>
          <a:lstStyle/>
          <a:p>
            <a:pPr lvl="0" hangingPunct="0"/>
            <a:r>
              <a:rPr lang="ru-RU" sz="2200" b="1" dirty="0">
                <a:solidFill>
                  <a:prstClr val="black"/>
                </a:solidFill>
              </a:rPr>
              <a:t>Цель программы – </a:t>
            </a:r>
            <a:endParaRPr lang="ru-RU" sz="2200" b="1" dirty="0" smtClean="0">
              <a:solidFill>
                <a:prstClr val="black"/>
              </a:solidFill>
            </a:endParaRPr>
          </a:p>
          <a:p>
            <a:pPr marL="0" lvl="0" indent="0" hangingPunct="0">
              <a:buNone/>
            </a:pPr>
            <a:r>
              <a:rPr lang="ru-RU" sz="1300" b="1" dirty="0" smtClean="0">
                <a:solidFill>
                  <a:schemeClr val="tx2">
                    <a:lumMod val="50000"/>
                  </a:schemeClr>
                </a:solidFill>
                <a:latin typeface="Bookman Old Style" panose="02050604050505020204" pitchFamily="18" charset="0"/>
                <a:cs typeface="Times New Roman"/>
              </a:rPr>
              <a:t>*</a:t>
            </a:r>
            <a:r>
              <a:rPr lang="ru-RU" sz="1300" b="1" dirty="0">
                <a:solidFill>
                  <a:schemeClr val="tx2">
                    <a:lumMod val="50000"/>
                  </a:schemeClr>
                </a:solidFill>
                <a:latin typeface="Bookman Old Style" panose="02050604050505020204" pitchFamily="18" charset="0"/>
                <a:cs typeface="Times New Roman"/>
              </a:rPr>
              <a:t>р</a:t>
            </a:r>
            <a:r>
              <a:rPr lang="ru-RU" sz="1300" b="1" dirty="0">
                <a:solidFill>
                  <a:schemeClr val="tx2">
                    <a:lumMod val="50000"/>
                  </a:schemeClr>
                </a:solidFill>
                <a:latin typeface="Bookman Old Style" panose="02050604050505020204" pitchFamily="18" charset="0"/>
                <a:cs typeface="Times New Roman" panose="02020603050405020304" pitchFamily="18" charset="0"/>
              </a:rPr>
              <a:t>азвитие и совершенствование муниципальной службы в муниципальном образовании «</a:t>
            </a:r>
            <a:r>
              <a:rPr lang="ru-RU" sz="1300" b="1" dirty="0" err="1">
                <a:solidFill>
                  <a:schemeClr val="tx2">
                    <a:lumMod val="50000"/>
                  </a:schemeClr>
                </a:solidFill>
                <a:latin typeface="Bookman Old Style" panose="02050604050505020204" pitchFamily="18" charset="0"/>
                <a:cs typeface="Times New Roman" panose="02020603050405020304" pitchFamily="18" charset="0"/>
              </a:rPr>
              <a:t>Кизнерский</a:t>
            </a:r>
            <a:r>
              <a:rPr lang="ru-RU" sz="1300" b="1" dirty="0">
                <a:solidFill>
                  <a:schemeClr val="tx2">
                    <a:lumMod val="50000"/>
                  </a:schemeClr>
                </a:solidFill>
                <a:latin typeface="Bookman Old Style" panose="02050604050505020204" pitchFamily="18" charset="0"/>
                <a:cs typeface="Times New Roman" panose="02020603050405020304" pitchFamily="18" charset="0"/>
              </a:rPr>
              <a:t> район»  посредством внедрения эффективных кадровых технологий, формирования высококвалифицированного кадрового состава, совершенствования системы управления муниципальной службой и системы профессионального развития муниципальных служащих;</a:t>
            </a:r>
          </a:p>
          <a:p>
            <a:pPr marL="0" lvl="0" indent="0" hangingPunct="0">
              <a:buNone/>
            </a:pPr>
            <a:r>
              <a:rPr lang="ru-RU" sz="1300" b="1" dirty="0">
                <a:solidFill>
                  <a:schemeClr val="tx2">
                    <a:lumMod val="50000"/>
                  </a:schemeClr>
                </a:solidFill>
                <a:latin typeface="Bookman Old Style" panose="02050604050505020204" pitchFamily="18" charset="0"/>
                <a:cs typeface="Times New Roman"/>
              </a:rPr>
              <a:t>* п</a:t>
            </a:r>
            <a:r>
              <a:rPr lang="ru-RU" sz="1300" b="1" dirty="0">
                <a:solidFill>
                  <a:schemeClr val="tx2">
                    <a:lumMod val="50000"/>
                  </a:schemeClr>
                </a:solidFill>
                <a:latin typeface="Bookman Old Style" panose="02050604050505020204" pitchFamily="18" charset="0"/>
                <a:cs typeface="Times New Roman" panose="02020603050405020304" pitchFamily="18" charset="0"/>
              </a:rPr>
              <a:t>овышение качества и доступности государственных и муниципальных услуг, предоставляемых населению </a:t>
            </a:r>
            <a:r>
              <a:rPr lang="ru-RU" sz="1300" b="1" dirty="0" err="1">
                <a:solidFill>
                  <a:schemeClr val="tx2">
                    <a:lumMod val="50000"/>
                  </a:schemeClr>
                </a:solidFill>
                <a:latin typeface="Bookman Old Style" panose="02050604050505020204" pitchFamily="18" charset="0"/>
                <a:cs typeface="Times New Roman" panose="02020603050405020304" pitchFamily="18" charset="0"/>
              </a:rPr>
              <a:t>Кизнерского</a:t>
            </a:r>
            <a:r>
              <a:rPr lang="ru-RU" sz="1300" b="1" dirty="0">
                <a:solidFill>
                  <a:schemeClr val="tx2">
                    <a:lumMod val="50000"/>
                  </a:schemeClr>
                </a:solidFill>
                <a:latin typeface="Bookman Old Style" panose="02050604050505020204" pitchFamily="18" charset="0"/>
                <a:cs typeface="Times New Roman" panose="02020603050405020304" pitchFamily="18" charset="0"/>
              </a:rPr>
              <a:t> района;</a:t>
            </a:r>
          </a:p>
          <a:p>
            <a:pPr marL="0" lvl="0" indent="0" hangingPunct="0">
              <a:buNone/>
            </a:pPr>
            <a:r>
              <a:rPr lang="ru-RU" sz="1300" b="1" dirty="0">
                <a:solidFill>
                  <a:schemeClr val="tx2">
                    <a:lumMod val="50000"/>
                  </a:schemeClr>
                </a:solidFill>
                <a:latin typeface="Bookman Old Style" panose="02050604050505020204" pitchFamily="18" charset="0"/>
                <a:cs typeface="Times New Roman"/>
              </a:rPr>
              <a:t>* п</a:t>
            </a:r>
            <a:r>
              <a:rPr lang="ru-RU" sz="1300" b="1" dirty="0">
                <a:solidFill>
                  <a:schemeClr val="tx2">
                    <a:lumMod val="50000"/>
                  </a:schemeClr>
                </a:solidFill>
                <a:latin typeface="Bookman Old Style" panose="02050604050505020204" pitchFamily="18" charset="0"/>
                <a:cs typeface="Times New Roman" panose="02020603050405020304" pitchFamily="18" charset="0"/>
              </a:rPr>
              <a:t>овышение эффективности деятельности органов местного самоуправления муниципального образования «</a:t>
            </a:r>
            <a:r>
              <a:rPr lang="ru-RU" sz="1300" b="1" dirty="0" err="1">
                <a:solidFill>
                  <a:schemeClr val="tx2">
                    <a:lumMod val="50000"/>
                  </a:schemeClr>
                </a:solidFill>
                <a:latin typeface="Bookman Old Style" panose="02050604050505020204" pitchFamily="18" charset="0"/>
                <a:cs typeface="Times New Roman" panose="02020603050405020304" pitchFamily="18" charset="0"/>
              </a:rPr>
              <a:t>Кизнерский</a:t>
            </a:r>
            <a:r>
              <a:rPr lang="ru-RU" sz="1300" b="1" dirty="0">
                <a:solidFill>
                  <a:schemeClr val="tx2">
                    <a:lumMod val="50000"/>
                  </a:schemeClr>
                </a:solidFill>
                <a:latin typeface="Bookman Old Style" panose="02050604050505020204" pitchFamily="18" charset="0"/>
                <a:cs typeface="Times New Roman" panose="02020603050405020304" pitchFamily="18" charset="0"/>
              </a:rPr>
              <a:t> район»;</a:t>
            </a:r>
          </a:p>
          <a:p>
            <a:pPr marL="0" lvl="0" indent="0" hangingPunct="0">
              <a:buNone/>
            </a:pPr>
            <a:r>
              <a:rPr lang="ru-RU" sz="1300" b="1" dirty="0">
                <a:solidFill>
                  <a:schemeClr val="tx2">
                    <a:lumMod val="50000"/>
                  </a:schemeClr>
                </a:solidFill>
                <a:latin typeface="Bookman Old Style" panose="02050604050505020204" pitchFamily="18" charset="0"/>
                <a:cs typeface="Times New Roman"/>
              </a:rPr>
              <a:t>* с</a:t>
            </a:r>
            <a:r>
              <a:rPr lang="ru-RU" sz="1300" b="1" dirty="0">
                <a:solidFill>
                  <a:schemeClr val="tx2">
                    <a:lumMod val="50000"/>
                  </a:schemeClr>
                </a:solidFill>
                <a:latin typeface="Bookman Old Style" panose="02050604050505020204" pitchFamily="18" charset="0"/>
                <a:cs typeface="Times New Roman" panose="02020603050405020304" pitchFamily="18" charset="0"/>
              </a:rPr>
              <a:t>нижение  административных  барьеров;</a:t>
            </a:r>
          </a:p>
          <a:p>
            <a:pPr marL="0" indent="0">
              <a:buNone/>
            </a:pPr>
            <a:r>
              <a:rPr lang="ru-RU" sz="1300" b="1" dirty="0">
                <a:solidFill>
                  <a:schemeClr val="tx2">
                    <a:lumMod val="50000"/>
                  </a:schemeClr>
                </a:solidFill>
                <a:latin typeface="Bookman Old Style" panose="02050604050505020204" pitchFamily="18" charset="0"/>
                <a:cs typeface="Times New Roman"/>
              </a:rPr>
              <a:t>* с</a:t>
            </a:r>
            <a:r>
              <a:rPr lang="ru-RU" sz="1300" b="1" dirty="0">
                <a:solidFill>
                  <a:schemeClr val="tx2">
                    <a:lumMod val="50000"/>
                  </a:schemeClr>
                </a:solidFill>
                <a:latin typeface="Bookman Old Style" panose="02050604050505020204" pitchFamily="18" charset="0"/>
                <a:cs typeface="Times New Roman" panose="02020603050405020304" pitchFamily="18" charset="0"/>
              </a:rPr>
              <a:t>оздание оптимальных условий для развития и совершенствования муниципального управления;</a:t>
            </a:r>
          </a:p>
          <a:p>
            <a:pPr marL="0" indent="0">
              <a:buNone/>
            </a:pPr>
            <a:r>
              <a:rPr lang="ru-RU" sz="1300" b="1" dirty="0">
                <a:solidFill>
                  <a:schemeClr val="tx2">
                    <a:lumMod val="50000"/>
                  </a:schemeClr>
                </a:solidFill>
                <a:latin typeface="Bookman Old Style" panose="02050604050505020204" pitchFamily="18" charset="0"/>
                <a:cs typeface="Times New Roman"/>
              </a:rPr>
              <a:t>* с</a:t>
            </a:r>
            <a:r>
              <a:rPr lang="ru-RU" sz="1300" b="1" dirty="0">
                <a:solidFill>
                  <a:schemeClr val="tx2">
                    <a:lumMod val="50000"/>
                  </a:schemeClr>
                </a:solidFill>
                <a:latin typeface="Bookman Old Style" panose="02050604050505020204" pitchFamily="18" charset="0"/>
                <a:cs typeface="Times New Roman" panose="02020603050405020304" pitchFamily="18" charset="0"/>
              </a:rPr>
              <a:t>овершенствование системы муниципального управления в </a:t>
            </a:r>
            <a:r>
              <a:rPr lang="ru-RU" sz="1300" b="1" dirty="0" err="1">
                <a:solidFill>
                  <a:schemeClr val="tx2">
                    <a:lumMod val="50000"/>
                  </a:schemeClr>
                </a:solidFill>
                <a:latin typeface="Bookman Old Style" panose="02050604050505020204" pitchFamily="18" charset="0"/>
                <a:cs typeface="Times New Roman" panose="02020603050405020304" pitchFamily="18" charset="0"/>
              </a:rPr>
              <a:t>Кизнерском</a:t>
            </a:r>
            <a:r>
              <a:rPr lang="ru-RU" sz="1300" b="1" dirty="0">
                <a:solidFill>
                  <a:schemeClr val="tx2">
                    <a:lumMod val="50000"/>
                  </a:schemeClr>
                </a:solidFill>
                <a:latin typeface="Bookman Old Style" panose="02050604050505020204" pitchFamily="18" charset="0"/>
                <a:cs typeface="Times New Roman" panose="02020603050405020304" pitchFamily="18" charset="0"/>
              </a:rPr>
              <a:t> районе на основе использования информационных и телекоммуникационных технологий.</a:t>
            </a:r>
          </a:p>
          <a:p>
            <a:pPr fontAlgn="base"/>
            <a:endParaRPr lang="ru-RU" b="1" dirty="0">
              <a:solidFill>
                <a:prstClr val="black"/>
              </a:solidFill>
            </a:endParaRPr>
          </a:p>
          <a:p>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1073093509"/>
              </p:ext>
            </p:extLst>
          </p:nvPr>
        </p:nvGraphicFramePr>
        <p:xfrm>
          <a:off x="3049488" y="4293096"/>
          <a:ext cx="6059016" cy="2336068"/>
        </p:xfrm>
        <a:graphic>
          <a:graphicData uri="http://schemas.openxmlformats.org/drawingml/2006/table">
            <a:tbl>
              <a:tblPr firstRow="1" bandRow="1">
                <a:tableStyleId>{21E4AEA4-8DFA-4A89-87EB-49C32662AFE0}</a:tableStyleId>
              </a:tblPr>
              <a:tblGrid>
                <a:gridCol w="1944216"/>
                <a:gridCol w="2119784"/>
                <a:gridCol w="1995016"/>
              </a:tblGrid>
              <a:tr h="374692">
                <a:tc>
                  <a:txBody>
                    <a:bodyPr/>
                    <a:lstStyle/>
                    <a:p>
                      <a:pPr algn="ctr"/>
                      <a:r>
                        <a:rPr lang="ru-RU" dirty="0" smtClean="0">
                          <a:solidFill>
                            <a:schemeClr val="tx2">
                              <a:lumMod val="50000"/>
                            </a:schemeClr>
                          </a:solidFill>
                        </a:rPr>
                        <a:t>2024 год </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2026 год</a:t>
                      </a:r>
                      <a:endParaRPr lang="ru-RU" dirty="0">
                        <a:solidFill>
                          <a:schemeClr val="tx2">
                            <a:lumMod val="50000"/>
                          </a:schemeClr>
                        </a:solidFill>
                      </a:endParaRPr>
                    </a:p>
                  </a:txBody>
                  <a:tcPr>
                    <a:solidFill>
                      <a:schemeClr val="tx2">
                        <a:lumMod val="20000"/>
                        <a:lumOff val="80000"/>
                      </a:schemeClr>
                    </a:solidFill>
                  </a:tcPr>
                </a:tc>
              </a:tr>
              <a:tr h="365212">
                <a:tc>
                  <a:txBody>
                    <a:bodyPr/>
                    <a:lstStyle/>
                    <a:p>
                      <a:pPr algn="ctr"/>
                      <a:r>
                        <a:rPr lang="ru-RU" b="1" dirty="0" smtClean="0"/>
                        <a:t>129 421,5</a:t>
                      </a:r>
                      <a:endParaRPr lang="ru-RU" b="1" dirty="0"/>
                    </a:p>
                  </a:txBody>
                  <a:tcPr>
                    <a:solidFill>
                      <a:schemeClr val="tx2">
                        <a:lumMod val="20000"/>
                        <a:lumOff val="80000"/>
                      </a:schemeClr>
                    </a:solidFill>
                  </a:tcPr>
                </a:tc>
                <a:tc>
                  <a:txBody>
                    <a:bodyPr/>
                    <a:lstStyle/>
                    <a:p>
                      <a:pPr algn="ctr"/>
                      <a:r>
                        <a:rPr lang="ru-RU" b="1" dirty="0" smtClean="0"/>
                        <a:t>129</a:t>
                      </a:r>
                      <a:r>
                        <a:rPr lang="ru-RU" b="1" baseline="0" dirty="0" smtClean="0"/>
                        <a:t> 421,1</a:t>
                      </a:r>
                      <a:endParaRPr lang="ru-RU" b="1" dirty="0"/>
                    </a:p>
                  </a:txBody>
                  <a:tcPr>
                    <a:solidFill>
                      <a:schemeClr val="tx2">
                        <a:lumMod val="20000"/>
                        <a:lumOff val="80000"/>
                      </a:schemeClr>
                    </a:solidFill>
                  </a:tcPr>
                </a:tc>
                <a:tc>
                  <a:txBody>
                    <a:bodyPr/>
                    <a:lstStyle/>
                    <a:p>
                      <a:pPr algn="ctr"/>
                      <a:r>
                        <a:rPr lang="ru-RU" b="1" dirty="0" smtClean="0"/>
                        <a:t>129 321,9</a:t>
                      </a:r>
                      <a:endParaRPr lang="ru-RU" b="1" dirty="0"/>
                    </a:p>
                  </a:txBody>
                  <a:tcPr>
                    <a:solidFill>
                      <a:schemeClr val="tx2">
                        <a:lumMod val="20000"/>
                        <a:lumOff val="80000"/>
                      </a:schemeClr>
                    </a:solidFill>
                  </a:tcPr>
                </a:tc>
              </a:tr>
              <a:tr h="503508">
                <a:tc>
                  <a:txBody>
                    <a:bodyPr/>
                    <a:lstStyle/>
                    <a:p>
                      <a:pPr algn="ctr"/>
                      <a:r>
                        <a:rPr lang="ru-RU" sz="1600" b="1" i="1" dirty="0" smtClean="0"/>
                        <a:t>128</a:t>
                      </a:r>
                      <a:r>
                        <a:rPr lang="ru-RU" sz="1600" b="1" i="1" baseline="0" dirty="0" smtClean="0"/>
                        <a:t> 809,4</a:t>
                      </a:r>
                      <a:endParaRPr lang="ru-RU" sz="1600" b="1" i="1" dirty="0" smtClean="0"/>
                    </a:p>
                  </a:txBody>
                  <a:tcPr>
                    <a:solidFill>
                      <a:schemeClr val="tx2">
                        <a:lumMod val="20000"/>
                        <a:lumOff val="80000"/>
                      </a:schemeClr>
                    </a:solidFill>
                  </a:tcPr>
                </a:tc>
                <a:tc gridSpan="2">
                  <a:txBody>
                    <a:bodyPr/>
                    <a:lstStyle/>
                    <a:p>
                      <a:r>
                        <a:rPr lang="ru-RU" sz="1400" b="1" dirty="0" smtClean="0"/>
                        <a:t>Подпрограмма «Организация муниципального управления»</a:t>
                      </a:r>
                      <a:endParaRPr lang="ru-RU" sz="1400" b="1" dirty="0"/>
                    </a:p>
                  </a:txBody>
                  <a:tcPr>
                    <a:solidFill>
                      <a:schemeClr val="tx2">
                        <a:lumMod val="20000"/>
                        <a:lumOff val="80000"/>
                      </a:schemeClr>
                    </a:solidFill>
                  </a:tcPr>
                </a:tc>
                <a:tc hMerge="1">
                  <a:txBody>
                    <a:bodyPr/>
                    <a:lstStyle/>
                    <a:p>
                      <a:pPr algn="ctr"/>
                      <a:endParaRPr lang="ru-RU" dirty="0"/>
                    </a:p>
                  </a:txBody>
                  <a:tcPr/>
                </a:tc>
              </a:tr>
              <a:tr h="345936">
                <a:tc>
                  <a:txBody>
                    <a:bodyPr/>
                    <a:lstStyle/>
                    <a:p>
                      <a:pPr algn="ctr"/>
                      <a:r>
                        <a:rPr lang="ru-RU" sz="1600" b="1" i="1" dirty="0" smtClean="0"/>
                        <a:t>612,1</a:t>
                      </a:r>
                    </a:p>
                  </a:txBody>
                  <a:tcPr>
                    <a:solidFill>
                      <a:schemeClr val="tx2">
                        <a:lumMod val="20000"/>
                        <a:lumOff val="80000"/>
                      </a:schemeClr>
                    </a:solidFill>
                  </a:tcPr>
                </a:tc>
                <a:tc gridSpan="2">
                  <a:txBody>
                    <a:bodyPr/>
                    <a:lstStyle/>
                    <a:p>
                      <a:r>
                        <a:rPr lang="ru-RU" sz="1400" b="1" dirty="0" smtClean="0"/>
                        <a:t>Подпрограмма «Архивное дело»</a:t>
                      </a:r>
                    </a:p>
                  </a:txBody>
                  <a:tcPr>
                    <a:solidFill>
                      <a:schemeClr val="tx2">
                        <a:lumMod val="20000"/>
                        <a:lumOff val="80000"/>
                      </a:schemeClr>
                    </a:solidFill>
                  </a:tcPr>
                </a:tc>
                <a:tc hMerge="1">
                  <a:txBody>
                    <a:bodyPr/>
                    <a:lstStyle/>
                    <a:p>
                      <a:endParaRPr lang="ru-RU"/>
                    </a:p>
                  </a:txBody>
                  <a:tcPr/>
                </a:tc>
              </a:tr>
              <a:tr h="345936">
                <a:tc>
                  <a:txBody>
                    <a:bodyPr/>
                    <a:lstStyle/>
                    <a:p>
                      <a:pPr algn="ctr"/>
                      <a:endParaRPr lang="ru-RU" sz="1600" b="1" i="1" dirty="0" smtClean="0"/>
                    </a:p>
                    <a:p>
                      <a:pPr algn="ctr"/>
                      <a:r>
                        <a:rPr lang="ru-RU" sz="1600" b="1" i="1" dirty="0" smtClean="0"/>
                        <a:t>0,0</a:t>
                      </a:r>
                    </a:p>
                  </a:txBody>
                  <a:tcPr>
                    <a:solidFill>
                      <a:schemeClr val="tx2">
                        <a:lumMod val="20000"/>
                        <a:lumOff val="80000"/>
                      </a:schemeClr>
                    </a:solidFill>
                  </a:tcPr>
                </a:tc>
                <a:tc gridSpan="2">
                  <a:txBody>
                    <a:bodyPr/>
                    <a:lstStyle/>
                    <a:p>
                      <a:r>
                        <a:rPr lang="ru-RU" sz="1400" b="1" dirty="0" smtClean="0"/>
                        <a:t>Подпрограмма «Создание условий для гос. регистрации актов гражданского состояния»</a:t>
                      </a:r>
                    </a:p>
                  </a:txBody>
                  <a:tcPr>
                    <a:solidFill>
                      <a:schemeClr val="tx2">
                        <a:lumMod val="20000"/>
                        <a:lumOff val="80000"/>
                      </a:schemeClr>
                    </a:solidFill>
                  </a:tcPr>
                </a:tc>
                <a:tc hMerge="1">
                  <a:txBody>
                    <a:bodyPr/>
                    <a:lstStyle/>
                    <a:p>
                      <a:endParaRPr lang="ru-RU"/>
                    </a:p>
                  </a:txBody>
                  <a:tcPr/>
                </a:tc>
              </a:tr>
            </a:tbl>
          </a:graphicData>
        </a:graphic>
      </p:graphicFrame>
      <p:sp>
        <p:nvSpPr>
          <p:cNvPr id="5" name="TextBox 4"/>
          <p:cNvSpPr txBox="1"/>
          <p:nvPr/>
        </p:nvSpPr>
        <p:spPr>
          <a:xfrm>
            <a:off x="8028384" y="4005064"/>
            <a:ext cx="990849" cy="307777"/>
          </a:xfrm>
          <a:prstGeom prst="rect">
            <a:avLst/>
          </a:prstGeom>
          <a:noFill/>
        </p:spPr>
        <p:txBody>
          <a:bodyPr wrap="none" rtlCol="0">
            <a:spAutoFit/>
          </a:bodyPr>
          <a:lstStyle/>
          <a:p>
            <a:r>
              <a:rPr lang="ru-RU" sz="1400" b="1" dirty="0" smtClean="0"/>
              <a:t>(Тыс. руб.)</a:t>
            </a:r>
            <a:endParaRPr lang="ru-RU" sz="1400" b="1"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4282" y="4437112"/>
            <a:ext cx="2738046" cy="15376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11334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611560" y="333375"/>
            <a:ext cx="849910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ru-RU" altLang="ru-RU" sz="1600" b="1" dirty="0">
                <a:solidFill>
                  <a:srgbClr val="000000"/>
                </a:solidFill>
                <a:latin typeface="+mn-lt"/>
                <a:cs typeface="Times New Roman" panose="02020603050405020304" pitchFamily="18" charset="0"/>
              </a:rPr>
              <a:t>Основные показатели прогноза социально-экономического </a:t>
            </a:r>
          </a:p>
          <a:p>
            <a:pPr algn="ctr" eaLnBrk="1" fontAlgn="base" hangingPunct="1">
              <a:spcBef>
                <a:spcPct val="0"/>
              </a:spcBef>
              <a:spcAft>
                <a:spcPct val="0"/>
              </a:spcAft>
            </a:pPr>
            <a:r>
              <a:rPr lang="ru-RU" altLang="ru-RU" sz="1600" b="1" dirty="0" smtClean="0">
                <a:solidFill>
                  <a:srgbClr val="000000"/>
                </a:solidFill>
                <a:latin typeface="+mn-lt"/>
                <a:cs typeface="Times New Roman" panose="02020603050405020304" pitchFamily="18" charset="0"/>
              </a:rPr>
              <a:t>развития</a:t>
            </a:r>
            <a:endParaRPr lang="ru-RU" altLang="ru-RU" sz="1600" b="1" dirty="0">
              <a:solidFill>
                <a:srgbClr val="000000"/>
              </a:solidFill>
              <a:latin typeface="+mn-lt"/>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1298790572"/>
              </p:ext>
            </p:extLst>
          </p:nvPr>
        </p:nvGraphicFramePr>
        <p:xfrm>
          <a:off x="571472" y="1428737"/>
          <a:ext cx="8252787" cy="4294676"/>
        </p:xfrm>
        <a:graphic>
          <a:graphicData uri="http://schemas.openxmlformats.org/drawingml/2006/table">
            <a:tbl>
              <a:tblPr firstRow="1" bandRow="1">
                <a:tableStyleId>{5C22544A-7EE6-4342-B048-85BDC9FD1C3A}</a:tableStyleId>
              </a:tblPr>
              <a:tblGrid>
                <a:gridCol w="4357718">
                  <a:extLst>
                    <a:ext uri="{9D8B030D-6E8A-4147-A177-3AD203B41FA5}">
                      <a16:colId xmlns:a16="http://schemas.microsoft.com/office/drawing/2014/main" xmlns="" val="20000"/>
                    </a:ext>
                  </a:extLst>
                </a:gridCol>
                <a:gridCol w="642942"/>
                <a:gridCol w="857256"/>
                <a:gridCol w="785818"/>
                <a:gridCol w="751797"/>
                <a:gridCol w="857256"/>
              </a:tblGrid>
              <a:tr h="479712">
                <a:tc rowSpan="2">
                  <a:txBody>
                    <a:bodyPr/>
                    <a:lstStyle/>
                    <a:p>
                      <a:pPr algn="ctr"/>
                      <a:r>
                        <a:rPr lang="ru-RU" sz="1400" dirty="0" smtClean="0">
                          <a:latin typeface="+mn-lt"/>
                          <a:cs typeface="Times New Roman" pitchFamily="18" charset="0"/>
                        </a:rPr>
                        <a:t>Наименование показателя</a:t>
                      </a:r>
                      <a:endParaRPr lang="ru-RU" sz="1400" dirty="0">
                        <a:latin typeface="+mn-lt"/>
                        <a:cs typeface="Times New Roman" pitchFamily="18" charset="0"/>
                      </a:endParaRPr>
                    </a:p>
                  </a:txBody>
                  <a:tcPr marL="91443" marR="91443" marT="45727" marB="45727" anchor="ctr">
                    <a:lnR w="38100" cap="flat" cmpd="sng" algn="ctr">
                      <a:solidFill>
                        <a:schemeClr val="bg1"/>
                      </a:solidFill>
                      <a:prstDash val="solid"/>
                      <a:round/>
                      <a:headEnd type="none" w="med" len="med"/>
                      <a:tailEnd type="none" w="med" len="med"/>
                    </a:lnR>
                    <a:solidFill>
                      <a:schemeClr val="bg2">
                        <a:lumMod val="50000"/>
                      </a:schemeClr>
                    </a:solidFill>
                  </a:tcPr>
                </a:tc>
                <a:tc rowSpan="2">
                  <a:txBody>
                    <a:bodyPr/>
                    <a:lstStyle/>
                    <a:p>
                      <a:r>
                        <a:rPr lang="ru-RU" sz="1400" dirty="0" smtClean="0"/>
                        <a:t>Ед.</a:t>
                      </a:r>
                    </a:p>
                    <a:p>
                      <a:r>
                        <a:rPr lang="ru-RU" sz="1400" dirty="0" err="1" smtClean="0"/>
                        <a:t>изм</a:t>
                      </a:r>
                      <a:r>
                        <a:rPr lang="ru-RU" sz="1400" dirty="0" smtClean="0"/>
                        <a:t>.</a:t>
                      </a:r>
                      <a:endParaRPr lang="ru-RU" sz="1400" dirty="0"/>
                    </a:p>
                  </a:txBody>
                  <a:tcPr marL="91443" marR="91443"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rowSpan="2">
                  <a:txBody>
                    <a:bodyPr/>
                    <a:lstStyle/>
                    <a:p>
                      <a:pPr algn="ctr"/>
                      <a:r>
                        <a:rPr lang="ru-RU" sz="1400" dirty="0" smtClean="0">
                          <a:latin typeface="+mn-lt"/>
                          <a:cs typeface="Times New Roman" pitchFamily="18" charset="0"/>
                        </a:rPr>
                        <a:t>2023 год оценка</a:t>
                      </a:r>
                      <a:endParaRPr lang="ru-RU" sz="1400" dirty="0">
                        <a:latin typeface="+mn-lt"/>
                        <a:cs typeface="Times New Roman" pitchFamily="18" charset="0"/>
                      </a:endParaRPr>
                    </a:p>
                  </a:txBody>
                  <a:tcPr marL="91443" marR="91443"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gridSpan="3">
                  <a:txBody>
                    <a:bodyPr/>
                    <a:lstStyle/>
                    <a:p>
                      <a:pPr algn="ctr"/>
                      <a:r>
                        <a:rPr lang="ru-RU" sz="1400" dirty="0" smtClean="0"/>
                        <a:t>Прогноз</a:t>
                      </a:r>
                      <a:endParaRPr lang="ru-RU" sz="1400" dirty="0"/>
                    </a:p>
                  </a:txBody>
                  <a:tcPr marL="91443" marR="91443" marT="45727" marB="4572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491286">
                <a:tc vMerge="1">
                  <a:txBody>
                    <a:bodyPr/>
                    <a:lstStyle/>
                    <a:p>
                      <a:pPr algn="ctr"/>
                      <a:endParaRPr lang="ru-RU" sz="1200" dirty="0">
                        <a:latin typeface="Times New Roman" pitchFamily="18" charset="0"/>
                        <a:cs typeface="Times New Roman" pitchFamily="18" charset="0"/>
                      </a:endParaRPr>
                    </a:p>
                  </a:txBody>
                  <a:tcPr anchor="ctr"/>
                </a:tc>
                <a:tc vMerge="1">
                  <a:txBody>
                    <a:bodyPr/>
                    <a:lstStyle/>
                    <a:p>
                      <a:endParaRPr lang="ru-RU"/>
                    </a:p>
                  </a:txBody>
                  <a:tcPr/>
                </a:tc>
                <a:tc vMerge="1">
                  <a:txBody>
                    <a:bodyPr/>
                    <a:lstStyle/>
                    <a:p>
                      <a:endParaRPr lang="ru-RU"/>
                    </a:p>
                  </a:txBody>
                  <a:tcPr/>
                </a:tc>
                <a:tc>
                  <a:txBody>
                    <a:bodyPr/>
                    <a:lstStyle/>
                    <a:p>
                      <a:pPr algn="ctr"/>
                      <a:r>
                        <a:rPr lang="ru-RU" sz="1400" dirty="0" smtClean="0">
                          <a:latin typeface="+mn-lt"/>
                          <a:cs typeface="Times New Roman" pitchFamily="18" charset="0"/>
                        </a:rPr>
                        <a:t>2024 год</a:t>
                      </a:r>
                      <a:endParaRPr lang="ru-RU" sz="1400" dirty="0">
                        <a:latin typeface="+mn-lt"/>
                        <a:cs typeface="Times New Roman" pitchFamily="18" charset="0"/>
                      </a:endParaRPr>
                    </a:p>
                  </a:txBody>
                  <a:tcPr marL="91443" marR="91443"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lumMod val="50000"/>
                      </a:schemeClr>
                    </a:solidFill>
                  </a:tcPr>
                </a:tc>
                <a:tc>
                  <a:txBody>
                    <a:bodyPr/>
                    <a:lstStyle/>
                    <a:p>
                      <a:pPr algn="ctr"/>
                      <a:r>
                        <a:rPr lang="ru-RU" sz="1400" dirty="0" smtClean="0">
                          <a:latin typeface="+mn-lt"/>
                          <a:cs typeface="Times New Roman" pitchFamily="18" charset="0"/>
                        </a:rPr>
                        <a:t>2025 год</a:t>
                      </a:r>
                      <a:endParaRPr lang="ru-RU" sz="1400" dirty="0">
                        <a:latin typeface="+mn-lt"/>
                        <a:cs typeface="Times New Roman" pitchFamily="18" charset="0"/>
                      </a:endParaRPr>
                    </a:p>
                  </a:txBody>
                  <a:tcPr marL="91443" marR="91443"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lumMod val="50000"/>
                      </a:schemeClr>
                    </a:solidFill>
                  </a:tcPr>
                </a:tc>
                <a:tc>
                  <a:txBody>
                    <a:bodyPr/>
                    <a:lstStyle/>
                    <a:p>
                      <a:pPr algn="ctr"/>
                      <a:r>
                        <a:rPr lang="ru-RU" sz="1400" dirty="0" smtClean="0">
                          <a:latin typeface="+mn-lt"/>
                          <a:cs typeface="Times New Roman" pitchFamily="18" charset="0"/>
                        </a:rPr>
                        <a:t>2026</a:t>
                      </a:r>
                      <a:r>
                        <a:rPr lang="ru-RU" sz="1400" baseline="0" dirty="0" smtClean="0">
                          <a:latin typeface="+mn-lt"/>
                          <a:cs typeface="Times New Roman" pitchFamily="18" charset="0"/>
                        </a:rPr>
                        <a:t> год</a:t>
                      </a:r>
                      <a:endParaRPr lang="ru-RU" sz="1400" dirty="0">
                        <a:latin typeface="+mn-lt"/>
                        <a:cs typeface="Times New Roman" pitchFamily="18" charset="0"/>
                      </a:endParaRPr>
                    </a:p>
                  </a:txBody>
                  <a:tcPr marL="91443" marR="91443" marT="45727" marB="4572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1"/>
                  </a:ext>
                </a:extLst>
              </a:tr>
              <a:tr h="332152">
                <a:tc gridSpan="6">
                  <a:txBody>
                    <a:bodyPr/>
                    <a:lstStyle/>
                    <a:p>
                      <a:pPr algn="l"/>
                      <a:r>
                        <a:rPr lang="ru-RU" sz="1800" b="1" dirty="0" smtClean="0">
                          <a:latin typeface="Times New Roman" pitchFamily="18" charset="0"/>
                          <a:cs typeface="Times New Roman" pitchFamily="18" charset="0"/>
                        </a:rPr>
                        <a:t>Малое и среднее предпринимательство, включая</a:t>
                      </a:r>
                      <a:r>
                        <a:rPr lang="ru-RU" sz="1800" b="1" baseline="0" dirty="0" smtClean="0">
                          <a:latin typeface="Times New Roman" pitchFamily="18" charset="0"/>
                          <a:cs typeface="Times New Roman" pitchFamily="18" charset="0"/>
                        </a:rPr>
                        <a:t> </a:t>
                      </a:r>
                      <a:r>
                        <a:rPr lang="ru-RU" sz="1800" b="1" baseline="0" dirty="0" err="1" smtClean="0">
                          <a:latin typeface="Times New Roman" pitchFamily="18" charset="0"/>
                          <a:cs typeface="Times New Roman" pitchFamily="18" charset="0"/>
                        </a:rPr>
                        <a:t>микропредприятия</a:t>
                      </a:r>
                      <a:endParaRPr lang="ru-RU" sz="1800" b="1" dirty="0">
                        <a:latin typeface="Times New Roman" pitchFamily="18" charset="0"/>
                        <a:cs typeface="Times New Roman" pitchFamily="18" charset="0"/>
                      </a:endParaRPr>
                    </a:p>
                  </a:txBody>
                  <a:tcPr marL="91443" marR="91443" marT="45727" marB="45727"/>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2"/>
                  </a:ext>
                </a:extLst>
              </a:tr>
              <a:tr h="305414">
                <a:tc>
                  <a:txBody>
                    <a:bodyPr/>
                    <a:lstStyle/>
                    <a:p>
                      <a:pPr algn="l"/>
                      <a:r>
                        <a:rPr lang="ru-RU" sz="1300" dirty="0" smtClean="0">
                          <a:latin typeface="Times New Roman" pitchFamily="18" charset="0"/>
                          <a:cs typeface="Times New Roman" pitchFamily="18" charset="0"/>
                        </a:rPr>
                        <a:t>Количество малых предприятий, всего </a:t>
                      </a:r>
                      <a:endParaRPr lang="ru-RU" sz="1300" dirty="0">
                        <a:latin typeface="Times New Roman" pitchFamily="18" charset="0"/>
                        <a:cs typeface="Times New Roman" pitchFamily="18" charset="0"/>
                      </a:endParaRPr>
                    </a:p>
                  </a:txBody>
                  <a:tcPr marL="91443" marR="91443" marT="45727" marB="45727"/>
                </a:tc>
                <a:tc>
                  <a:txBody>
                    <a:bodyPr/>
                    <a:lstStyle/>
                    <a:p>
                      <a:r>
                        <a:rPr lang="ru-RU" sz="1300" dirty="0" smtClean="0"/>
                        <a:t>Ед.</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50</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52</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54</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56</a:t>
                      </a:r>
                      <a:endParaRPr lang="ru-RU" sz="1300" dirty="0">
                        <a:solidFill>
                          <a:schemeClr val="tx1"/>
                        </a:solidFill>
                        <a:latin typeface="Times New Roman" pitchFamily="18" charset="0"/>
                        <a:cs typeface="Times New Roman" pitchFamily="18" charset="0"/>
                      </a:endParaRPr>
                    </a:p>
                  </a:txBody>
                  <a:tcPr marL="91443" marR="91443" marT="45727" marB="45727" anchor="ctr"/>
                </a:tc>
              </a:tr>
              <a:tr h="262956">
                <a:tc>
                  <a:txBody>
                    <a:bodyPr/>
                    <a:lstStyle/>
                    <a:p>
                      <a:pPr algn="l"/>
                      <a:r>
                        <a:rPr lang="ru-RU" sz="1300" dirty="0" smtClean="0">
                          <a:latin typeface="Times New Roman" pitchFamily="18" charset="0"/>
                          <a:cs typeface="Times New Roman" pitchFamily="18" charset="0"/>
                        </a:rPr>
                        <a:t>Количество средних предприятий, всего</a:t>
                      </a:r>
                      <a:endParaRPr lang="ru-RU" sz="1300" dirty="0">
                        <a:latin typeface="Times New Roman" pitchFamily="18" charset="0"/>
                        <a:cs typeface="Times New Roman" pitchFamily="18" charset="0"/>
                      </a:endParaRPr>
                    </a:p>
                  </a:txBody>
                  <a:tcPr marL="91443" marR="91443" marT="45727" marB="45727"/>
                </a:tc>
                <a:tc>
                  <a:txBody>
                    <a:bodyPr/>
                    <a:lstStyle/>
                    <a:p>
                      <a:r>
                        <a:rPr lang="ru-RU" sz="1300" dirty="0" smtClean="0"/>
                        <a:t>Ед.</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1</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2</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2</a:t>
                      </a:r>
                      <a:endParaRPr lang="ru-RU" sz="1300" dirty="0">
                        <a:solidFill>
                          <a:schemeClr val="tx1"/>
                        </a:solidFill>
                        <a:latin typeface="Times New Roman" pitchFamily="18" charset="0"/>
                        <a:cs typeface="Times New Roman" pitchFamily="18" charset="0"/>
                      </a:endParaRPr>
                    </a:p>
                  </a:txBody>
                  <a:tcPr marL="91443" marR="91443" marT="45727" marB="45727" anchor="ctr"/>
                </a:tc>
                <a:extLst>
                  <a:ext uri="{0D108BD9-81ED-4DB2-BD59-A6C34878D82A}">
                    <a16:rowId xmlns:a16="http://schemas.microsoft.com/office/drawing/2014/main" xmlns="" val="10006"/>
                  </a:ext>
                </a:extLst>
              </a:tr>
              <a:tr h="622773">
                <a:tc>
                  <a:txBody>
                    <a:bodyPr/>
                    <a:lstStyle/>
                    <a:p>
                      <a:pPr algn="l"/>
                      <a:r>
                        <a:rPr lang="ru-RU" sz="1300" dirty="0" smtClean="0">
                          <a:latin typeface="Times New Roman" pitchFamily="18" charset="0"/>
                          <a:cs typeface="Times New Roman" pitchFamily="18" charset="0"/>
                        </a:rPr>
                        <a:t>Среднесписочная численность работников(без внешних</a:t>
                      </a:r>
                      <a:r>
                        <a:rPr lang="ru-RU" sz="1300" baseline="0" dirty="0" smtClean="0">
                          <a:latin typeface="Times New Roman" pitchFamily="18" charset="0"/>
                          <a:cs typeface="Times New Roman" pitchFamily="18" charset="0"/>
                        </a:rPr>
                        <a:t> совместителей) по малым предприятиям (включая </a:t>
                      </a:r>
                      <a:r>
                        <a:rPr lang="ru-RU" sz="1300" baseline="0" dirty="0" err="1" smtClean="0">
                          <a:latin typeface="Times New Roman" pitchFamily="18" charset="0"/>
                          <a:cs typeface="Times New Roman" pitchFamily="18" charset="0"/>
                        </a:rPr>
                        <a:t>микропредприятия</a:t>
                      </a:r>
                      <a:r>
                        <a:rPr lang="ru-RU" sz="1300" baseline="0" dirty="0" smtClean="0">
                          <a:latin typeface="Times New Roman" pitchFamily="18" charset="0"/>
                          <a:cs typeface="Times New Roman" pitchFamily="18" charset="0"/>
                        </a:rPr>
                        <a:t>), всего</a:t>
                      </a:r>
                      <a:endParaRPr lang="ru-RU" sz="1300" dirty="0">
                        <a:latin typeface="Times New Roman" pitchFamily="18" charset="0"/>
                        <a:cs typeface="Times New Roman" pitchFamily="18" charset="0"/>
                      </a:endParaRPr>
                    </a:p>
                  </a:txBody>
                  <a:tcPr marL="91443" marR="91443" marT="45727" marB="45727"/>
                </a:tc>
                <a:tc>
                  <a:txBody>
                    <a:bodyPr/>
                    <a:lstStyle/>
                    <a:p>
                      <a:endParaRPr lang="ru-RU" sz="1300" dirty="0" smtClean="0"/>
                    </a:p>
                    <a:p>
                      <a:r>
                        <a:rPr lang="ru-RU" sz="1300" dirty="0" smtClean="0"/>
                        <a:t>Чел.</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1063</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1200</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1250</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1300</a:t>
                      </a:r>
                      <a:endParaRPr lang="ru-RU" sz="1300" dirty="0">
                        <a:solidFill>
                          <a:schemeClr val="tx1"/>
                        </a:solidFill>
                        <a:latin typeface="Times New Roman" pitchFamily="18" charset="0"/>
                        <a:cs typeface="Times New Roman" pitchFamily="18" charset="0"/>
                      </a:endParaRPr>
                    </a:p>
                  </a:txBody>
                  <a:tcPr marL="91443" marR="91443" marT="45727" marB="45727" anchor="ctr"/>
                </a:tc>
                <a:extLst>
                  <a:ext uri="{0D108BD9-81ED-4DB2-BD59-A6C34878D82A}">
                    <a16:rowId xmlns:a16="http://schemas.microsoft.com/office/drawing/2014/main" xmlns="" val="10007"/>
                  </a:ext>
                </a:extLst>
              </a:tr>
              <a:tr h="622773">
                <a:tc>
                  <a:txBody>
                    <a:bodyPr/>
                    <a:lstStyle/>
                    <a:p>
                      <a:pPr algn="l"/>
                      <a:r>
                        <a:rPr lang="ru-RU" sz="1300" dirty="0" smtClean="0">
                          <a:latin typeface="Times New Roman" pitchFamily="18" charset="0"/>
                          <a:cs typeface="Times New Roman" pitchFamily="18" charset="0"/>
                        </a:rPr>
                        <a:t>Среднесписочная численность работников (без внешних</a:t>
                      </a:r>
                      <a:r>
                        <a:rPr lang="ru-RU" sz="1300" baseline="0" dirty="0" smtClean="0">
                          <a:latin typeface="Times New Roman" pitchFamily="18" charset="0"/>
                          <a:cs typeface="Times New Roman" pitchFamily="18" charset="0"/>
                        </a:rPr>
                        <a:t> совместителей) по средним предприятиям, всего</a:t>
                      </a:r>
                      <a:endParaRPr lang="ru-RU" sz="1300" dirty="0">
                        <a:latin typeface="Times New Roman" pitchFamily="18" charset="0"/>
                        <a:cs typeface="Times New Roman" pitchFamily="18" charset="0"/>
                      </a:endParaRPr>
                    </a:p>
                  </a:txBody>
                  <a:tcPr marL="91443" marR="91443" marT="45727" marB="45727"/>
                </a:tc>
                <a:tc>
                  <a:txBody>
                    <a:bodyPr/>
                    <a:lstStyle/>
                    <a:p>
                      <a:endParaRPr lang="ru-RU" sz="1300" dirty="0" smtClean="0"/>
                    </a:p>
                    <a:p>
                      <a:r>
                        <a:rPr lang="ru-RU" sz="1300" dirty="0" smtClean="0"/>
                        <a:t>Чел.</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67</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67</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130</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130</a:t>
                      </a:r>
                      <a:endParaRPr lang="ru-RU" sz="1300" dirty="0">
                        <a:solidFill>
                          <a:schemeClr val="tx1"/>
                        </a:solidFill>
                        <a:latin typeface="Times New Roman" pitchFamily="18" charset="0"/>
                        <a:cs typeface="Times New Roman" pitchFamily="18" charset="0"/>
                      </a:endParaRPr>
                    </a:p>
                  </a:txBody>
                  <a:tcPr marL="91443" marR="91443" marT="45727" marB="45727" anchor="ctr"/>
                </a:tc>
              </a:tr>
              <a:tr h="442865">
                <a:tc>
                  <a:txBody>
                    <a:bodyPr/>
                    <a:lstStyle/>
                    <a:p>
                      <a:pPr algn="l"/>
                      <a:r>
                        <a:rPr lang="ru-RU" sz="1300" dirty="0" smtClean="0">
                          <a:latin typeface="Times New Roman" pitchFamily="18" charset="0"/>
                          <a:cs typeface="Times New Roman" pitchFamily="18" charset="0"/>
                        </a:rPr>
                        <a:t>Оборот малых предприятий (в том числе </a:t>
                      </a:r>
                      <a:r>
                        <a:rPr lang="ru-RU" sz="1300" dirty="0" err="1" smtClean="0">
                          <a:latin typeface="Times New Roman" pitchFamily="18" charset="0"/>
                          <a:cs typeface="Times New Roman" pitchFamily="18" charset="0"/>
                        </a:rPr>
                        <a:t>микропредприятий</a:t>
                      </a:r>
                      <a:r>
                        <a:rPr lang="ru-RU" sz="1300" dirty="0" smtClean="0">
                          <a:latin typeface="Times New Roman" pitchFamily="18" charset="0"/>
                          <a:cs typeface="Times New Roman" pitchFamily="18" charset="0"/>
                        </a:rPr>
                        <a:t>), всего</a:t>
                      </a:r>
                      <a:endParaRPr lang="ru-RU" sz="1300" dirty="0">
                        <a:latin typeface="Times New Roman" pitchFamily="18" charset="0"/>
                        <a:cs typeface="Times New Roman" pitchFamily="18" charset="0"/>
                      </a:endParaRPr>
                    </a:p>
                  </a:txBody>
                  <a:tcPr marL="91443" marR="91443" marT="45727" marB="45727"/>
                </a:tc>
                <a:tc>
                  <a:txBody>
                    <a:bodyPr/>
                    <a:lstStyle/>
                    <a:p>
                      <a:r>
                        <a:rPr lang="ru-RU" sz="1300" dirty="0" smtClean="0"/>
                        <a:t>Млн.</a:t>
                      </a:r>
                    </a:p>
                    <a:p>
                      <a:r>
                        <a:rPr lang="ru-RU" sz="1300" dirty="0" smtClean="0"/>
                        <a:t>руб.</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437</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472</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510</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551</a:t>
                      </a:r>
                      <a:endParaRPr lang="ru-RU" sz="1300" dirty="0">
                        <a:solidFill>
                          <a:schemeClr val="tx1"/>
                        </a:solidFill>
                        <a:latin typeface="Times New Roman" pitchFamily="18" charset="0"/>
                        <a:cs typeface="Times New Roman" pitchFamily="18" charset="0"/>
                      </a:endParaRPr>
                    </a:p>
                  </a:txBody>
                  <a:tcPr marL="91443" marR="91443" marT="45727" marB="45727" anchor="ctr"/>
                </a:tc>
              </a:tr>
              <a:tr h="539747">
                <a:tc>
                  <a:txBody>
                    <a:bodyPr/>
                    <a:lstStyle/>
                    <a:p>
                      <a:pPr algn="l"/>
                      <a:endParaRPr lang="ru-RU" sz="1300" dirty="0" smtClean="0">
                        <a:latin typeface="Times New Roman" pitchFamily="18" charset="0"/>
                        <a:cs typeface="Times New Roman" pitchFamily="18" charset="0"/>
                      </a:endParaRPr>
                    </a:p>
                    <a:p>
                      <a:pPr algn="l"/>
                      <a:r>
                        <a:rPr lang="ru-RU" sz="1300" dirty="0" smtClean="0">
                          <a:latin typeface="Times New Roman" pitchFamily="18" charset="0"/>
                          <a:cs typeface="Times New Roman" pitchFamily="18" charset="0"/>
                        </a:rPr>
                        <a:t>Оборот средних предприятий, всего</a:t>
                      </a:r>
                      <a:endParaRPr lang="ru-RU" sz="1300" dirty="0">
                        <a:latin typeface="Times New Roman" pitchFamily="18" charset="0"/>
                        <a:cs typeface="Times New Roman" pitchFamily="18" charset="0"/>
                      </a:endParaRPr>
                    </a:p>
                  </a:txBody>
                  <a:tcPr marL="91443" marR="91443" marT="45727" marB="45727"/>
                </a:tc>
                <a:tc>
                  <a:txBody>
                    <a:bodyPr/>
                    <a:lstStyle/>
                    <a:p>
                      <a:r>
                        <a:rPr lang="ru-RU" sz="1300" dirty="0" smtClean="0"/>
                        <a:t>Млн.</a:t>
                      </a:r>
                    </a:p>
                    <a:p>
                      <a:r>
                        <a:rPr lang="ru-RU" sz="1300" dirty="0" smtClean="0"/>
                        <a:t>руб.</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128,5</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138,7</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149,8</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152,8</a:t>
                      </a:r>
                      <a:endParaRPr lang="ru-RU" sz="1300" dirty="0">
                        <a:solidFill>
                          <a:schemeClr val="tx1"/>
                        </a:solidFill>
                        <a:latin typeface="Times New Roman" pitchFamily="18" charset="0"/>
                        <a:cs typeface="Times New Roman" pitchFamily="18" charset="0"/>
                      </a:endParaRPr>
                    </a:p>
                  </a:txBody>
                  <a:tcPr marL="91443" marR="91443" marT="45727" marB="45727" anchor="ctr"/>
                </a:tc>
              </a:tr>
            </a:tbl>
          </a:graphicData>
        </a:graphic>
      </p:graphicFrame>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33" y="-27384"/>
            <a:ext cx="889759" cy="115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394"/>
            <a:ext cx="889759" cy="115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116549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a:t>
            </a:r>
            <a:r>
              <a:rPr lang="ru-RU" sz="2000" b="1" dirty="0">
                <a:solidFill>
                  <a:schemeClr val="accent2">
                    <a:lumMod val="50000"/>
                  </a:schemeClr>
                </a:solidFill>
              </a:rPr>
              <a:t>Муниципальное управление на </a:t>
            </a:r>
            <a:r>
              <a:rPr lang="ru-RU" sz="2000" b="1" dirty="0" smtClean="0">
                <a:solidFill>
                  <a:schemeClr val="accent2">
                    <a:lumMod val="50000"/>
                  </a:schemeClr>
                </a:solidFill>
              </a:rPr>
              <a:t>2020 </a:t>
            </a:r>
            <a:r>
              <a:rPr lang="ru-RU" sz="2000" b="1" dirty="0">
                <a:solidFill>
                  <a:schemeClr val="accent2">
                    <a:lumMod val="50000"/>
                  </a:schemeClr>
                </a:solidFill>
              </a:rPr>
              <a:t>– </a:t>
            </a:r>
            <a:r>
              <a:rPr lang="ru-RU" sz="2000" b="1" dirty="0" smtClean="0">
                <a:solidFill>
                  <a:schemeClr val="accent2">
                    <a:lumMod val="50000"/>
                  </a:schemeClr>
                </a:solidFill>
              </a:rPr>
              <a:t>2026 </a:t>
            </a:r>
            <a:r>
              <a:rPr lang="ru-RU" sz="2000" b="1" dirty="0">
                <a:solidFill>
                  <a:schemeClr val="accent2">
                    <a:lumMod val="50000"/>
                  </a:schemeClr>
                </a:solidFill>
              </a:rPr>
              <a:t>годы</a:t>
            </a:r>
            <a:r>
              <a:rPr lang="ru-RU" b="1" dirty="0" smtClean="0">
                <a:solidFill>
                  <a:schemeClr val="accent2">
                    <a:lumMod val="50000"/>
                  </a:schemeClr>
                </a:solidFill>
              </a:rPr>
              <a:t>»</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698676147"/>
              </p:ext>
            </p:extLst>
          </p:nvPr>
        </p:nvGraphicFramePr>
        <p:xfrm>
          <a:off x="500034" y="1196752"/>
          <a:ext cx="8392456" cy="5462179"/>
        </p:xfrm>
        <a:graphic>
          <a:graphicData uri="http://schemas.openxmlformats.org/drawingml/2006/table">
            <a:tbl>
              <a:tblPr firstRow="1" bandRow="1">
                <a:tableStyleId>{5C22544A-7EE6-4342-B048-85BDC9FD1C3A}</a:tableStyleId>
              </a:tblPr>
              <a:tblGrid>
                <a:gridCol w="6952296"/>
                <a:gridCol w="1440160"/>
              </a:tblGrid>
              <a:tr h="418203">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805933">
                <a:tc>
                  <a:txBody>
                    <a:bodyPr/>
                    <a:lstStyle/>
                    <a:p>
                      <a:pPr algn="l" fontAlgn="ctr"/>
                      <a:r>
                        <a:rPr kumimoji="0" lang="ru-RU" sz="1600" kern="1200" dirty="0" smtClean="0">
                          <a:solidFill>
                            <a:schemeClr val="dk1"/>
                          </a:solidFill>
                          <a:latin typeface="+mn-lt"/>
                          <a:ea typeface="+mn-ea"/>
                          <a:cs typeface="+mn-cs"/>
                        </a:rPr>
                        <a:t>Количество обращений граждан в органы местного самоуправления района, рассмотренных без нарушения сроков, установленных законодательством</a:t>
                      </a:r>
                      <a:endParaRPr lang="ru-RU" sz="1600" b="1" i="0" u="none" strike="noStrike" dirty="0">
                        <a:solidFill>
                          <a:schemeClr val="tx1"/>
                        </a:solidFill>
                        <a:effectLst/>
                        <a:latin typeface="+mn-lt"/>
                      </a:endParaRPr>
                    </a:p>
                  </a:txBody>
                  <a:tcPr marL="9525" marR="9525" marT="9525" marB="0" anchor="ctr"/>
                </a:tc>
                <a:tc>
                  <a:txBody>
                    <a:bodyPr/>
                    <a:lstStyle/>
                    <a:p>
                      <a:pPr algn="ctr"/>
                      <a:endParaRPr lang="ru-RU" sz="1400" b="1" kern="1200" dirty="0" smtClean="0">
                        <a:solidFill>
                          <a:schemeClr val="dk1"/>
                        </a:solidFill>
                        <a:effectLst/>
                        <a:latin typeface="+mn-lt"/>
                        <a:ea typeface="+mn-ea"/>
                        <a:cs typeface="+mn-cs"/>
                      </a:endParaRPr>
                    </a:p>
                    <a:p>
                      <a:pPr algn="ctr"/>
                      <a:r>
                        <a:rPr lang="ru-RU" sz="1400" b="1" kern="1200" dirty="0" smtClean="0">
                          <a:solidFill>
                            <a:schemeClr val="dk1"/>
                          </a:solidFill>
                          <a:effectLst/>
                          <a:latin typeface="+mn-lt"/>
                          <a:ea typeface="+mn-ea"/>
                          <a:cs typeface="+mn-cs"/>
                        </a:rPr>
                        <a:t>100</a:t>
                      </a:r>
                      <a:r>
                        <a:rPr lang="ru-RU" sz="1400" b="1" kern="1200" baseline="0" dirty="0" smtClean="0">
                          <a:solidFill>
                            <a:schemeClr val="dk1"/>
                          </a:solidFill>
                          <a:effectLst/>
                          <a:latin typeface="+mn-lt"/>
                          <a:ea typeface="+mn-ea"/>
                          <a:cs typeface="+mn-cs"/>
                        </a:rPr>
                        <a:t> %</a:t>
                      </a:r>
                      <a:endParaRPr lang="ru-RU" sz="1400" b="1" dirty="0" smtClean="0">
                        <a:latin typeface="+mn-lt"/>
                      </a:endParaRPr>
                    </a:p>
                  </a:txBody>
                  <a:tcPr/>
                </a:tc>
              </a:tr>
              <a:tr h="758372">
                <a:tc>
                  <a:txBody>
                    <a:bodyPr/>
                    <a:lstStyle/>
                    <a:p>
                      <a:pPr algn="l" fontAlgn="ctr"/>
                      <a:r>
                        <a:rPr lang="ru-RU" sz="1600" b="1" kern="1200" dirty="0" smtClean="0">
                          <a:solidFill>
                            <a:schemeClr val="tx1"/>
                          </a:solidFill>
                          <a:effectLst/>
                          <a:latin typeface="+mn-lt"/>
                          <a:ea typeface="+mn-ea"/>
                          <a:cs typeface="+mn-cs"/>
                        </a:rPr>
                        <a:t>Число муниципальных служащих, имеющих высшее профессиональное образование</a:t>
                      </a:r>
                      <a:endParaRPr lang="ru-RU" sz="1600" b="1" i="0" u="none" strike="noStrike" dirty="0">
                        <a:solidFill>
                          <a:schemeClr val="tx1"/>
                        </a:solidFill>
                        <a:effectLst/>
                        <a:latin typeface="+mn-lt"/>
                      </a:endParaRPr>
                    </a:p>
                  </a:txBody>
                  <a:tcPr marL="9525" marR="9525" marT="9525" marB="0" anchor="ctr"/>
                </a:tc>
                <a:tc>
                  <a:txBody>
                    <a:bodyPr/>
                    <a:lstStyle/>
                    <a:p>
                      <a:pPr algn="ctr"/>
                      <a:r>
                        <a:rPr lang="ru-RU" sz="1400" b="1" kern="1200" dirty="0" smtClean="0">
                          <a:solidFill>
                            <a:schemeClr val="dk1"/>
                          </a:solidFill>
                          <a:effectLst/>
                          <a:latin typeface="+mn-lt"/>
                          <a:ea typeface="+mn-ea"/>
                          <a:cs typeface="+mn-cs"/>
                        </a:rPr>
                        <a:t>не менее 100% от базового значения</a:t>
                      </a:r>
                      <a:endParaRPr lang="ru-RU" sz="1400" b="1" dirty="0" smtClean="0">
                        <a:latin typeface="+mn-lt"/>
                      </a:endParaRPr>
                    </a:p>
                  </a:txBody>
                  <a:tcPr/>
                </a:tc>
              </a:tr>
              <a:tr h="706449">
                <a:tc>
                  <a:txBody>
                    <a:bodyPr/>
                    <a:lstStyle/>
                    <a:p>
                      <a:pPr algn="l" fontAlgn="ctr"/>
                      <a:r>
                        <a:rPr lang="ru-RU" sz="1600" b="1" kern="1200" dirty="0" smtClean="0">
                          <a:solidFill>
                            <a:schemeClr val="tx1"/>
                          </a:solidFill>
                          <a:effectLst/>
                          <a:latin typeface="+mn-lt"/>
                          <a:ea typeface="+mn-ea"/>
                          <a:cs typeface="+mn-cs"/>
                        </a:rPr>
                        <a:t>Доля жителей </a:t>
                      </a:r>
                      <a:r>
                        <a:rPr lang="ru-RU" sz="1600" b="1" kern="1200" dirty="0" err="1" smtClean="0">
                          <a:solidFill>
                            <a:schemeClr val="tx1"/>
                          </a:solidFill>
                          <a:effectLst/>
                          <a:latin typeface="+mn-lt"/>
                          <a:ea typeface="+mn-ea"/>
                          <a:cs typeface="+mn-cs"/>
                        </a:rPr>
                        <a:t>Кизнерского</a:t>
                      </a:r>
                      <a:r>
                        <a:rPr lang="ru-RU" sz="1600" b="1" kern="1200" dirty="0" smtClean="0">
                          <a:solidFill>
                            <a:schemeClr val="tx1"/>
                          </a:solidFill>
                          <a:effectLst/>
                          <a:latin typeface="+mn-lt"/>
                          <a:ea typeface="+mn-ea"/>
                          <a:cs typeface="+mn-cs"/>
                        </a:rPr>
                        <a:t> района, использующих механизм получения государственных и муниципальных услуг в электронной форме</a:t>
                      </a:r>
                      <a:endParaRPr lang="ru-RU" sz="1600" b="1" i="0" u="none" strike="noStrike" dirty="0">
                        <a:solidFill>
                          <a:schemeClr val="tx1"/>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100 %</a:t>
                      </a:r>
                    </a:p>
                  </a:txBody>
                  <a:tcPr/>
                </a:tc>
              </a:tr>
              <a:tr h="760322">
                <a:tc>
                  <a:txBody>
                    <a:bodyPr/>
                    <a:lstStyle/>
                    <a:p>
                      <a:pPr algn="l" fontAlgn="ctr"/>
                      <a:r>
                        <a:rPr kumimoji="0" lang="ru-RU" sz="1600" kern="1200" dirty="0" smtClean="0">
                          <a:solidFill>
                            <a:schemeClr val="dk1"/>
                          </a:solidFill>
                          <a:latin typeface="+mn-lt"/>
                          <a:ea typeface="+mn-ea"/>
                          <a:cs typeface="+mn-cs"/>
                        </a:rPr>
                        <a:t>Удовлетворенность  населения   деятельностью   органов  местного самоуправления,  в том  числе  их  информационной открытостью</a:t>
                      </a:r>
                      <a:endParaRPr lang="ru-RU" sz="1600" b="1" i="0" u="none" strike="noStrike" dirty="0">
                        <a:solidFill>
                          <a:srgbClr val="000000"/>
                        </a:solidFill>
                        <a:effectLst/>
                        <a:latin typeface="+mn-lt"/>
                      </a:endParaRPr>
                    </a:p>
                  </a:txBody>
                  <a:tcPr marL="9525" marR="9525" marT="9525" marB="0" anchor="ctr"/>
                </a:tc>
                <a:tc>
                  <a:txBody>
                    <a:bodyPr/>
                    <a:lstStyle/>
                    <a:p>
                      <a:pPr algn="ctr">
                        <a:lnSpc>
                          <a:spcPct val="115000"/>
                        </a:lnSpc>
                        <a:spcAft>
                          <a:spcPts val="0"/>
                        </a:spcAft>
                      </a:pPr>
                      <a:r>
                        <a:rPr lang="ru-RU" sz="1400" b="1" dirty="0" smtClean="0">
                          <a:effectLst/>
                          <a:latin typeface="+mn-lt"/>
                          <a:ea typeface="Times New Roman"/>
                          <a:cs typeface="Times New Roman"/>
                        </a:rPr>
                        <a:t>73</a:t>
                      </a:r>
                      <a:r>
                        <a:rPr lang="ru-RU" sz="1400" b="1" baseline="0" dirty="0" smtClean="0">
                          <a:effectLst/>
                          <a:latin typeface="+mn-lt"/>
                          <a:ea typeface="Times New Roman"/>
                          <a:cs typeface="Times New Roman"/>
                        </a:rPr>
                        <a:t> %</a:t>
                      </a:r>
                      <a:endParaRPr lang="ru-RU" sz="1400" b="1" dirty="0">
                        <a:effectLst/>
                        <a:latin typeface="+mn-lt"/>
                        <a:ea typeface="Times New Roman"/>
                        <a:cs typeface="Times New Roman"/>
                      </a:endParaRPr>
                    </a:p>
                  </a:txBody>
                  <a:tcPr marL="68580" marR="68580" marT="0" marB="0" anchor="ctr"/>
                </a:tc>
              </a:tr>
              <a:tr h="781292">
                <a:tc>
                  <a:txBody>
                    <a:bodyPr/>
                    <a:lstStyle/>
                    <a:p>
                      <a:pPr algn="l" fontAlgn="ctr"/>
                      <a:r>
                        <a:rPr lang="ru-RU" sz="1600" b="1" i="0" u="none" strike="noStrike" dirty="0" smtClean="0">
                          <a:solidFill>
                            <a:srgbClr val="000000"/>
                          </a:solidFill>
                          <a:effectLst/>
                          <a:latin typeface="+mn-lt"/>
                        </a:rPr>
                        <a:t>Удельный вес архивных единиц хранения, включенных в автоматизированные информационно - поисковые системы</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100 %</a:t>
                      </a:r>
                      <a:endParaRPr lang="ru-RU" sz="1400" b="1" dirty="0">
                        <a:latin typeface="+mn-lt"/>
                      </a:endParaRPr>
                    </a:p>
                  </a:txBody>
                  <a:tcPr/>
                </a:tc>
              </a:tr>
              <a:tr h="1010504">
                <a:tc>
                  <a:txBody>
                    <a:bodyPr/>
                    <a:lstStyle/>
                    <a:p>
                      <a:pPr algn="l" fontAlgn="ctr"/>
                      <a:r>
                        <a:rPr lang="ru-RU" sz="1600" b="1" kern="1200" dirty="0" smtClean="0">
                          <a:solidFill>
                            <a:schemeClr val="dk1"/>
                          </a:solidFill>
                          <a:effectLst/>
                          <a:latin typeface="+mn-lt"/>
                          <a:ea typeface="+mn-ea"/>
                          <a:cs typeface="+mn-cs"/>
                        </a:rPr>
                        <a:t>Доля архивных документов, хранящихся в архивном отделе в нормативных условиях, обеспечивающих их постоянное (вечное) хранение, в общем  количестве документов архивного отдела Администрации МО «</a:t>
                      </a:r>
                      <a:r>
                        <a:rPr lang="ru-RU" sz="1600" b="1" kern="1200" dirty="0" err="1" smtClean="0">
                          <a:solidFill>
                            <a:schemeClr val="dk1"/>
                          </a:solidFill>
                          <a:effectLst/>
                          <a:latin typeface="+mn-lt"/>
                          <a:ea typeface="+mn-ea"/>
                          <a:cs typeface="+mn-cs"/>
                        </a:rPr>
                        <a:t>Кизнерский</a:t>
                      </a:r>
                      <a:r>
                        <a:rPr lang="ru-RU" sz="1600" b="1" kern="1200" dirty="0" smtClean="0">
                          <a:solidFill>
                            <a:schemeClr val="dk1"/>
                          </a:solidFill>
                          <a:effectLst/>
                          <a:latin typeface="+mn-lt"/>
                          <a:ea typeface="+mn-ea"/>
                          <a:cs typeface="+mn-cs"/>
                        </a:rPr>
                        <a:t> район»</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100 %</a:t>
                      </a:r>
                      <a:endParaRPr lang="ru-RU" sz="1400" b="1" dirty="0">
                        <a:latin typeface="+mn-lt"/>
                      </a:endParaRPr>
                    </a:p>
                  </a:txBody>
                  <a:tcPr/>
                </a:tc>
              </a:tr>
            </a:tbl>
          </a:graphicData>
        </a:graphic>
      </p:graphicFrame>
    </p:spTree>
    <p:extLst>
      <p:ext uri="{BB962C8B-B14F-4D97-AF65-F5344CB8AC3E}">
        <p14:creationId xmlns:p14="http://schemas.microsoft.com/office/powerpoint/2010/main" xmlns="" val="1030834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программа </a:t>
            </a:r>
            <a:r>
              <a:rPr lang="ru-RU" sz="2000" b="1" dirty="0" smtClean="0">
                <a:solidFill>
                  <a:srgbClr val="8064A2">
                    <a:lumMod val="50000"/>
                  </a:srgbClr>
                </a:solidFill>
                <a:latin typeface="Bookman Old Style" panose="02050604050505020204" pitchFamily="18" charset="0"/>
              </a:rPr>
              <a:t/>
            </a:r>
            <a:br>
              <a:rPr lang="ru-RU" sz="2000" b="1" dirty="0" smtClean="0">
                <a:solidFill>
                  <a:srgbClr val="8064A2">
                    <a:lumMod val="50000"/>
                  </a:srgbClr>
                </a:solidFill>
                <a:latin typeface="Bookman Old Style" panose="02050604050505020204" pitchFamily="18" charset="0"/>
              </a:rPr>
            </a:b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Управление муниципальными финансами»</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r>
              <a:rPr lang="ru-RU" sz="2800" b="1" dirty="0">
                <a:solidFill>
                  <a:prstClr val="black"/>
                </a:solidFill>
              </a:rPr>
              <a:t>Цель программы – </a:t>
            </a:r>
            <a:r>
              <a:rPr lang="ru-RU" sz="1800" b="1" dirty="0">
                <a:solidFill>
                  <a:prstClr val="black"/>
                </a:solidFill>
              </a:rPr>
              <a:t>обеспечение исполнения расходных обязательств </a:t>
            </a:r>
            <a:r>
              <a:rPr lang="ru-RU" sz="1800" b="1" dirty="0" err="1">
                <a:solidFill>
                  <a:prstClr val="black"/>
                </a:solidFill>
              </a:rPr>
              <a:t>Кизнерского</a:t>
            </a:r>
            <a:r>
              <a:rPr lang="ru-RU" sz="1800" b="1" dirty="0">
                <a:solidFill>
                  <a:prstClr val="black"/>
                </a:solidFill>
              </a:rPr>
              <a:t> района при сохранении долгосрочной сбалансированности и устойчивости бюджета </a:t>
            </a:r>
            <a:r>
              <a:rPr lang="ru-RU" sz="1800" b="1" dirty="0" err="1">
                <a:solidFill>
                  <a:prstClr val="black"/>
                </a:solidFill>
              </a:rPr>
              <a:t>Кизнерского</a:t>
            </a:r>
            <a:r>
              <a:rPr lang="ru-RU" sz="1800" b="1" dirty="0">
                <a:solidFill>
                  <a:prstClr val="black"/>
                </a:solidFill>
              </a:rPr>
              <a:t> района, повышение эффективности бюджетных расходов и качества финансового менеджмента в общественном секторе</a:t>
            </a: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3472904555"/>
              </p:ext>
            </p:extLst>
          </p:nvPr>
        </p:nvGraphicFramePr>
        <p:xfrm>
          <a:off x="2915816" y="3789040"/>
          <a:ext cx="6096000" cy="2499360"/>
        </p:xfrm>
        <a:graphic>
          <a:graphicData uri="http://schemas.openxmlformats.org/drawingml/2006/table">
            <a:tbl>
              <a:tblPr firstRow="1" bandRow="1">
                <a:tableStyleId>{21E4AEA4-8DFA-4A89-87EB-49C32662AFE0}</a:tableStyleId>
              </a:tblPr>
              <a:tblGrid>
                <a:gridCol w="1944216"/>
                <a:gridCol w="2119784"/>
                <a:gridCol w="2032000"/>
              </a:tblGrid>
              <a:tr h="0">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2026 год</a:t>
                      </a:r>
                      <a:endParaRPr lang="ru-RU" dirty="0">
                        <a:solidFill>
                          <a:schemeClr val="tx2">
                            <a:lumMod val="50000"/>
                          </a:schemeClr>
                        </a:solidFill>
                      </a:endParaRPr>
                    </a:p>
                  </a:txBody>
                  <a:tcPr>
                    <a:solidFill>
                      <a:schemeClr val="tx2">
                        <a:lumMod val="20000"/>
                        <a:lumOff val="80000"/>
                      </a:schemeClr>
                    </a:solidFill>
                  </a:tcPr>
                </a:tc>
              </a:tr>
              <a:tr h="0">
                <a:tc>
                  <a:txBody>
                    <a:bodyPr/>
                    <a:lstStyle/>
                    <a:p>
                      <a:pPr algn="ctr"/>
                      <a:r>
                        <a:rPr lang="ru-RU" b="1" dirty="0" smtClean="0"/>
                        <a:t>9</a:t>
                      </a:r>
                      <a:r>
                        <a:rPr lang="ru-RU" b="1" baseline="0" dirty="0" smtClean="0"/>
                        <a:t> 600,0</a:t>
                      </a:r>
                      <a:endParaRPr lang="ru-RU" b="1" dirty="0"/>
                    </a:p>
                  </a:txBody>
                  <a:tcPr>
                    <a:solidFill>
                      <a:schemeClr val="tx2">
                        <a:lumMod val="20000"/>
                        <a:lumOff val="80000"/>
                      </a:schemeClr>
                    </a:solidFill>
                  </a:tcPr>
                </a:tc>
                <a:tc>
                  <a:txBody>
                    <a:bodyPr/>
                    <a:lstStyle/>
                    <a:p>
                      <a:pPr algn="ctr"/>
                      <a:r>
                        <a:rPr lang="ru-RU" b="1" dirty="0" smtClean="0"/>
                        <a:t>15</a:t>
                      </a:r>
                      <a:r>
                        <a:rPr lang="ru-RU" b="1" baseline="0" dirty="0" smtClean="0"/>
                        <a:t> 579,7</a:t>
                      </a:r>
                      <a:endParaRPr lang="ru-RU" b="1" dirty="0"/>
                    </a:p>
                  </a:txBody>
                  <a:tcPr>
                    <a:solidFill>
                      <a:schemeClr val="tx2">
                        <a:lumMod val="20000"/>
                        <a:lumOff val="80000"/>
                      </a:schemeClr>
                    </a:solidFill>
                  </a:tcPr>
                </a:tc>
                <a:tc>
                  <a:txBody>
                    <a:bodyPr/>
                    <a:lstStyle/>
                    <a:p>
                      <a:pPr algn="ctr"/>
                      <a:r>
                        <a:rPr lang="ru-RU" b="1" dirty="0" smtClean="0"/>
                        <a:t>24</a:t>
                      </a:r>
                      <a:r>
                        <a:rPr lang="ru-RU" b="1" baseline="0" dirty="0" smtClean="0"/>
                        <a:t> 649,8</a:t>
                      </a:r>
                      <a:endParaRPr lang="ru-RU" b="1" dirty="0"/>
                    </a:p>
                  </a:txBody>
                  <a:tcPr>
                    <a:solidFill>
                      <a:schemeClr val="tx2">
                        <a:lumMod val="20000"/>
                        <a:lumOff val="80000"/>
                      </a:schemeClr>
                    </a:solidFill>
                  </a:tcPr>
                </a:tc>
              </a:tr>
              <a:tr h="0">
                <a:tc>
                  <a:txBody>
                    <a:bodyPr/>
                    <a:lstStyle/>
                    <a:p>
                      <a:pPr algn="ctr"/>
                      <a:r>
                        <a:rPr lang="ru-RU" sz="1600" b="1" i="1" dirty="0" smtClean="0"/>
                        <a:t>1</a:t>
                      </a:r>
                      <a:r>
                        <a:rPr lang="ru-RU" sz="1600" b="1" i="1" baseline="0" dirty="0" smtClean="0"/>
                        <a:t> 409,0</a:t>
                      </a:r>
                      <a:endParaRPr lang="ru-RU" sz="1600" b="1" i="1" dirty="0" smtClean="0"/>
                    </a:p>
                  </a:txBody>
                  <a:tcPr>
                    <a:solidFill>
                      <a:schemeClr val="tx2">
                        <a:lumMod val="20000"/>
                        <a:lumOff val="80000"/>
                      </a:schemeClr>
                    </a:solidFill>
                  </a:tcPr>
                </a:tc>
                <a:tc gridSpan="2">
                  <a:txBody>
                    <a:bodyPr/>
                    <a:lstStyle/>
                    <a:p>
                      <a:r>
                        <a:rPr lang="ru-RU" sz="1400" b="1" dirty="0" smtClean="0"/>
                        <a:t>Подпрограмма «Организация бюджетного процесса в </a:t>
                      </a:r>
                      <a:r>
                        <a:rPr lang="ru-RU" sz="1400" b="1" dirty="0" err="1" smtClean="0"/>
                        <a:t>Кизнерском</a:t>
                      </a:r>
                      <a:r>
                        <a:rPr lang="ru-RU" sz="1400" b="1" dirty="0" smtClean="0"/>
                        <a:t> районе»</a:t>
                      </a:r>
                      <a:endParaRPr lang="ru-RU" sz="14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r>
                        <a:rPr lang="ru-RU" sz="1600" b="1" i="1" dirty="0" smtClean="0"/>
                        <a:t>2</a:t>
                      </a:r>
                      <a:r>
                        <a:rPr lang="ru-RU" sz="1600" b="1" i="1" baseline="0" dirty="0" smtClean="0"/>
                        <a:t> 500,0</a:t>
                      </a:r>
                      <a:endParaRPr lang="ru-RU" sz="1600" b="1" i="1" dirty="0" smtClean="0"/>
                    </a:p>
                  </a:txBody>
                  <a:tcPr>
                    <a:solidFill>
                      <a:schemeClr val="tx2">
                        <a:lumMod val="20000"/>
                        <a:lumOff val="80000"/>
                      </a:schemeClr>
                    </a:solidFill>
                  </a:tcPr>
                </a:tc>
                <a:tc gridSpan="2">
                  <a:txBody>
                    <a:bodyPr/>
                    <a:lstStyle/>
                    <a:p>
                      <a:r>
                        <a:rPr lang="ru-RU" sz="1400" b="1" dirty="0" smtClean="0"/>
                        <a:t>Подпрограмма «Создание условий для реализации муниципальной программы»</a:t>
                      </a:r>
                    </a:p>
                  </a:txBody>
                  <a:tcPr>
                    <a:solidFill>
                      <a:schemeClr val="tx2">
                        <a:lumMod val="20000"/>
                        <a:lumOff val="80000"/>
                      </a:schemeClr>
                    </a:solidFill>
                  </a:tcPr>
                </a:tc>
                <a:tc hMerge="1">
                  <a:txBody>
                    <a:bodyPr/>
                    <a:lstStyle/>
                    <a:p>
                      <a:endParaRPr lang="ru-RU"/>
                    </a:p>
                  </a:txBody>
                  <a:tcPr/>
                </a:tc>
              </a:tr>
              <a:tr h="0">
                <a:tc>
                  <a:txBody>
                    <a:bodyPr/>
                    <a:lstStyle/>
                    <a:p>
                      <a:pPr algn="ctr"/>
                      <a:r>
                        <a:rPr lang="ru-RU" sz="1600" b="1" i="1" dirty="0" smtClean="0"/>
                        <a:t>5 691,0</a:t>
                      </a:r>
                    </a:p>
                  </a:txBody>
                  <a:tcPr>
                    <a:solidFill>
                      <a:schemeClr val="tx2">
                        <a:lumMod val="20000"/>
                        <a:lumOff val="80000"/>
                      </a:schemeClr>
                    </a:solidFill>
                  </a:tcPr>
                </a:tc>
                <a:tc gridSpan="2">
                  <a:txBody>
                    <a:bodyPr/>
                    <a:lstStyle/>
                    <a:p>
                      <a:r>
                        <a:rPr lang="ru-RU" sz="1400" b="1" dirty="0" smtClean="0"/>
                        <a:t>Подпрограмма «Повышение эффективности расходов бюджета Кизнерского района»</a:t>
                      </a:r>
                    </a:p>
                  </a:txBody>
                  <a:tcPr>
                    <a:solidFill>
                      <a:schemeClr val="tx2">
                        <a:lumMod val="20000"/>
                        <a:lumOff val="80000"/>
                      </a:schemeClr>
                    </a:solidFill>
                  </a:tcPr>
                </a:tc>
                <a:tc hMerge="1">
                  <a:txBody>
                    <a:bodyPr/>
                    <a:lstStyle/>
                    <a:p>
                      <a:endParaRPr lang="ru-RU"/>
                    </a:p>
                  </a:txBody>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223" y="3573016"/>
            <a:ext cx="2829694" cy="22556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809946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a:t>
            </a:r>
            <a:r>
              <a:rPr lang="ru-RU" sz="2000" b="1" dirty="0">
                <a:solidFill>
                  <a:schemeClr val="accent2">
                    <a:lumMod val="50000"/>
                  </a:schemeClr>
                </a:solidFill>
              </a:rPr>
              <a:t>Управление муниципальными финансами</a:t>
            </a:r>
            <a:r>
              <a:rPr lang="ru-RU" b="1" dirty="0" smtClean="0">
                <a:solidFill>
                  <a:schemeClr val="accent2">
                    <a:lumMod val="50000"/>
                  </a:schemeClr>
                </a:solidFill>
              </a:rPr>
              <a:t>»</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245405471"/>
              </p:ext>
            </p:extLst>
          </p:nvPr>
        </p:nvGraphicFramePr>
        <p:xfrm>
          <a:off x="539553" y="1196752"/>
          <a:ext cx="8352938" cy="5519511"/>
        </p:xfrm>
        <a:graphic>
          <a:graphicData uri="http://schemas.openxmlformats.org/drawingml/2006/table">
            <a:tbl>
              <a:tblPr firstRow="1" bandRow="1">
                <a:tableStyleId>{5C22544A-7EE6-4342-B048-85BDC9FD1C3A}</a:tableStyleId>
              </a:tblPr>
              <a:tblGrid>
                <a:gridCol w="6912778"/>
                <a:gridCol w="1440160"/>
              </a:tblGrid>
              <a:tr h="418203">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805933">
                <a:tc>
                  <a:txBody>
                    <a:bodyPr/>
                    <a:lstStyle/>
                    <a:p>
                      <a:pPr algn="l" fontAlgn="ctr"/>
                      <a:r>
                        <a:rPr lang="ru-RU" sz="1600" b="1" kern="1200" dirty="0" smtClean="0">
                          <a:solidFill>
                            <a:schemeClr val="dk1"/>
                          </a:solidFill>
                          <a:effectLst/>
                          <a:latin typeface="+mn-lt"/>
                          <a:ea typeface="+mn-ea"/>
                          <a:cs typeface="+mn-cs"/>
                        </a:rPr>
                        <a:t>Объем налоговых и неналоговых доходов консолидированного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kern="1200" dirty="0" smtClean="0">
                          <a:solidFill>
                            <a:schemeClr val="dk1"/>
                          </a:solidFill>
                          <a:effectLst/>
                          <a:latin typeface="+mn-lt"/>
                          <a:ea typeface="+mn-ea"/>
                          <a:cs typeface="+mn-cs"/>
                        </a:rPr>
                        <a:t>226</a:t>
                      </a:r>
                      <a:r>
                        <a:rPr lang="ru-RU" sz="1400" b="1" kern="1200" baseline="0" dirty="0" smtClean="0">
                          <a:solidFill>
                            <a:schemeClr val="dk1"/>
                          </a:solidFill>
                          <a:effectLst/>
                          <a:latin typeface="+mn-lt"/>
                          <a:ea typeface="+mn-ea"/>
                          <a:cs typeface="+mn-cs"/>
                        </a:rPr>
                        <a:t> 304</a:t>
                      </a:r>
                      <a:endParaRPr lang="ru-RU" sz="1400" b="1" kern="1200" dirty="0" smtClean="0">
                        <a:solidFill>
                          <a:schemeClr val="dk1"/>
                        </a:solidFill>
                        <a:effectLst/>
                        <a:latin typeface="+mn-lt"/>
                        <a:ea typeface="+mn-ea"/>
                        <a:cs typeface="+mn-cs"/>
                      </a:endParaRPr>
                    </a:p>
                    <a:p>
                      <a:pPr algn="ctr"/>
                      <a:r>
                        <a:rPr lang="ru-RU" sz="1400" b="1" kern="1200" dirty="0" smtClean="0">
                          <a:solidFill>
                            <a:schemeClr val="dk1"/>
                          </a:solidFill>
                          <a:effectLst/>
                          <a:latin typeface="+mn-lt"/>
                          <a:ea typeface="+mn-ea"/>
                          <a:cs typeface="+mn-cs"/>
                        </a:rPr>
                        <a:t>тыс. руб.</a:t>
                      </a:r>
                      <a:endParaRPr lang="ru-RU" sz="1400" b="1" dirty="0" smtClean="0">
                        <a:latin typeface="+mn-lt"/>
                      </a:endParaRPr>
                    </a:p>
                  </a:txBody>
                  <a:tcPr/>
                </a:tc>
              </a:tr>
              <a:tr h="758372">
                <a:tc>
                  <a:txBody>
                    <a:bodyPr/>
                    <a:lstStyle/>
                    <a:p>
                      <a:pPr algn="l" fontAlgn="ctr"/>
                      <a:r>
                        <a:rPr lang="ru-RU" sz="1600" b="1" kern="1200" dirty="0" smtClean="0">
                          <a:solidFill>
                            <a:schemeClr val="dk1"/>
                          </a:solidFill>
                          <a:effectLst/>
                          <a:latin typeface="+mn-lt"/>
                          <a:ea typeface="+mn-ea"/>
                          <a:cs typeface="+mn-cs"/>
                        </a:rPr>
                        <a:t>Отношение дефицита бюджета МО «</a:t>
                      </a:r>
                      <a:r>
                        <a:rPr lang="ru-RU" sz="1600" b="1" kern="1200" dirty="0" err="1" smtClean="0">
                          <a:solidFill>
                            <a:schemeClr val="dk1"/>
                          </a:solidFill>
                          <a:effectLst/>
                          <a:latin typeface="+mn-lt"/>
                          <a:ea typeface="+mn-ea"/>
                          <a:cs typeface="+mn-cs"/>
                        </a:rPr>
                        <a:t>Кизнерский</a:t>
                      </a:r>
                      <a:r>
                        <a:rPr lang="ru-RU" sz="1600" b="1" kern="1200" dirty="0" smtClean="0">
                          <a:solidFill>
                            <a:schemeClr val="dk1"/>
                          </a:solidFill>
                          <a:effectLst/>
                          <a:latin typeface="+mn-lt"/>
                          <a:ea typeface="+mn-ea"/>
                          <a:cs typeface="+mn-cs"/>
                        </a:rPr>
                        <a:t> район»      к доходам бюджета, рассчитанное    в соответствии с требованиями Бюджетного </a:t>
                      </a:r>
                      <a:r>
                        <a:rPr lang="ru-RU" sz="1600" b="1" u="none" strike="noStrike" kern="1200" dirty="0" smtClean="0">
                          <a:solidFill>
                            <a:schemeClr val="dk1"/>
                          </a:solidFill>
                          <a:effectLst/>
                          <a:latin typeface="+mn-lt"/>
                          <a:ea typeface="+mn-ea"/>
                          <a:cs typeface="+mn-cs"/>
                          <a:hlinkClick r:id="rId3"/>
                        </a:rPr>
                        <a:t>кодекса</a:t>
                      </a:r>
                      <a:r>
                        <a:rPr lang="ru-RU" sz="1600" b="1" kern="1200" dirty="0" smtClean="0">
                          <a:solidFill>
                            <a:schemeClr val="dk1"/>
                          </a:solidFill>
                          <a:effectLst/>
                          <a:latin typeface="+mn-lt"/>
                          <a:ea typeface="+mn-ea"/>
                          <a:cs typeface="+mn-cs"/>
                        </a:rPr>
                        <a:t> Российской Федерации</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не более 10 %</a:t>
                      </a:r>
                    </a:p>
                  </a:txBody>
                  <a:tcPr/>
                </a:tc>
              </a:tr>
              <a:tr h="706449">
                <a:tc>
                  <a:txBody>
                    <a:bodyPr/>
                    <a:lstStyle/>
                    <a:p>
                      <a:endParaRPr lang="ru-RU" sz="1600" b="1" kern="1200" dirty="0" smtClean="0">
                        <a:solidFill>
                          <a:schemeClr val="dk1"/>
                        </a:solidFill>
                        <a:effectLst/>
                        <a:latin typeface="+mn-lt"/>
                        <a:ea typeface="+mn-ea"/>
                        <a:cs typeface="+mn-cs"/>
                      </a:endParaRPr>
                    </a:p>
                    <a:p>
                      <a:r>
                        <a:rPr lang="ru-RU" sz="1600" b="1" kern="1200" dirty="0" smtClean="0">
                          <a:solidFill>
                            <a:schemeClr val="dk1"/>
                          </a:solidFill>
                          <a:effectLst/>
                          <a:latin typeface="+mn-lt"/>
                          <a:ea typeface="+mn-ea"/>
                          <a:cs typeface="+mn-cs"/>
                        </a:rPr>
                        <a:t>Доля  просроченной кредиторской задолженности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 к расходам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p>
                    <a:p>
                      <a:pPr algn="l" fontAlgn="ct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не более 1 %</a:t>
                      </a:r>
                    </a:p>
                  </a:txBody>
                  <a:tcPr/>
                </a:tc>
              </a:tr>
              <a:tr h="760322">
                <a:tc>
                  <a:txBody>
                    <a:bodyPr/>
                    <a:lstStyle/>
                    <a:p>
                      <a:pPr algn="l" fontAlgn="ctr"/>
                      <a:r>
                        <a:rPr lang="ru-RU" sz="1600" b="1" kern="1200" dirty="0" smtClean="0">
                          <a:solidFill>
                            <a:schemeClr val="dk1"/>
                          </a:solidFill>
                          <a:effectLst/>
                          <a:latin typeface="+mn-lt"/>
                          <a:ea typeface="+mn-ea"/>
                          <a:cs typeface="+mn-cs"/>
                        </a:rPr>
                        <a:t>Исполнение  плана по налоговым и неналоговым  доходам консолидированного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endParaRPr lang="ru-RU" sz="1600" b="1" i="0" u="none" strike="noStrike" dirty="0">
                        <a:solidFill>
                          <a:srgbClr val="000000"/>
                        </a:solidFill>
                        <a:effectLst/>
                        <a:latin typeface="+mn-lt"/>
                      </a:endParaRPr>
                    </a:p>
                  </a:txBody>
                  <a:tcPr marL="9525" marR="9525" marT="9525" marB="0" anchor="ctr"/>
                </a:tc>
                <a:tc>
                  <a:txBody>
                    <a:bodyPr/>
                    <a:lstStyle/>
                    <a:p>
                      <a:pPr algn="ctr">
                        <a:lnSpc>
                          <a:spcPct val="115000"/>
                        </a:lnSpc>
                        <a:spcAft>
                          <a:spcPts val="0"/>
                        </a:spcAft>
                      </a:pPr>
                      <a:r>
                        <a:rPr lang="ru-RU" sz="1400" b="1" dirty="0" smtClean="0">
                          <a:effectLst/>
                          <a:latin typeface="+mn-lt"/>
                          <a:ea typeface="Times New Roman"/>
                          <a:cs typeface="Times New Roman"/>
                        </a:rPr>
                        <a:t>Не менее 100%</a:t>
                      </a:r>
                      <a:endParaRPr lang="ru-RU" sz="1400" b="1" dirty="0">
                        <a:effectLst/>
                        <a:latin typeface="+mn-lt"/>
                        <a:ea typeface="Times New Roman"/>
                        <a:cs typeface="Times New Roman"/>
                      </a:endParaRPr>
                    </a:p>
                  </a:txBody>
                  <a:tcPr marL="68580" marR="68580" marT="0" marB="0" anchor="ctr"/>
                </a:tc>
              </a:tr>
              <a:tr h="781292">
                <a:tc>
                  <a:txBody>
                    <a:bodyPr/>
                    <a:lstStyle/>
                    <a:p>
                      <a:pPr algn="l" fontAlgn="ctr"/>
                      <a:r>
                        <a:rPr lang="ru-RU" sz="1600" b="1" kern="1200" dirty="0" smtClean="0">
                          <a:solidFill>
                            <a:schemeClr val="dk1"/>
                          </a:solidFill>
                          <a:effectLst/>
                          <a:latin typeface="+mn-lt"/>
                          <a:ea typeface="+mn-ea"/>
                          <a:cs typeface="+mn-cs"/>
                        </a:rPr>
                        <a:t>Отношение объема муниципального долга к годовому объему доходов бюджета муниципального образования (без учета безвозмездных поступлений)</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Не более 100 %</a:t>
                      </a:r>
                    </a:p>
                  </a:txBody>
                  <a:tcPr/>
                </a:tc>
              </a:tr>
              <a:tr h="1010504">
                <a:tc>
                  <a:txBody>
                    <a:bodyPr/>
                    <a:lstStyle/>
                    <a:p>
                      <a:r>
                        <a:rPr lang="ru-RU" sz="1600" b="1" kern="1200" dirty="0" smtClean="0">
                          <a:solidFill>
                            <a:schemeClr val="dk1"/>
                          </a:solidFill>
                          <a:effectLst/>
                          <a:latin typeface="+mn-lt"/>
                          <a:ea typeface="+mn-ea"/>
                          <a:cs typeface="+mn-cs"/>
                        </a:rPr>
                        <a:t>Уровень качества управления  муниципальными финансами,  определяемый Министерством  финансов Удмуртской  Республики</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Не менее 60%</a:t>
                      </a:r>
                    </a:p>
                  </a:txBody>
                  <a:tcPr/>
                </a:tc>
              </a:tr>
            </a:tbl>
          </a:graphicData>
        </a:graphic>
      </p:graphicFrame>
    </p:spTree>
    <p:extLst>
      <p:ext uri="{BB962C8B-B14F-4D97-AF65-F5344CB8AC3E}">
        <p14:creationId xmlns:p14="http://schemas.microsoft.com/office/powerpoint/2010/main" xmlns="" val="29935497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программа </a:t>
            </a:r>
            <a:r>
              <a:rPr lang="ru-RU" sz="2400" b="1" dirty="0">
                <a:solidFill>
                  <a:srgbClr val="8064A2">
                    <a:lumMod val="50000"/>
                  </a:srgbClr>
                </a:solidFill>
                <a:latin typeface="Bookman Old Style" panose="02050604050505020204" pitchFamily="18" charset="0"/>
              </a:rPr>
              <a:t>«Управление </a:t>
            </a:r>
            <a:r>
              <a:rPr lang="ru-RU" sz="2400" b="1" dirty="0" smtClean="0">
                <a:solidFill>
                  <a:srgbClr val="8064A2">
                    <a:lumMod val="50000"/>
                  </a:srgbClr>
                </a:solidFill>
                <a:latin typeface="Bookman Old Style" panose="02050604050505020204" pitchFamily="18" charset="0"/>
              </a:rPr>
              <a:t>муниципальным имуществом  и земельными ресурсами»</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pPr algn="just"/>
            <a:r>
              <a:rPr lang="ru-RU" sz="2800" b="1" dirty="0">
                <a:solidFill>
                  <a:prstClr val="black"/>
                </a:solidFill>
              </a:rPr>
              <a:t>Цель </a:t>
            </a:r>
            <a:r>
              <a:rPr lang="ru-RU" sz="2800" b="1" dirty="0" smtClean="0">
                <a:solidFill>
                  <a:prstClr val="black"/>
                </a:solidFill>
              </a:rPr>
              <a:t>программы – </a:t>
            </a:r>
            <a:r>
              <a:rPr lang="ru-RU" sz="1800" b="1" dirty="0" smtClean="0">
                <a:solidFill>
                  <a:prstClr val="black"/>
                </a:solidFill>
              </a:rPr>
              <a:t>повышение эффективности управления муниципальным имуществом и землями (земельными участками) на территории муниципального образования «Муниципальный округ Кизнерский район Удмуртской Республики»</a:t>
            </a:r>
            <a:endParaRPr lang="ru-RU" sz="1800" b="1" dirty="0">
              <a:solidFill>
                <a:prstClr val="black"/>
              </a:solidFill>
            </a:endParaRP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3472904555"/>
              </p:ext>
            </p:extLst>
          </p:nvPr>
        </p:nvGraphicFramePr>
        <p:xfrm>
          <a:off x="2915816" y="3789040"/>
          <a:ext cx="6096000" cy="731520"/>
        </p:xfrm>
        <a:graphic>
          <a:graphicData uri="http://schemas.openxmlformats.org/drawingml/2006/table">
            <a:tbl>
              <a:tblPr firstRow="1" bandRow="1">
                <a:tableStyleId>{21E4AEA4-8DFA-4A89-87EB-49C32662AFE0}</a:tableStyleId>
              </a:tblPr>
              <a:tblGrid>
                <a:gridCol w="1944216"/>
                <a:gridCol w="2119784"/>
                <a:gridCol w="2032000"/>
              </a:tblGrid>
              <a:tr h="0">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2026 год</a:t>
                      </a:r>
                      <a:endParaRPr lang="ru-RU" dirty="0">
                        <a:solidFill>
                          <a:schemeClr val="tx2">
                            <a:lumMod val="50000"/>
                          </a:schemeClr>
                        </a:solidFill>
                      </a:endParaRPr>
                    </a:p>
                  </a:txBody>
                  <a:tcPr>
                    <a:solidFill>
                      <a:schemeClr val="tx2">
                        <a:lumMod val="20000"/>
                        <a:lumOff val="80000"/>
                      </a:schemeClr>
                    </a:solidFill>
                  </a:tcPr>
                </a:tc>
              </a:tr>
              <a:tr h="0">
                <a:tc>
                  <a:txBody>
                    <a:bodyPr/>
                    <a:lstStyle/>
                    <a:p>
                      <a:pPr algn="ctr"/>
                      <a:r>
                        <a:rPr lang="ru-RU" b="1" dirty="0" smtClean="0"/>
                        <a:t>100,0</a:t>
                      </a:r>
                      <a:endParaRPr lang="ru-RU" b="1" dirty="0"/>
                    </a:p>
                  </a:txBody>
                  <a:tcPr>
                    <a:solidFill>
                      <a:schemeClr val="tx2">
                        <a:lumMod val="20000"/>
                        <a:lumOff val="80000"/>
                      </a:schemeClr>
                    </a:solidFill>
                  </a:tcPr>
                </a:tc>
                <a:tc>
                  <a:txBody>
                    <a:bodyPr/>
                    <a:lstStyle/>
                    <a:p>
                      <a:pPr algn="ctr"/>
                      <a:r>
                        <a:rPr lang="ru-RU" b="1" dirty="0" smtClean="0"/>
                        <a:t>100,0</a:t>
                      </a:r>
                      <a:endParaRPr lang="ru-RU" b="1" dirty="0"/>
                    </a:p>
                  </a:txBody>
                  <a:tcPr>
                    <a:solidFill>
                      <a:schemeClr val="tx2">
                        <a:lumMod val="20000"/>
                        <a:lumOff val="80000"/>
                      </a:schemeClr>
                    </a:solidFill>
                  </a:tcPr>
                </a:tc>
                <a:tc>
                  <a:txBody>
                    <a:bodyPr/>
                    <a:lstStyle/>
                    <a:p>
                      <a:pPr algn="ctr"/>
                      <a:r>
                        <a:rPr lang="ru-RU" b="1" dirty="0" smtClean="0"/>
                        <a:t>100,0</a:t>
                      </a:r>
                      <a:endParaRPr lang="ru-RU" b="1" dirty="0"/>
                    </a:p>
                  </a:txBody>
                  <a:tcPr>
                    <a:solidFill>
                      <a:schemeClr val="tx2">
                        <a:lumMod val="20000"/>
                        <a:lumOff val="80000"/>
                      </a:schemeClr>
                    </a:solidFill>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7" name="Рисунок 6" descr="2-1.jpg"/>
          <p:cNvPicPr>
            <a:picLocks noChangeAspect="1"/>
          </p:cNvPicPr>
          <p:nvPr/>
        </p:nvPicPr>
        <p:blipFill>
          <a:blip r:embed="rId2" cstate="print"/>
          <a:stretch>
            <a:fillRect/>
          </a:stretch>
        </p:blipFill>
        <p:spPr>
          <a:xfrm>
            <a:off x="214282" y="3660649"/>
            <a:ext cx="2500330" cy="2340101"/>
          </a:xfrm>
          <a:prstGeom prst="rect">
            <a:avLst/>
          </a:prstGeom>
        </p:spPr>
      </p:pic>
    </p:spTree>
    <p:extLst>
      <p:ext uri="{BB962C8B-B14F-4D97-AF65-F5344CB8AC3E}">
        <p14:creationId xmlns:p14="http://schemas.microsoft.com/office/powerpoint/2010/main" xmlns="" val="42809946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58204" cy="1417638"/>
          </a:xfrm>
        </p:spPr>
        <p:txBody>
          <a:bodyPr>
            <a:noAutofit/>
          </a:bodyPr>
          <a:lstStyle/>
          <a:p>
            <a:r>
              <a:rPr lang="ru-RU" sz="2200" b="1" dirty="0">
                <a:solidFill>
                  <a:srgbClr val="8064A2">
                    <a:lumMod val="50000"/>
                  </a:srgbClr>
                </a:solidFill>
                <a:latin typeface="Bookman Old Style" panose="02050604050505020204" pitchFamily="18" charset="0"/>
              </a:rPr>
              <a:t>Муниципальная программа </a:t>
            </a:r>
            <a:r>
              <a:rPr lang="ru-RU" sz="2200" b="1" dirty="0" smtClean="0">
                <a:solidFill>
                  <a:srgbClr val="8064A2">
                    <a:lumMod val="50000"/>
                  </a:srgbClr>
                </a:solidFill>
                <a:latin typeface="Bookman Old Style" panose="02050604050505020204" pitchFamily="18" charset="0"/>
              </a:rPr>
              <a:t>«Комплексные меры противодействия немедицинскому потребления наркотических средств и их незаконному обороту</a:t>
            </a: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pPr algn="just"/>
            <a:r>
              <a:rPr lang="ru-RU" sz="2800" b="1" dirty="0">
                <a:solidFill>
                  <a:prstClr val="black"/>
                </a:solidFill>
              </a:rPr>
              <a:t>Цель </a:t>
            </a:r>
            <a:r>
              <a:rPr lang="ru-RU" sz="2800" b="1" dirty="0" smtClean="0">
                <a:solidFill>
                  <a:prstClr val="black"/>
                </a:solidFill>
              </a:rPr>
              <a:t>программы – </a:t>
            </a:r>
            <a:r>
              <a:rPr lang="ru-RU" sz="1800" b="1" dirty="0" smtClean="0">
                <a:solidFill>
                  <a:prstClr val="black"/>
                </a:solidFill>
              </a:rPr>
              <a:t>с</a:t>
            </a:r>
            <a:r>
              <a:rPr lang="ru-RU" sz="1800" b="1" dirty="0" smtClean="0"/>
              <a:t>овершенствование системы профилактики злоупотребления наркотическими средствами и другими </a:t>
            </a:r>
            <a:r>
              <a:rPr lang="ru-RU" sz="1800" b="1" dirty="0" err="1" smtClean="0"/>
              <a:t>психоактивными</a:t>
            </a:r>
            <a:r>
              <a:rPr lang="ru-RU" sz="1800" b="1" dirty="0" smtClean="0"/>
              <a:t> веществами среди различных категорий населения, прежде всего, молодежи и несовершеннолетних.</a:t>
            </a:r>
            <a:endParaRPr lang="ru-RU" sz="1800" b="1" dirty="0">
              <a:solidFill>
                <a:prstClr val="black"/>
              </a:solidFill>
            </a:endParaRP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3472904555"/>
              </p:ext>
            </p:extLst>
          </p:nvPr>
        </p:nvGraphicFramePr>
        <p:xfrm>
          <a:off x="2915816" y="3789040"/>
          <a:ext cx="6096000" cy="1676400"/>
        </p:xfrm>
        <a:graphic>
          <a:graphicData uri="http://schemas.openxmlformats.org/drawingml/2006/table">
            <a:tbl>
              <a:tblPr firstRow="1" bandRow="1">
                <a:tableStyleId>{21E4AEA4-8DFA-4A89-87EB-49C32662AFE0}</a:tableStyleId>
              </a:tblPr>
              <a:tblGrid>
                <a:gridCol w="1944216"/>
                <a:gridCol w="2119784"/>
                <a:gridCol w="2032000"/>
              </a:tblGrid>
              <a:tr h="0">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2026 год</a:t>
                      </a:r>
                      <a:endParaRPr lang="ru-RU" dirty="0">
                        <a:solidFill>
                          <a:schemeClr val="tx2">
                            <a:lumMod val="50000"/>
                          </a:schemeClr>
                        </a:solidFill>
                      </a:endParaRPr>
                    </a:p>
                  </a:txBody>
                  <a:tcPr>
                    <a:solidFill>
                      <a:schemeClr val="tx2">
                        <a:lumMod val="20000"/>
                        <a:lumOff val="80000"/>
                      </a:schemeClr>
                    </a:solidFill>
                  </a:tcPr>
                </a:tc>
              </a:tr>
              <a:tr h="0">
                <a:tc>
                  <a:txBody>
                    <a:bodyPr/>
                    <a:lstStyle/>
                    <a:p>
                      <a:pPr algn="ctr"/>
                      <a:r>
                        <a:rPr lang="ru-RU" b="1" dirty="0" smtClean="0"/>
                        <a:t>20,0</a:t>
                      </a:r>
                      <a:endParaRPr lang="ru-RU" b="1" dirty="0"/>
                    </a:p>
                  </a:txBody>
                  <a:tcPr>
                    <a:solidFill>
                      <a:schemeClr val="tx2">
                        <a:lumMod val="20000"/>
                        <a:lumOff val="80000"/>
                      </a:schemeClr>
                    </a:solidFill>
                  </a:tcPr>
                </a:tc>
                <a:tc>
                  <a:txBody>
                    <a:bodyPr/>
                    <a:lstStyle/>
                    <a:p>
                      <a:pPr algn="ctr"/>
                      <a:r>
                        <a:rPr lang="ru-RU" b="1" dirty="0" smtClean="0"/>
                        <a:t>20,0</a:t>
                      </a:r>
                      <a:endParaRPr lang="ru-RU" b="1" dirty="0"/>
                    </a:p>
                  </a:txBody>
                  <a:tcPr>
                    <a:solidFill>
                      <a:schemeClr val="tx2">
                        <a:lumMod val="20000"/>
                        <a:lumOff val="80000"/>
                      </a:schemeClr>
                    </a:solidFill>
                  </a:tcPr>
                </a:tc>
                <a:tc>
                  <a:txBody>
                    <a:bodyPr/>
                    <a:lstStyle/>
                    <a:p>
                      <a:pPr algn="ctr"/>
                      <a:r>
                        <a:rPr lang="ru-RU" b="1" dirty="0" smtClean="0"/>
                        <a:t>20,0</a:t>
                      </a:r>
                      <a:endParaRPr lang="ru-RU" b="1" dirty="0"/>
                    </a:p>
                  </a:txBody>
                  <a:tcPr>
                    <a:solidFill>
                      <a:schemeClr val="tx2">
                        <a:lumMod val="20000"/>
                        <a:lumOff val="80000"/>
                      </a:schemeClr>
                    </a:solidFill>
                  </a:tcPr>
                </a:tc>
              </a:tr>
              <a:tr h="0">
                <a:tc>
                  <a:txBody>
                    <a:bodyPr/>
                    <a:lstStyle/>
                    <a:p>
                      <a:pPr algn="ctr"/>
                      <a:endParaRPr lang="ru-RU" sz="1600" b="1" i="1" dirty="0" smtClean="0"/>
                    </a:p>
                    <a:p>
                      <a:pPr algn="ctr"/>
                      <a:r>
                        <a:rPr lang="ru-RU" sz="1600" b="1" i="1" dirty="0" smtClean="0"/>
                        <a:t>20,0</a:t>
                      </a:r>
                    </a:p>
                  </a:txBody>
                  <a:tcPr>
                    <a:solidFill>
                      <a:schemeClr val="tx2">
                        <a:lumMod val="20000"/>
                        <a:lumOff val="80000"/>
                      </a:schemeClr>
                    </a:solidFill>
                  </a:tcPr>
                </a:tc>
                <a:tc gridSpan="2">
                  <a:txBody>
                    <a:bodyPr/>
                    <a:lstStyle/>
                    <a:p>
                      <a:pPr algn="just"/>
                      <a:r>
                        <a:rPr lang="ru-RU" sz="1400" b="1" dirty="0" smtClean="0"/>
                        <a:t>Проведение целенаправленной</a:t>
                      </a:r>
                      <a:r>
                        <a:rPr lang="ru-RU" sz="1400" b="1" baseline="0" dirty="0" smtClean="0"/>
                        <a:t> работы по профилактике  немедицинского потребления наркотиков среди подростков и молодежи</a:t>
                      </a:r>
                      <a:endParaRPr lang="ru-RU" sz="1400" b="1" dirty="0"/>
                    </a:p>
                  </a:txBody>
                  <a:tcPr>
                    <a:solidFill>
                      <a:schemeClr val="tx2">
                        <a:lumMod val="20000"/>
                        <a:lumOff val="80000"/>
                      </a:schemeClr>
                    </a:solidFill>
                  </a:tcPr>
                </a:tc>
                <a:tc hMerge="1">
                  <a:txBody>
                    <a:bodyPr/>
                    <a:lstStyle/>
                    <a:p>
                      <a:pPr algn="ctr"/>
                      <a:endParaRPr lang="ru-RU" dirty="0"/>
                    </a:p>
                  </a:txBody>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7" name="Рисунок 6" descr="наркот.jpg"/>
          <p:cNvPicPr>
            <a:picLocks noChangeAspect="1"/>
          </p:cNvPicPr>
          <p:nvPr/>
        </p:nvPicPr>
        <p:blipFill>
          <a:blip r:embed="rId2" cstate="print"/>
          <a:stretch>
            <a:fillRect/>
          </a:stretch>
        </p:blipFill>
        <p:spPr>
          <a:xfrm>
            <a:off x="125047" y="3500438"/>
            <a:ext cx="1946623" cy="1785949"/>
          </a:xfrm>
          <a:prstGeom prst="rect">
            <a:avLst/>
          </a:prstGeom>
        </p:spPr>
      </p:pic>
    </p:spTree>
    <p:extLst>
      <p:ext uri="{BB962C8B-B14F-4D97-AF65-F5344CB8AC3E}">
        <p14:creationId xmlns:p14="http://schemas.microsoft.com/office/powerpoint/2010/main" xmlns="" val="42809946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554813" cy="923330"/>
          </a:xfrm>
          <a:prstGeom prst="rect">
            <a:avLst/>
          </a:prstGeom>
          <a:noFill/>
        </p:spPr>
        <p:txBody>
          <a:bodyPr wrap="square" rtlCol="0">
            <a:spAutoFit/>
          </a:bodyPr>
          <a:lstStyle/>
          <a:p>
            <a:pPr algn="ctr"/>
            <a:r>
              <a:rPr lang="ru-RU" b="1" dirty="0" smtClean="0">
                <a:solidFill>
                  <a:schemeClr val="accent2">
                    <a:lumMod val="50000"/>
                  </a:schemeClr>
                </a:solidFill>
              </a:rPr>
              <a:t>Целевые показатели муниципальной программы </a:t>
            </a:r>
          </a:p>
          <a:p>
            <a:pPr algn="ctr"/>
            <a:r>
              <a:rPr lang="ru-RU" b="1" dirty="0" smtClean="0">
                <a:solidFill>
                  <a:schemeClr val="accent2">
                    <a:lumMod val="50000"/>
                  </a:schemeClr>
                </a:solidFill>
              </a:rPr>
              <a:t>«Комплексные меры противодействия немедицинскому потреблению наркотических средств и их незаконному обороту в </a:t>
            </a:r>
            <a:r>
              <a:rPr lang="ru-RU" b="1" dirty="0" err="1" smtClean="0">
                <a:solidFill>
                  <a:schemeClr val="accent2">
                    <a:lumMod val="50000"/>
                  </a:schemeClr>
                </a:solidFill>
              </a:rPr>
              <a:t>Кизнерском</a:t>
            </a:r>
            <a:r>
              <a:rPr lang="ru-RU" b="1" dirty="0" smtClean="0">
                <a:solidFill>
                  <a:schemeClr val="accent2">
                    <a:lumMod val="50000"/>
                  </a:schemeClr>
                </a:solidFill>
              </a:rPr>
              <a:t> районе»</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245405471"/>
              </p:ext>
            </p:extLst>
          </p:nvPr>
        </p:nvGraphicFramePr>
        <p:xfrm>
          <a:off x="285720" y="1928802"/>
          <a:ext cx="8463895" cy="3117386"/>
        </p:xfrm>
        <a:graphic>
          <a:graphicData uri="http://schemas.openxmlformats.org/drawingml/2006/table">
            <a:tbl>
              <a:tblPr firstRow="1" bandRow="1">
                <a:tableStyleId>{5C22544A-7EE6-4342-B048-85BDC9FD1C3A}</a:tableStyleId>
              </a:tblPr>
              <a:tblGrid>
                <a:gridCol w="7023735"/>
                <a:gridCol w="1440160"/>
              </a:tblGrid>
              <a:tr h="500066">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1071570">
                <a:tc>
                  <a:txBody>
                    <a:bodyPr/>
                    <a:lstStyle/>
                    <a:p>
                      <a:pPr algn="l" fontAlgn="ctr"/>
                      <a:r>
                        <a:rPr kumimoji="0" lang="ru-RU" sz="1400" kern="1200" dirty="0" smtClean="0">
                          <a:solidFill>
                            <a:schemeClr val="dk1"/>
                          </a:solidFill>
                          <a:latin typeface="+mn-lt"/>
                          <a:ea typeface="+mn-ea"/>
                          <a:cs typeface="+mn-cs"/>
                        </a:rPr>
                        <a:t>Доля лиц, информированных о пагубности </a:t>
                      </a:r>
                      <a:r>
                        <a:rPr kumimoji="0" lang="ru-RU" sz="1400" kern="1200" dirty="0" err="1" smtClean="0">
                          <a:solidFill>
                            <a:schemeClr val="dk1"/>
                          </a:solidFill>
                          <a:latin typeface="+mn-lt"/>
                          <a:ea typeface="+mn-ea"/>
                          <a:cs typeface="+mn-cs"/>
                        </a:rPr>
                        <a:t>психоактивных</a:t>
                      </a:r>
                      <a:r>
                        <a:rPr kumimoji="0" lang="ru-RU" sz="1400" kern="1200" dirty="0" smtClean="0">
                          <a:solidFill>
                            <a:schemeClr val="dk1"/>
                          </a:solidFill>
                          <a:latin typeface="+mn-lt"/>
                          <a:ea typeface="+mn-ea"/>
                          <a:cs typeface="+mn-cs"/>
                        </a:rPr>
                        <a:t> веществ, по результатам социологических исследований от общего числа опрошенных</a:t>
                      </a:r>
                      <a:endParaRPr lang="ru-RU" sz="14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a:t>
                      </a:r>
                    </a:p>
                  </a:txBody>
                  <a:tcPr/>
                </a:tc>
              </a:tr>
              <a:tr h="772875">
                <a:tc>
                  <a:txBody>
                    <a:bodyPr/>
                    <a:lstStyle/>
                    <a:p>
                      <a:r>
                        <a:rPr kumimoji="0" lang="ru-RU" sz="1400" kern="1200" dirty="0" smtClean="0">
                          <a:solidFill>
                            <a:schemeClr val="dk1"/>
                          </a:solidFill>
                          <a:latin typeface="+mn-lt"/>
                          <a:ea typeface="+mn-ea"/>
                          <a:cs typeface="+mn-cs"/>
                        </a:rPr>
                        <a:t>Количество несовершеннолетних и молодежи в возрасте от 14 до 30 лет, вовлеченных в профилактические мероприятия </a:t>
                      </a:r>
                      <a:endParaRPr lang="ru-RU" sz="14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11400 чел</a:t>
                      </a:r>
                    </a:p>
                  </a:txBody>
                  <a:tcPr/>
                </a:tc>
              </a:tr>
              <a:tr h="772875">
                <a:tc>
                  <a:txBody>
                    <a:bodyPr/>
                    <a:lstStyle/>
                    <a:p>
                      <a:pPr algn="just">
                        <a:spcAft>
                          <a:spcPts val="0"/>
                        </a:spcAft>
                      </a:pPr>
                      <a:r>
                        <a:rPr lang="ru-RU" sz="1400" dirty="0">
                          <a:solidFill>
                            <a:srgbClr val="000000"/>
                          </a:solidFill>
                          <a:latin typeface="+mn-lt"/>
                          <a:ea typeface="Times New Roman"/>
                          <a:cs typeface="Times New Roman"/>
                        </a:rPr>
                        <a:t>Доля молодежи, регулярно занимающейся в секциях физически – оздоровительной, спортивной, технической, эстетической направленности и др. от общего количества</a:t>
                      </a:r>
                      <a:endParaRPr lang="ru-RU" sz="1400" dirty="0">
                        <a:latin typeface="+mn-lt"/>
                        <a:ea typeface="Calibri"/>
                        <a:cs typeface="Times New Roman"/>
                      </a:endParaRPr>
                    </a:p>
                  </a:txBody>
                  <a:tcPr marL="68580" marR="68580" marT="0" marB="0"/>
                </a:tc>
                <a:tc>
                  <a:txBody>
                    <a:bodyPr/>
                    <a:lstStyle/>
                    <a:p>
                      <a:pPr algn="ctr"/>
                      <a:r>
                        <a:rPr lang="ru-RU" sz="1400" b="1" dirty="0" smtClean="0">
                          <a:latin typeface="+mn-lt"/>
                        </a:rPr>
                        <a:t>52 %</a:t>
                      </a:r>
                    </a:p>
                  </a:txBody>
                  <a:tcPr/>
                </a:tc>
              </a:tr>
            </a:tbl>
          </a:graphicData>
        </a:graphic>
      </p:graphicFrame>
    </p:spTree>
    <p:extLst>
      <p:ext uri="{BB962C8B-B14F-4D97-AF65-F5344CB8AC3E}">
        <p14:creationId xmlns:p14="http://schemas.microsoft.com/office/powerpoint/2010/main" xmlns="" val="29935497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58204" cy="1417638"/>
          </a:xfrm>
        </p:spPr>
        <p:txBody>
          <a:bodyPr>
            <a:noAutofit/>
          </a:bodyPr>
          <a:lstStyle/>
          <a:p>
            <a:pPr algn="ctr"/>
            <a:r>
              <a:rPr lang="ru-RU" sz="2200" b="1" dirty="0">
                <a:solidFill>
                  <a:srgbClr val="8064A2">
                    <a:lumMod val="50000"/>
                  </a:srgbClr>
                </a:solidFill>
                <a:latin typeface="Bookman Old Style" panose="02050604050505020204" pitchFamily="18" charset="0"/>
              </a:rPr>
              <a:t>Муниципальная программа </a:t>
            </a:r>
            <a:r>
              <a:rPr lang="ru-RU" sz="2200" b="1" dirty="0" smtClean="0">
                <a:solidFill>
                  <a:srgbClr val="8064A2">
                    <a:lumMod val="50000"/>
                  </a:srgbClr>
                </a:solidFill>
                <a:latin typeface="Bookman Old Style" panose="02050604050505020204" pitchFamily="18" charset="0"/>
              </a:rPr>
              <a:t>«Реализация молодежной политики»</a:t>
            </a: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pPr algn="just"/>
            <a:r>
              <a:rPr lang="ru-RU" sz="2800" b="1" dirty="0">
                <a:solidFill>
                  <a:prstClr val="black"/>
                </a:solidFill>
              </a:rPr>
              <a:t>Цель </a:t>
            </a:r>
            <a:r>
              <a:rPr lang="ru-RU" sz="2800" b="1" dirty="0" smtClean="0">
                <a:solidFill>
                  <a:prstClr val="black"/>
                </a:solidFill>
              </a:rPr>
              <a:t>программы – </a:t>
            </a:r>
            <a:r>
              <a:rPr lang="ru-RU" sz="2400" b="1" dirty="0" smtClean="0">
                <a:solidFill>
                  <a:prstClr val="black"/>
                </a:solidFill>
              </a:rPr>
              <a:t>создание условий и возможностей для успешной социализации и эффективной самореализации детей и молодежи Кизнерского района, развитие их потенциала в интересах общества</a:t>
            </a:r>
            <a:endParaRPr lang="ru-RU" sz="1800" b="1" dirty="0">
              <a:solidFill>
                <a:prstClr val="black"/>
              </a:solidFill>
            </a:endParaRP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3472904555"/>
              </p:ext>
            </p:extLst>
          </p:nvPr>
        </p:nvGraphicFramePr>
        <p:xfrm>
          <a:off x="2915816" y="3789040"/>
          <a:ext cx="6096000" cy="1068720"/>
        </p:xfrm>
        <a:graphic>
          <a:graphicData uri="http://schemas.openxmlformats.org/drawingml/2006/table">
            <a:tbl>
              <a:tblPr firstRow="1" bandRow="1">
                <a:tableStyleId>{21E4AEA4-8DFA-4A89-87EB-49C32662AFE0}</a:tableStyleId>
              </a:tblPr>
              <a:tblGrid>
                <a:gridCol w="1944216"/>
                <a:gridCol w="2119784"/>
                <a:gridCol w="2032000"/>
              </a:tblGrid>
              <a:tr h="534360">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2026 год</a:t>
                      </a:r>
                      <a:endParaRPr lang="ru-RU" dirty="0">
                        <a:solidFill>
                          <a:schemeClr val="tx2">
                            <a:lumMod val="50000"/>
                          </a:schemeClr>
                        </a:solidFill>
                      </a:endParaRPr>
                    </a:p>
                  </a:txBody>
                  <a:tcPr>
                    <a:solidFill>
                      <a:schemeClr val="tx2">
                        <a:lumMod val="20000"/>
                        <a:lumOff val="80000"/>
                      </a:schemeClr>
                    </a:solidFill>
                  </a:tcPr>
                </a:tc>
              </a:tr>
              <a:tr h="534360">
                <a:tc>
                  <a:txBody>
                    <a:bodyPr/>
                    <a:lstStyle/>
                    <a:p>
                      <a:pPr algn="ctr"/>
                      <a:r>
                        <a:rPr lang="ru-RU" b="1" dirty="0" smtClean="0"/>
                        <a:t>1</a:t>
                      </a:r>
                      <a:r>
                        <a:rPr lang="ru-RU" b="1" baseline="0" dirty="0" smtClean="0"/>
                        <a:t> 545,0</a:t>
                      </a:r>
                      <a:endParaRPr lang="ru-RU" b="1" dirty="0"/>
                    </a:p>
                  </a:txBody>
                  <a:tcPr>
                    <a:solidFill>
                      <a:schemeClr val="tx2">
                        <a:lumMod val="20000"/>
                        <a:lumOff val="80000"/>
                      </a:schemeClr>
                    </a:solidFill>
                  </a:tcPr>
                </a:tc>
                <a:tc>
                  <a:txBody>
                    <a:bodyPr/>
                    <a:lstStyle/>
                    <a:p>
                      <a:pPr algn="ctr"/>
                      <a:r>
                        <a:rPr lang="ru-RU" b="1" dirty="0" smtClean="0"/>
                        <a:t>1 545,0</a:t>
                      </a:r>
                      <a:endParaRPr lang="ru-RU" b="1" dirty="0"/>
                    </a:p>
                  </a:txBody>
                  <a:tcPr>
                    <a:solidFill>
                      <a:schemeClr val="tx2">
                        <a:lumMod val="20000"/>
                        <a:lumOff val="80000"/>
                      </a:schemeClr>
                    </a:solidFill>
                  </a:tcPr>
                </a:tc>
                <a:tc>
                  <a:txBody>
                    <a:bodyPr/>
                    <a:lstStyle/>
                    <a:p>
                      <a:pPr algn="ctr"/>
                      <a:r>
                        <a:rPr lang="ru-RU" b="1" dirty="0" smtClean="0"/>
                        <a:t>1 545,0</a:t>
                      </a:r>
                      <a:endParaRPr lang="ru-RU" b="1" dirty="0"/>
                    </a:p>
                  </a:txBody>
                  <a:tcPr>
                    <a:solidFill>
                      <a:schemeClr val="tx2">
                        <a:lumMod val="20000"/>
                        <a:lumOff val="80000"/>
                      </a:schemeClr>
                    </a:solidFill>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7" name="Рисунок 6" descr="1646735698_13-kartinkin-net-p-molodezh-kartinki-dlya-prezentatsii-13.jpg"/>
          <p:cNvPicPr>
            <a:picLocks noChangeAspect="1"/>
          </p:cNvPicPr>
          <p:nvPr/>
        </p:nvPicPr>
        <p:blipFill>
          <a:blip r:embed="rId2" cstate="print"/>
          <a:stretch>
            <a:fillRect/>
          </a:stretch>
        </p:blipFill>
        <p:spPr>
          <a:xfrm>
            <a:off x="142845" y="3786190"/>
            <a:ext cx="2571768" cy="2422678"/>
          </a:xfrm>
          <a:prstGeom prst="rect">
            <a:avLst/>
          </a:prstGeom>
        </p:spPr>
      </p:pic>
    </p:spTree>
    <p:extLst>
      <p:ext uri="{BB962C8B-B14F-4D97-AF65-F5344CB8AC3E}">
        <p14:creationId xmlns:p14="http://schemas.microsoft.com/office/powerpoint/2010/main" xmlns="" val="42809946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«Реализация молодежной политики</a:t>
            </a:r>
            <a:r>
              <a:rPr lang="ru-RU" b="1" dirty="0" smtClean="0">
                <a:solidFill>
                  <a:schemeClr val="accent2">
                    <a:lumMod val="50000"/>
                  </a:schemeClr>
                </a:solidFill>
              </a:rPr>
              <a:t>»</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3245405471"/>
              </p:ext>
            </p:extLst>
          </p:nvPr>
        </p:nvGraphicFramePr>
        <p:xfrm>
          <a:off x="539553" y="1928803"/>
          <a:ext cx="8352938" cy="3429023"/>
        </p:xfrm>
        <a:graphic>
          <a:graphicData uri="http://schemas.openxmlformats.org/drawingml/2006/table">
            <a:tbl>
              <a:tblPr firstRow="1" bandRow="1">
                <a:tableStyleId>{5C22544A-7EE6-4342-B048-85BDC9FD1C3A}</a:tableStyleId>
              </a:tblPr>
              <a:tblGrid>
                <a:gridCol w="6912778"/>
                <a:gridCol w="1440160"/>
              </a:tblGrid>
              <a:tr h="533303">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1027745">
                <a:tc>
                  <a:txBody>
                    <a:bodyPr/>
                    <a:lstStyle/>
                    <a:p>
                      <a:pPr algn="l" fontAlgn="ctr"/>
                      <a:r>
                        <a:rPr kumimoji="0" lang="ru-RU" sz="1800" kern="1200" dirty="0" smtClean="0">
                          <a:solidFill>
                            <a:schemeClr val="dk1"/>
                          </a:solidFill>
                          <a:latin typeface="+mn-lt"/>
                          <a:ea typeface="+mn-ea"/>
                          <a:cs typeface="+mn-cs"/>
                        </a:rPr>
                        <a:t>Количество молодежных и детских общественных объединений, в т.ч. волонтерских отрядов</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30,0</a:t>
                      </a:r>
                    </a:p>
                  </a:txBody>
                  <a:tcPr/>
                </a:tc>
              </a:tr>
              <a:tr h="967094">
                <a:tc>
                  <a:txBody>
                    <a:bodyPr/>
                    <a:lstStyle/>
                    <a:p>
                      <a:r>
                        <a:rPr kumimoji="0" lang="ru-RU" sz="1800" kern="1200" dirty="0" smtClean="0">
                          <a:solidFill>
                            <a:schemeClr val="dk1"/>
                          </a:solidFill>
                          <a:latin typeface="+mn-lt"/>
                          <a:ea typeface="+mn-ea"/>
                          <a:cs typeface="+mn-cs"/>
                        </a:rPr>
                        <a:t>Количество мероприятий, проведенных для детей и молодежи  в возрасте от 14 до 35 лет</a:t>
                      </a:r>
                      <a:endParaRPr lang="ru-RU" dirty="0"/>
                    </a:p>
                  </a:txBody>
                  <a:tcPr marL="9525" marR="9525" marT="9525" marB="0" anchor="ctr"/>
                </a:tc>
                <a:tc>
                  <a:txBody>
                    <a:bodyPr/>
                    <a:lstStyle/>
                    <a:p>
                      <a:pPr algn="ctr"/>
                      <a:r>
                        <a:rPr lang="ru-RU" sz="1400" b="1" dirty="0" smtClean="0">
                          <a:latin typeface="+mn-lt"/>
                        </a:rPr>
                        <a:t>380,0</a:t>
                      </a:r>
                    </a:p>
                  </a:txBody>
                  <a:tcPr/>
                </a:tc>
              </a:tr>
              <a:tr h="900881">
                <a:tc>
                  <a:txBody>
                    <a:bodyPr/>
                    <a:lstStyle/>
                    <a:p>
                      <a:r>
                        <a:rPr kumimoji="0" lang="ru-RU" sz="1800" kern="1200" dirty="0" smtClean="0">
                          <a:solidFill>
                            <a:schemeClr val="dk1"/>
                          </a:solidFill>
                          <a:latin typeface="+mn-lt"/>
                          <a:ea typeface="+mn-ea"/>
                          <a:cs typeface="+mn-cs"/>
                        </a:rPr>
                        <a:t>Количество подростков, участвующих в реализации программ и проектов содействия трудоустройству и занятости</a:t>
                      </a:r>
                      <a:endParaRPr lang="ru-RU" dirty="0"/>
                    </a:p>
                  </a:txBody>
                  <a:tcPr marL="9525" marR="9525" marT="9525" marB="0" anchor="ctr"/>
                </a:tc>
                <a:tc>
                  <a:txBody>
                    <a:bodyPr/>
                    <a:lstStyle/>
                    <a:p>
                      <a:pPr algn="ctr"/>
                      <a:r>
                        <a:rPr lang="ru-RU" sz="1400" b="1" dirty="0" smtClean="0">
                          <a:latin typeface="+mn-lt"/>
                        </a:rPr>
                        <a:t>350,0</a:t>
                      </a:r>
                    </a:p>
                  </a:txBody>
                  <a:tcPr/>
                </a:tc>
              </a:tr>
            </a:tbl>
          </a:graphicData>
        </a:graphic>
      </p:graphicFrame>
    </p:spTree>
    <p:extLst>
      <p:ext uri="{BB962C8B-B14F-4D97-AF65-F5344CB8AC3E}">
        <p14:creationId xmlns:p14="http://schemas.microsoft.com/office/powerpoint/2010/main" xmlns="" val="29935497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58204" cy="1417638"/>
          </a:xfrm>
        </p:spPr>
        <p:txBody>
          <a:bodyPr>
            <a:noAutofit/>
          </a:bodyPr>
          <a:lstStyle/>
          <a:p>
            <a:pPr algn="ctr"/>
            <a:r>
              <a:rPr lang="ru-RU" sz="2200" b="1" dirty="0">
                <a:solidFill>
                  <a:srgbClr val="8064A2">
                    <a:lumMod val="50000"/>
                  </a:srgbClr>
                </a:solidFill>
                <a:latin typeface="Bookman Old Style" panose="02050604050505020204" pitchFamily="18" charset="0"/>
              </a:rPr>
              <a:t>Муниципальная программа </a:t>
            </a:r>
            <a:r>
              <a:rPr lang="ru-RU" sz="2200" b="1" dirty="0" smtClean="0">
                <a:solidFill>
                  <a:srgbClr val="8064A2">
                    <a:lumMod val="50000"/>
                  </a:srgbClr>
                </a:solidFill>
                <a:latin typeface="Bookman Old Style" panose="02050604050505020204" pitchFamily="18" charset="0"/>
              </a:rPr>
              <a:t>«Стимулирование улучшения жилищных условий»</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r>
              <a:rPr lang="ru-RU" sz="2800" b="1" dirty="0">
                <a:solidFill>
                  <a:prstClr val="black"/>
                </a:solidFill>
              </a:rPr>
              <a:t>Цель </a:t>
            </a:r>
            <a:r>
              <a:rPr lang="ru-RU" sz="2800" b="1" dirty="0" smtClean="0">
                <a:solidFill>
                  <a:prstClr val="black"/>
                </a:solidFill>
              </a:rPr>
              <a:t>программы</a:t>
            </a:r>
            <a:endParaRPr lang="ru-RU" sz="1800" dirty="0" smtClean="0"/>
          </a:p>
          <a:p>
            <a:r>
              <a:rPr lang="ru-RU" sz="1600" dirty="0" smtClean="0"/>
              <a:t>Повышение доступности жилья для населения и обеспечение безопасных и комфортных условий проживания на территории муниципального образования «Кизнерский район».</a:t>
            </a:r>
          </a:p>
          <a:p>
            <a:r>
              <a:rPr lang="ru-RU" sz="1600" dirty="0" smtClean="0"/>
              <a:t>Социальная поддержка граждан, расходы которых на оплату жилого помещения и коммунальных услуг превышают величину, соответствующую минимально-допустимой доли расходов граждан на оплату жилого помещения и коммунальных услуг в совокупном доходе </a:t>
            </a:r>
            <a:r>
              <a:rPr lang="ru-RU" sz="1800" dirty="0" smtClean="0"/>
              <a:t>семьи.  </a:t>
            </a:r>
          </a:p>
          <a:p>
            <a:pPr algn="just"/>
            <a:endParaRPr lang="ru-RU" sz="1800" b="1" dirty="0">
              <a:solidFill>
                <a:prstClr val="black"/>
              </a:solidFill>
            </a:endParaRP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3472904555"/>
              </p:ext>
            </p:extLst>
          </p:nvPr>
        </p:nvGraphicFramePr>
        <p:xfrm>
          <a:off x="2915816" y="3789040"/>
          <a:ext cx="6096000" cy="2140291"/>
        </p:xfrm>
        <a:graphic>
          <a:graphicData uri="http://schemas.openxmlformats.org/drawingml/2006/table">
            <a:tbl>
              <a:tblPr firstRow="1" bandRow="1">
                <a:tableStyleId>{21E4AEA4-8DFA-4A89-87EB-49C32662AFE0}</a:tableStyleId>
              </a:tblPr>
              <a:tblGrid>
                <a:gridCol w="1944216"/>
                <a:gridCol w="2119784"/>
                <a:gridCol w="2032000"/>
              </a:tblGrid>
              <a:tr h="535073">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2026 год</a:t>
                      </a:r>
                      <a:endParaRPr lang="ru-RU" dirty="0">
                        <a:solidFill>
                          <a:schemeClr val="tx2">
                            <a:lumMod val="50000"/>
                          </a:schemeClr>
                        </a:solidFill>
                      </a:endParaRPr>
                    </a:p>
                  </a:txBody>
                  <a:tcPr>
                    <a:solidFill>
                      <a:schemeClr val="tx2">
                        <a:lumMod val="20000"/>
                        <a:lumOff val="80000"/>
                      </a:schemeClr>
                    </a:solidFill>
                  </a:tcPr>
                </a:tc>
              </a:tr>
              <a:tr h="535073">
                <a:tc>
                  <a:txBody>
                    <a:bodyPr/>
                    <a:lstStyle/>
                    <a:p>
                      <a:pPr algn="ctr"/>
                      <a:r>
                        <a:rPr lang="ru-RU" b="1" dirty="0" smtClean="0"/>
                        <a:t>462,4</a:t>
                      </a:r>
                      <a:endParaRPr lang="ru-RU" b="1" dirty="0"/>
                    </a:p>
                  </a:txBody>
                  <a:tcPr>
                    <a:solidFill>
                      <a:schemeClr val="tx2">
                        <a:lumMod val="20000"/>
                        <a:lumOff val="80000"/>
                      </a:schemeClr>
                    </a:solidFill>
                  </a:tcPr>
                </a:tc>
                <a:tc>
                  <a:txBody>
                    <a:bodyPr/>
                    <a:lstStyle/>
                    <a:p>
                      <a:pPr algn="ctr"/>
                      <a:r>
                        <a:rPr lang="ru-RU" b="1" dirty="0" smtClean="0"/>
                        <a:t>323,7</a:t>
                      </a:r>
                      <a:endParaRPr lang="ru-RU" b="1" dirty="0"/>
                    </a:p>
                  </a:txBody>
                  <a:tcPr>
                    <a:solidFill>
                      <a:schemeClr val="tx2">
                        <a:lumMod val="20000"/>
                        <a:lumOff val="80000"/>
                      </a:schemeClr>
                    </a:solidFill>
                  </a:tcPr>
                </a:tc>
                <a:tc>
                  <a:txBody>
                    <a:bodyPr/>
                    <a:lstStyle/>
                    <a:p>
                      <a:pPr algn="ctr"/>
                      <a:r>
                        <a:rPr lang="ru-RU" b="1" dirty="0" smtClean="0"/>
                        <a:t>138,7</a:t>
                      </a:r>
                      <a:endParaRPr lang="ru-RU" b="1" dirty="0"/>
                    </a:p>
                  </a:txBody>
                  <a:tcPr>
                    <a:solidFill>
                      <a:schemeClr val="tx2">
                        <a:lumMod val="20000"/>
                        <a:lumOff val="80000"/>
                      </a:schemeClr>
                    </a:solidFill>
                  </a:tcPr>
                </a:tc>
              </a:tr>
              <a:tr h="1070145">
                <a:tc>
                  <a:txBody>
                    <a:bodyPr/>
                    <a:lstStyle/>
                    <a:p>
                      <a:pPr algn="ctr"/>
                      <a:endParaRPr lang="ru-RU" sz="1600" b="1" i="1" dirty="0" smtClean="0"/>
                    </a:p>
                    <a:p>
                      <a:pPr algn="ctr"/>
                      <a:r>
                        <a:rPr lang="ru-RU" sz="1600" b="1" i="1" dirty="0" smtClean="0"/>
                        <a:t>462,4</a:t>
                      </a:r>
                    </a:p>
                  </a:txBody>
                  <a:tcPr>
                    <a:solidFill>
                      <a:schemeClr val="tx2">
                        <a:lumMod val="20000"/>
                        <a:lumOff val="80000"/>
                      </a:schemeClr>
                    </a:solidFill>
                  </a:tcPr>
                </a:tc>
                <a:tc gridSpan="2">
                  <a:txBody>
                    <a:bodyPr/>
                    <a:lstStyle/>
                    <a:p>
                      <a:pPr algn="just"/>
                      <a:r>
                        <a:rPr lang="ru-RU" sz="1400" b="1" dirty="0" smtClean="0"/>
                        <a:t>Обеспечение жильем отдельных категорий граждан, стимулирование</a:t>
                      </a:r>
                      <a:r>
                        <a:rPr lang="ru-RU" sz="1400" b="1" baseline="0" dirty="0" smtClean="0"/>
                        <a:t> улучшения жилищных условий</a:t>
                      </a:r>
                      <a:endParaRPr lang="ru-RU" sz="1400" b="1" dirty="0"/>
                    </a:p>
                  </a:txBody>
                  <a:tcPr>
                    <a:solidFill>
                      <a:schemeClr val="tx2">
                        <a:lumMod val="20000"/>
                        <a:lumOff val="80000"/>
                      </a:schemeClr>
                    </a:solidFill>
                  </a:tcPr>
                </a:tc>
                <a:tc hMerge="1">
                  <a:txBody>
                    <a:bodyPr/>
                    <a:lstStyle/>
                    <a:p>
                      <a:pPr algn="ctr"/>
                      <a:endParaRPr lang="ru-RU" dirty="0"/>
                    </a:p>
                  </a:txBody>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8" name="Рисунок 7" descr="222.jpg"/>
          <p:cNvPicPr>
            <a:picLocks noChangeAspect="1"/>
          </p:cNvPicPr>
          <p:nvPr/>
        </p:nvPicPr>
        <p:blipFill>
          <a:blip r:embed="rId2"/>
          <a:stretch>
            <a:fillRect/>
          </a:stretch>
        </p:blipFill>
        <p:spPr>
          <a:xfrm>
            <a:off x="214282" y="3786190"/>
            <a:ext cx="2428892" cy="2581272"/>
          </a:xfrm>
          <a:prstGeom prst="rect">
            <a:avLst/>
          </a:prstGeom>
        </p:spPr>
      </p:pic>
    </p:spTree>
    <p:extLst>
      <p:ext uri="{BB962C8B-B14F-4D97-AF65-F5344CB8AC3E}">
        <p14:creationId xmlns:p14="http://schemas.microsoft.com/office/powerpoint/2010/main" xmlns="" val="42809946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noAutofit/>
          </a:bodyPr>
          <a:lstStyle/>
          <a:p>
            <a:r>
              <a:rPr lang="ru-RU" sz="2400" b="1" dirty="0">
                <a:solidFill>
                  <a:schemeClr val="tx2">
                    <a:lumMod val="50000"/>
                  </a:schemeClr>
                </a:solidFill>
                <a:latin typeface="Bookman Old Style" panose="02050604050505020204" pitchFamily="18" charset="0"/>
              </a:rPr>
              <a:t>Объем бюджетных ассигнований </a:t>
            </a:r>
            <a:r>
              <a:rPr lang="ru-RU" sz="2400" b="1" i="1" dirty="0">
                <a:solidFill>
                  <a:schemeClr val="tx2">
                    <a:lumMod val="50000"/>
                  </a:schemeClr>
                </a:solidFill>
                <a:latin typeface="Bookman Old Style" panose="02050604050505020204" pitchFamily="18" charset="0"/>
              </a:rPr>
              <a:t>дорожного фонда </a:t>
            </a:r>
            <a:r>
              <a:rPr lang="ru-RU" sz="2400" b="1" dirty="0" smtClean="0">
                <a:solidFill>
                  <a:schemeClr val="tx2">
                    <a:lumMod val="50000"/>
                  </a:schemeClr>
                </a:solidFill>
                <a:latin typeface="Bookman Old Style" panose="02050604050505020204" pitchFamily="18" charset="0"/>
              </a:rPr>
              <a:t>МО «Муниципальный округ Кизнерский район Удмуртской Республики» </a:t>
            </a:r>
            <a:r>
              <a:rPr lang="ru-RU" sz="2400" b="1" dirty="0">
                <a:solidFill>
                  <a:schemeClr val="tx2">
                    <a:lumMod val="50000"/>
                  </a:schemeClr>
                </a:solidFill>
                <a:latin typeface="Bookman Old Style" panose="02050604050505020204" pitchFamily="18" charset="0"/>
              </a:rPr>
              <a:t>на </a:t>
            </a:r>
            <a:r>
              <a:rPr lang="ru-RU" sz="2400" b="1" dirty="0" smtClean="0">
                <a:solidFill>
                  <a:schemeClr val="tx2">
                    <a:lumMod val="50000"/>
                  </a:schemeClr>
                </a:solidFill>
                <a:latin typeface="Bookman Old Style" panose="02050604050505020204" pitchFamily="18" charset="0"/>
              </a:rPr>
              <a:t>2024 </a:t>
            </a:r>
            <a:r>
              <a:rPr lang="ru-RU" sz="2400" b="1" dirty="0">
                <a:solidFill>
                  <a:schemeClr val="tx2">
                    <a:lumMod val="50000"/>
                  </a:schemeClr>
                </a:solidFill>
                <a:latin typeface="Bookman Old Style" panose="02050604050505020204" pitchFamily="18" charset="0"/>
              </a:rPr>
              <a:t>год</a:t>
            </a:r>
            <a:br>
              <a:rPr lang="ru-RU" sz="2400" b="1" dirty="0">
                <a:solidFill>
                  <a:schemeClr val="tx2">
                    <a:lumMod val="50000"/>
                  </a:schemeClr>
                </a:solidFill>
                <a:latin typeface="Bookman Old Style" panose="02050604050505020204" pitchFamily="18" charset="0"/>
              </a:rPr>
            </a:br>
            <a:endParaRPr lang="ru-RU" sz="2400" dirty="0">
              <a:latin typeface="Bookman Old Style" panose="020506040505050202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193329210"/>
              </p:ext>
            </p:extLst>
          </p:nvPr>
        </p:nvGraphicFramePr>
        <p:xfrm>
          <a:off x="251520" y="980728"/>
          <a:ext cx="8496944" cy="5847080"/>
        </p:xfrm>
        <a:graphic>
          <a:graphicData uri="http://schemas.openxmlformats.org/drawingml/2006/table">
            <a:tbl>
              <a:tblPr firstRow="1" bandRow="1">
                <a:tableStyleId>{5C22544A-7EE6-4342-B048-85BDC9FD1C3A}</a:tableStyleId>
              </a:tblPr>
              <a:tblGrid>
                <a:gridCol w="648072"/>
                <a:gridCol w="6624736"/>
                <a:gridCol w="1224136"/>
              </a:tblGrid>
              <a:tr h="370840">
                <a:tc>
                  <a:txBody>
                    <a:bodyPr/>
                    <a:lstStyle/>
                    <a:p>
                      <a:endParaRPr lang="ru-RU" dirty="0"/>
                    </a:p>
                  </a:txBody>
                  <a:tcPr/>
                </a:tc>
                <a:tc>
                  <a:txBody>
                    <a:bodyPr/>
                    <a:lstStyle/>
                    <a:p>
                      <a:pPr algn="ctr"/>
                      <a:r>
                        <a:rPr lang="ru-RU" dirty="0" smtClean="0"/>
                        <a:t>Наименование</a:t>
                      </a:r>
                      <a:endParaRPr lang="ru-RU" dirty="0"/>
                    </a:p>
                  </a:txBody>
                  <a:tcPr/>
                </a:tc>
                <a:tc>
                  <a:txBody>
                    <a:bodyPr/>
                    <a:lstStyle/>
                    <a:p>
                      <a:pPr algn="ctr"/>
                      <a:r>
                        <a:rPr lang="ru-RU" dirty="0" smtClean="0"/>
                        <a:t>Сумма</a:t>
                      </a:r>
                      <a:endParaRPr lang="ru-RU" dirty="0"/>
                    </a:p>
                  </a:txBody>
                  <a:tcPr/>
                </a:tc>
              </a:tr>
              <a:tr h="370840">
                <a:tc>
                  <a:txBody>
                    <a:bodyPr/>
                    <a:lstStyle/>
                    <a:p>
                      <a:endParaRPr lang="ru-RU"/>
                    </a:p>
                  </a:txBody>
                  <a:tcPr/>
                </a:tc>
                <a:tc>
                  <a:txBody>
                    <a:bodyPr/>
                    <a:lstStyle/>
                    <a:p>
                      <a:r>
                        <a:rPr lang="ru-RU" dirty="0" smtClean="0"/>
                        <a:t>Источники образования</a:t>
                      </a:r>
                      <a:endParaRPr lang="ru-RU" dirty="0"/>
                    </a:p>
                  </a:txBody>
                  <a:tcPr/>
                </a:tc>
                <a:tc>
                  <a:txBody>
                    <a:bodyPr/>
                    <a:lstStyle/>
                    <a:p>
                      <a:endParaRPr lang="ru-RU" dirty="0"/>
                    </a:p>
                  </a:txBody>
                  <a:tcPr/>
                </a:tc>
              </a:tr>
              <a:tr h="370840">
                <a:tc>
                  <a:txBody>
                    <a:bodyPr/>
                    <a:lstStyle/>
                    <a:p>
                      <a:endParaRPr lang="ru-RU" sz="1600" dirty="0"/>
                    </a:p>
                  </a:txBody>
                  <a:tcPr/>
                </a:tc>
                <a:tc>
                  <a:txBody>
                    <a:bodyPr/>
                    <a:lstStyle/>
                    <a:p>
                      <a:r>
                        <a:rPr lang="ru-RU" sz="1600" dirty="0" smtClean="0"/>
                        <a:t>Доходы </a:t>
                      </a:r>
                      <a:endParaRPr lang="ru-RU" sz="1600" dirty="0"/>
                    </a:p>
                  </a:txBody>
                  <a:tcPr/>
                </a:tc>
                <a:tc>
                  <a:txBody>
                    <a:bodyPr/>
                    <a:lstStyle/>
                    <a:p>
                      <a:endParaRPr lang="ru-RU" sz="1600" dirty="0"/>
                    </a:p>
                  </a:txBody>
                  <a:tcPr/>
                </a:tc>
              </a:tr>
              <a:tr h="1121438">
                <a:tc>
                  <a:txBody>
                    <a:bodyPr/>
                    <a:lstStyle/>
                    <a:p>
                      <a:r>
                        <a:rPr lang="ru-RU" sz="1400" dirty="0" smtClean="0"/>
                        <a:t>1.</a:t>
                      </a:r>
                      <a:endParaRPr lang="ru-RU" sz="1400" dirty="0"/>
                    </a:p>
                  </a:txBody>
                  <a:tcPr>
                    <a:solidFill>
                      <a:schemeClr val="bg1"/>
                    </a:solidFill>
                  </a:tcPr>
                </a:tc>
                <a:tc>
                  <a:txBody>
                    <a:bodyPr/>
                    <a:lstStyle/>
                    <a:p>
                      <a:r>
                        <a:rPr lang="ru-RU" sz="1400" dirty="0" smtClean="0"/>
                        <a:t>Доходы от уплаты акцизов на автомобильный бензин, прямогонный бензин, дизельное топливо, моторные масла для</a:t>
                      </a:r>
                      <a:r>
                        <a:rPr lang="ru-RU" sz="1400" baseline="0" dirty="0" smtClean="0"/>
                        <a:t> дизельных и карбюраторных (</a:t>
                      </a:r>
                      <a:r>
                        <a:rPr lang="ru-RU" sz="1400" baseline="0" dirty="0" err="1" smtClean="0"/>
                        <a:t>инжекторных</a:t>
                      </a:r>
                      <a:r>
                        <a:rPr lang="ru-RU" sz="1400" baseline="0" dirty="0" smtClean="0"/>
                        <a:t>) двигателей, производимых на территории  Российской Федерации, подлежащих зачислению в бюджет субъекта Российской Федерации</a:t>
                      </a:r>
                      <a:endParaRPr lang="ru-RU" sz="1400" dirty="0"/>
                    </a:p>
                  </a:txBody>
                  <a:tcPr>
                    <a:solidFill>
                      <a:schemeClr val="bg1"/>
                    </a:solidFill>
                  </a:tcPr>
                </a:tc>
                <a:tc>
                  <a:txBody>
                    <a:bodyPr/>
                    <a:lstStyle/>
                    <a:p>
                      <a:r>
                        <a:rPr lang="ru-RU" sz="1400" b="1" dirty="0" smtClean="0"/>
                        <a:t>33</a:t>
                      </a:r>
                      <a:r>
                        <a:rPr lang="ru-RU" sz="1400" b="1" baseline="0" dirty="0" smtClean="0"/>
                        <a:t> 837,3</a:t>
                      </a:r>
                      <a:endParaRPr lang="ru-RU" sz="1400" b="1" dirty="0"/>
                    </a:p>
                  </a:txBody>
                  <a:tcPr>
                    <a:solidFill>
                      <a:schemeClr val="bg1"/>
                    </a:solidFill>
                  </a:tcPr>
                </a:tc>
              </a:tr>
              <a:tr h="248950">
                <a:tc>
                  <a:txBody>
                    <a:bodyPr/>
                    <a:lstStyle/>
                    <a:p>
                      <a:r>
                        <a:rPr lang="ru-RU" sz="1400" dirty="0" smtClean="0"/>
                        <a:t>2.</a:t>
                      </a:r>
                      <a:endParaRPr lang="ru-RU" sz="1400" dirty="0"/>
                    </a:p>
                  </a:txBody>
                  <a:tcPr>
                    <a:solidFill>
                      <a:schemeClr val="bg1"/>
                    </a:solidFill>
                  </a:tcPr>
                </a:tc>
                <a:tc>
                  <a:txBody>
                    <a:bodyPr/>
                    <a:lstStyle/>
                    <a:p>
                      <a:r>
                        <a:rPr lang="ru-RU" sz="1400" dirty="0" smtClean="0"/>
                        <a:t>Межбюджетные трансферты</a:t>
                      </a:r>
                      <a:endParaRPr lang="ru-RU" sz="1400" dirty="0"/>
                    </a:p>
                  </a:txBody>
                  <a:tcPr>
                    <a:solidFill>
                      <a:schemeClr val="bg1"/>
                    </a:solidFill>
                  </a:tcPr>
                </a:tc>
                <a:tc>
                  <a:txBody>
                    <a:bodyPr/>
                    <a:lstStyle/>
                    <a:p>
                      <a:r>
                        <a:rPr lang="ru-RU" sz="1400" b="1" dirty="0" smtClean="0"/>
                        <a:t>64</a:t>
                      </a:r>
                      <a:r>
                        <a:rPr lang="ru-RU" sz="1400" b="1" baseline="0" dirty="0" smtClean="0"/>
                        <a:t> 038,6</a:t>
                      </a:r>
                      <a:endParaRPr lang="ru-RU" sz="1400" b="1" dirty="0"/>
                    </a:p>
                  </a:txBody>
                  <a:tcPr>
                    <a:solidFill>
                      <a:schemeClr val="bg1"/>
                    </a:solidFill>
                  </a:tcPr>
                </a:tc>
              </a:tr>
              <a:tr h="301340">
                <a:tc>
                  <a:txBody>
                    <a:bodyPr/>
                    <a:lstStyle/>
                    <a:p>
                      <a:endParaRPr lang="ru-RU" sz="1600" dirty="0"/>
                    </a:p>
                  </a:txBody>
                  <a:tcPr>
                    <a:solidFill>
                      <a:schemeClr val="tx2">
                        <a:lumMod val="40000"/>
                        <a:lumOff val="60000"/>
                      </a:schemeClr>
                    </a:solidFill>
                  </a:tcPr>
                </a:tc>
                <a:tc>
                  <a:txBody>
                    <a:bodyPr/>
                    <a:lstStyle/>
                    <a:p>
                      <a:r>
                        <a:rPr lang="ru-RU" sz="1600" dirty="0" smtClean="0"/>
                        <a:t>Всего доходов</a:t>
                      </a:r>
                      <a:endParaRPr lang="ru-RU" sz="1600" dirty="0"/>
                    </a:p>
                  </a:txBody>
                  <a:tcPr>
                    <a:solidFill>
                      <a:schemeClr val="tx2">
                        <a:lumMod val="40000"/>
                        <a:lumOff val="60000"/>
                      </a:schemeClr>
                    </a:solidFill>
                  </a:tcPr>
                </a:tc>
                <a:tc>
                  <a:txBody>
                    <a:bodyPr/>
                    <a:lstStyle/>
                    <a:p>
                      <a:r>
                        <a:rPr lang="ru-RU" sz="1600" b="1" dirty="0" smtClean="0"/>
                        <a:t>97</a:t>
                      </a:r>
                      <a:r>
                        <a:rPr lang="ru-RU" sz="1600" b="1" baseline="0" dirty="0" smtClean="0"/>
                        <a:t> 875,9</a:t>
                      </a:r>
                      <a:endParaRPr lang="ru-RU" sz="1600" b="1" dirty="0"/>
                    </a:p>
                  </a:txBody>
                  <a:tcPr>
                    <a:solidFill>
                      <a:schemeClr val="tx2">
                        <a:lumMod val="40000"/>
                        <a:lumOff val="60000"/>
                      </a:schemeClr>
                    </a:solidFill>
                  </a:tcPr>
                </a:tc>
              </a:tr>
              <a:tr h="292770">
                <a:tc>
                  <a:txBody>
                    <a:bodyPr/>
                    <a:lstStyle/>
                    <a:p>
                      <a:endParaRPr lang="ru-RU" sz="1600"/>
                    </a:p>
                  </a:txBody>
                  <a:tcPr/>
                </a:tc>
                <a:tc>
                  <a:txBody>
                    <a:bodyPr/>
                    <a:lstStyle/>
                    <a:p>
                      <a:r>
                        <a:rPr lang="ru-RU" sz="1600" dirty="0" smtClean="0"/>
                        <a:t>Расходы </a:t>
                      </a:r>
                      <a:endParaRPr lang="ru-RU" sz="1600" dirty="0"/>
                    </a:p>
                  </a:txBody>
                  <a:tcPr/>
                </a:tc>
                <a:tc>
                  <a:txBody>
                    <a:bodyPr/>
                    <a:lstStyle/>
                    <a:p>
                      <a:endParaRPr lang="ru-RU" sz="1600" dirty="0"/>
                    </a:p>
                  </a:txBody>
                  <a:tcPr/>
                </a:tc>
              </a:tr>
              <a:tr h="370840">
                <a:tc>
                  <a:txBody>
                    <a:bodyPr/>
                    <a:lstStyle/>
                    <a:p>
                      <a:r>
                        <a:rPr lang="ru-RU" sz="1400" dirty="0" smtClean="0"/>
                        <a:t>1.</a:t>
                      </a:r>
                      <a:endParaRPr lang="ru-RU" sz="1400" dirty="0"/>
                    </a:p>
                  </a:txBody>
                  <a:tcPr>
                    <a:solidFill>
                      <a:schemeClr val="bg1"/>
                    </a:solidFill>
                  </a:tcPr>
                </a:tc>
                <a:tc>
                  <a:txBody>
                    <a:bodyPr/>
                    <a:lstStyle/>
                    <a:p>
                      <a:r>
                        <a:rPr lang="ru-RU" sz="1400" dirty="0" smtClean="0"/>
                        <a:t>Муниципальная программа «Содержание и развитие муниципального хозяйства»</a:t>
                      </a:r>
                      <a:endParaRPr lang="ru-RU" sz="1400" dirty="0"/>
                    </a:p>
                  </a:txBody>
                  <a:tcPr>
                    <a:solidFill>
                      <a:schemeClr val="bg1"/>
                    </a:solidFill>
                  </a:tcPr>
                </a:tc>
                <a:tc>
                  <a:txBody>
                    <a:bodyPr/>
                    <a:lstStyle/>
                    <a:p>
                      <a:r>
                        <a:rPr lang="ru-RU" sz="1400" b="1" dirty="0" smtClean="0"/>
                        <a:t>97</a:t>
                      </a:r>
                      <a:r>
                        <a:rPr lang="ru-RU" sz="1400" b="1" baseline="0" dirty="0" smtClean="0"/>
                        <a:t> 875,9</a:t>
                      </a:r>
                      <a:endParaRPr lang="ru-RU" sz="1400" b="1" dirty="0"/>
                    </a:p>
                  </a:txBody>
                  <a:tcPr>
                    <a:solidFill>
                      <a:schemeClr val="bg1"/>
                    </a:solidFill>
                  </a:tcPr>
                </a:tc>
              </a:tr>
              <a:tr h="370840">
                <a:tc>
                  <a:txBody>
                    <a:bodyPr/>
                    <a:lstStyle/>
                    <a:p>
                      <a:r>
                        <a:rPr lang="ru-RU" sz="1400" dirty="0" smtClean="0"/>
                        <a:t>1.1.</a:t>
                      </a:r>
                      <a:endParaRPr lang="ru-RU" sz="1400" dirty="0"/>
                    </a:p>
                  </a:txBody>
                  <a:tcPr>
                    <a:solidFill>
                      <a:schemeClr val="bg1"/>
                    </a:solidFill>
                  </a:tcPr>
                </a:tc>
                <a:tc>
                  <a:txBody>
                    <a:bodyPr/>
                    <a:lstStyle/>
                    <a:p>
                      <a:pPr algn="just"/>
                      <a:r>
                        <a:rPr lang="ru-RU" sz="1400" dirty="0" smtClean="0"/>
                        <a:t>Подпрограмма «Развитие транспортной системы (организация транспортного обслуживания населения, развитие дорожного хозяйства)»</a:t>
                      </a:r>
                      <a:endParaRPr lang="ru-RU" sz="1400" dirty="0"/>
                    </a:p>
                  </a:txBody>
                  <a:tcPr>
                    <a:solidFill>
                      <a:schemeClr val="bg1"/>
                    </a:solidFill>
                  </a:tcPr>
                </a:tc>
                <a:tc>
                  <a:txBody>
                    <a:bodyPr/>
                    <a:lstStyle/>
                    <a:p>
                      <a:r>
                        <a:rPr lang="ru-RU" sz="1400" b="1" dirty="0" smtClean="0"/>
                        <a:t>97</a:t>
                      </a:r>
                      <a:r>
                        <a:rPr lang="ru-RU" sz="1400" b="1" baseline="0" dirty="0" smtClean="0"/>
                        <a:t> 875,9</a:t>
                      </a:r>
                      <a:endParaRPr lang="ru-RU" sz="1400" b="1" dirty="0"/>
                    </a:p>
                  </a:txBody>
                  <a:tcPr>
                    <a:solidFill>
                      <a:schemeClr val="bg1"/>
                    </a:solidFill>
                  </a:tcPr>
                </a:tc>
              </a:tr>
              <a:tr h="269944">
                <a:tc>
                  <a:txBody>
                    <a:bodyPr/>
                    <a:lstStyle/>
                    <a:p>
                      <a:r>
                        <a:rPr lang="ru-RU" sz="1400" dirty="0" smtClean="0"/>
                        <a:t>1.1.1.</a:t>
                      </a:r>
                      <a:endParaRPr lang="ru-RU" sz="1400" dirty="0"/>
                    </a:p>
                  </a:txBody>
                  <a:tcPr>
                    <a:solidFill>
                      <a:schemeClr val="bg1"/>
                    </a:solidFill>
                  </a:tcPr>
                </a:tc>
                <a:tc>
                  <a:txBody>
                    <a:bodyPr/>
                    <a:lstStyle/>
                    <a:p>
                      <a:r>
                        <a:rPr lang="ru-RU" sz="1400" dirty="0" smtClean="0"/>
                        <a:t>Развитие и содержание дорожной сети на территории </a:t>
                      </a:r>
                      <a:r>
                        <a:rPr lang="ru-RU" sz="1400" dirty="0" err="1" smtClean="0"/>
                        <a:t>Кизнерского</a:t>
                      </a:r>
                      <a:r>
                        <a:rPr lang="ru-RU" sz="1400" dirty="0" smtClean="0"/>
                        <a:t> района</a:t>
                      </a:r>
                      <a:endParaRPr lang="ru-RU" sz="1400" dirty="0"/>
                    </a:p>
                  </a:txBody>
                  <a:tcPr>
                    <a:solidFill>
                      <a:schemeClr val="bg1"/>
                    </a:solidFill>
                  </a:tcPr>
                </a:tc>
                <a:tc>
                  <a:txBody>
                    <a:bodyPr/>
                    <a:lstStyle/>
                    <a:p>
                      <a:r>
                        <a:rPr lang="ru-RU" sz="1400" b="1" dirty="0" smtClean="0"/>
                        <a:t>97</a:t>
                      </a:r>
                      <a:r>
                        <a:rPr lang="ru-RU" sz="1400" b="1" baseline="0" dirty="0" smtClean="0"/>
                        <a:t> 875,9</a:t>
                      </a:r>
                      <a:endParaRPr lang="ru-RU" sz="1400" b="1" dirty="0"/>
                    </a:p>
                  </a:txBody>
                  <a:tcPr>
                    <a:solidFill>
                      <a:schemeClr val="bg1"/>
                    </a:solidFill>
                  </a:tcPr>
                </a:tc>
              </a:tr>
              <a:tr h="438720">
                <a:tc>
                  <a:txBody>
                    <a:bodyPr/>
                    <a:lstStyle/>
                    <a:p>
                      <a:r>
                        <a:rPr lang="ru-RU" sz="1400" dirty="0" smtClean="0"/>
                        <a:t>1.1.1.1.</a:t>
                      </a:r>
                      <a:endParaRPr lang="ru-RU" sz="1400" dirty="0"/>
                    </a:p>
                  </a:txBody>
                  <a:tcPr>
                    <a:solidFill>
                      <a:schemeClr val="bg1"/>
                    </a:solidFill>
                  </a:tcPr>
                </a:tc>
                <a:tc>
                  <a:txBody>
                    <a:bodyPr/>
                    <a:lstStyle/>
                    <a:p>
                      <a:r>
                        <a:rPr lang="ru-RU" sz="1400" dirty="0" smtClean="0"/>
                        <a:t>Капитальный ремонт, ремонт и содержание автомобильных дорог</a:t>
                      </a:r>
                      <a:r>
                        <a:rPr lang="ru-RU" sz="1400" baseline="0" dirty="0" smtClean="0"/>
                        <a:t> общего пользования местного значения</a:t>
                      </a:r>
                      <a:endParaRPr lang="ru-RU" sz="1400" dirty="0"/>
                    </a:p>
                  </a:txBody>
                  <a:tcPr>
                    <a:solidFill>
                      <a:schemeClr val="bg1"/>
                    </a:solidFill>
                  </a:tcPr>
                </a:tc>
                <a:tc>
                  <a:txBody>
                    <a:bodyPr/>
                    <a:lstStyle/>
                    <a:p>
                      <a:r>
                        <a:rPr lang="ru-RU" sz="1400" b="1" dirty="0" smtClean="0"/>
                        <a:t>37</a:t>
                      </a:r>
                      <a:r>
                        <a:rPr lang="ru-RU" sz="1400" b="1" baseline="0" dirty="0" smtClean="0"/>
                        <a:t> 613,3</a:t>
                      </a:r>
                      <a:endParaRPr lang="ru-RU" sz="1400" b="1" dirty="0"/>
                    </a:p>
                  </a:txBody>
                  <a:tcPr>
                    <a:solidFill>
                      <a:schemeClr val="bg1"/>
                    </a:solidFill>
                  </a:tcPr>
                </a:tc>
              </a:tr>
              <a:tr h="370840">
                <a:tc>
                  <a:txBody>
                    <a:bodyPr/>
                    <a:lstStyle/>
                    <a:p>
                      <a:r>
                        <a:rPr lang="ru-RU" sz="1400" dirty="0" smtClean="0"/>
                        <a:t>1.1.3</a:t>
                      </a:r>
                      <a:endParaRPr lang="ru-RU" sz="1400" dirty="0"/>
                    </a:p>
                  </a:txBody>
                  <a:tcPr>
                    <a:solidFill>
                      <a:schemeClr val="bg1"/>
                    </a:solidFill>
                  </a:tcPr>
                </a:tc>
                <a:tc>
                  <a:txBody>
                    <a:bodyPr/>
                    <a:lstStyle/>
                    <a:p>
                      <a:pPr algn="just"/>
                      <a:r>
                        <a:rPr lang="ru-RU" sz="1400" dirty="0" smtClean="0"/>
                        <a:t>Развитие сети автомобильных дорог </a:t>
                      </a:r>
                      <a:endParaRPr lang="ru-RU" sz="1400" dirty="0"/>
                    </a:p>
                  </a:txBody>
                  <a:tcPr>
                    <a:solidFill>
                      <a:schemeClr val="bg1"/>
                    </a:solidFill>
                  </a:tcPr>
                </a:tc>
                <a:tc>
                  <a:txBody>
                    <a:bodyPr/>
                    <a:lstStyle/>
                    <a:p>
                      <a:r>
                        <a:rPr lang="ru-RU" sz="1400" b="1" dirty="0" smtClean="0"/>
                        <a:t>60</a:t>
                      </a:r>
                      <a:r>
                        <a:rPr lang="ru-RU" sz="1400" b="1" baseline="0" dirty="0" smtClean="0"/>
                        <a:t> 262,6</a:t>
                      </a:r>
                      <a:endParaRPr lang="ru-RU" sz="1400" b="1" dirty="0"/>
                    </a:p>
                  </a:txBody>
                  <a:tcPr>
                    <a:solidFill>
                      <a:schemeClr val="bg1"/>
                    </a:solidFill>
                  </a:tcPr>
                </a:tc>
              </a:tr>
              <a:tr h="370840">
                <a:tc>
                  <a:txBody>
                    <a:bodyPr/>
                    <a:lstStyle/>
                    <a:p>
                      <a:endParaRPr lang="ru-RU" sz="1600" dirty="0"/>
                    </a:p>
                  </a:txBody>
                  <a:tcPr>
                    <a:solidFill>
                      <a:schemeClr val="tx2">
                        <a:lumMod val="40000"/>
                        <a:lumOff val="60000"/>
                      </a:schemeClr>
                    </a:solidFill>
                  </a:tcPr>
                </a:tc>
                <a:tc>
                  <a:txBody>
                    <a:bodyPr/>
                    <a:lstStyle/>
                    <a:p>
                      <a:pPr algn="just"/>
                      <a:r>
                        <a:rPr lang="ru-RU" sz="1600" dirty="0" smtClean="0"/>
                        <a:t>Всего расходов</a:t>
                      </a:r>
                      <a:endParaRPr lang="ru-RU" sz="1600" dirty="0"/>
                    </a:p>
                  </a:txBody>
                  <a:tcPr>
                    <a:solidFill>
                      <a:schemeClr val="tx2">
                        <a:lumMod val="40000"/>
                        <a:lumOff val="60000"/>
                      </a:schemeClr>
                    </a:solidFill>
                  </a:tcPr>
                </a:tc>
                <a:tc>
                  <a:txBody>
                    <a:bodyPr/>
                    <a:lstStyle/>
                    <a:p>
                      <a:r>
                        <a:rPr lang="ru-RU" sz="1600" b="1" dirty="0" smtClean="0"/>
                        <a:t>97</a:t>
                      </a:r>
                      <a:r>
                        <a:rPr lang="ru-RU" sz="1600" b="1" baseline="0" dirty="0" smtClean="0"/>
                        <a:t> 875,9</a:t>
                      </a:r>
                      <a:endParaRPr lang="ru-RU" sz="1600" b="1" dirty="0"/>
                    </a:p>
                  </a:txBody>
                  <a:tcPr>
                    <a:solidFill>
                      <a:schemeClr val="tx2">
                        <a:lumMod val="40000"/>
                        <a:lumOff val="60000"/>
                      </a:schemeClr>
                    </a:solidFill>
                  </a:tcPr>
                </a:tc>
              </a:tr>
            </a:tbl>
          </a:graphicData>
        </a:graphic>
      </p:graphicFrame>
    </p:spTree>
    <p:extLst>
      <p:ext uri="{BB962C8B-B14F-4D97-AF65-F5344CB8AC3E}">
        <p14:creationId xmlns:p14="http://schemas.microsoft.com/office/powerpoint/2010/main" xmlns="" val="689793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Содержимое 2"/>
          <p:cNvSpPr>
            <a:spLocks noGrp="1"/>
          </p:cNvSpPr>
          <p:nvPr>
            <p:ph idx="1"/>
          </p:nvPr>
        </p:nvSpPr>
        <p:spPr>
          <a:xfrm>
            <a:off x="467544" y="116632"/>
            <a:ext cx="8435975" cy="6264275"/>
          </a:xfrm>
        </p:spPr>
        <p:txBody>
          <a:bodyPr/>
          <a:lstStyle/>
          <a:p>
            <a:pPr marL="0" lvl="0" indent="0" algn="ctr">
              <a:spcBef>
                <a:spcPct val="0"/>
              </a:spcBef>
              <a:buClrTx/>
              <a:buSzTx/>
              <a:buNone/>
            </a:pPr>
            <a:r>
              <a:rPr lang="ru-RU" altLang="ru-RU" sz="2200" b="1" dirty="0" smtClean="0"/>
              <a:t>      </a:t>
            </a:r>
            <a:r>
              <a:rPr lang="ru-RU" sz="2400" b="1" i="1" dirty="0">
                <a:solidFill>
                  <a:srgbClr val="FF0000"/>
                </a:solidFill>
                <a:latin typeface="Verdana" pitchFamily="34" charset="0"/>
                <a:cs typeface="Arial" pitchFamily="34" charset="0"/>
              </a:rPr>
              <a:t>АЗБУКА БЮДЖЕТА</a:t>
            </a:r>
            <a:endParaRPr lang="ru-RU" sz="2400" b="1" i="1" dirty="0">
              <a:solidFill>
                <a:srgbClr val="FF0000"/>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БЮДЖЕТ </a:t>
            </a:r>
            <a:r>
              <a:rPr lang="ru-RU" sz="1100" dirty="0" smtClean="0">
                <a:solidFill>
                  <a:srgbClr val="052635"/>
                </a:solidFill>
                <a:latin typeface="Verdana" pitchFamily="34" charset="0"/>
                <a:cs typeface="Arial" pitchFamily="34" charset="0"/>
              </a:rPr>
              <a:t>(со </a:t>
            </a:r>
            <a:r>
              <a:rPr lang="ru-RU" sz="1100" dirty="0" err="1">
                <a:solidFill>
                  <a:srgbClr val="052635"/>
                </a:solidFill>
                <a:latin typeface="Verdana" pitchFamily="34" charset="0"/>
                <a:cs typeface="Arial" pitchFamily="34" charset="0"/>
              </a:rPr>
              <a:t>старонормандского</a:t>
            </a:r>
            <a:r>
              <a:rPr lang="ru-RU" sz="1100" dirty="0">
                <a:solidFill>
                  <a:srgbClr val="052635"/>
                </a:solidFill>
                <a:latin typeface="Verdana" pitchFamily="34" charset="0"/>
                <a:cs typeface="Arial" pitchFamily="34" charset="0"/>
              </a:rPr>
              <a:t> </a:t>
            </a:r>
            <a:r>
              <a:rPr lang="ru-RU" sz="1100" dirty="0" err="1">
                <a:solidFill>
                  <a:srgbClr val="052635"/>
                </a:solidFill>
                <a:latin typeface="Verdana" pitchFamily="34" charset="0"/>
                <a:cs typeface="Arial" pitchFamily="34" charset="0"/>
              </a:rPr>
              <a:t>bouqette</a:t>
            </a:r>
            <a:r>
              <a:rPr lang="ru-RU" sz="1100" dirty="0">
                <a:solidFill>
                  <a:srgbClr val="052635"/>
                </a:solidFill>
                <a:latin typeface="Verdana" pitchFamily="34" charset="0"/>
                <a:cs typeface="Arial" pitchFamily="34" charset="0"/>
              </a:rPr>
              <a:t> – это </a:t>
            </a:r>
            <a:r>
              <a:rPr lang="ru-RU" sz="1100" b="1" u="sng" dirty="0">
                <a:latin typeface="Verdana" pitchFamily="34" charset="0"/>
                <a:cs typeface="Arial" pitchFamily="34" charset="0"/>
                <a:hlinkClick r:id="rId2"/>
              </a:rPr>
              <a:t>сумка</a:t>
            </a:r>
            <a:r>
              <a:rPr lang="ru-RU" sz="1100" dirty="0">
                <a:latin typeface="Verdana" pitchFamily="34" charset="0"/>
                <a:cs typeface="Arial" pitchFamily="34" charset="0"/>
              </a:rPr>
              <a:t>, </a:t>
            </a:r>
            <a:r>
              <a:rPr lang="ru-RU" sz="1100" dirty="0">
                <a:solidFill>
                  <a:srgbClr val="052635"/>
                </a:solidFill>
                <a:latin typeface="Verdana" pitchFamily="34" charset="0"/>
                <a:cs typeface="Arial" pitchFamily="34" charset="0"/>
              </a:rPr>
              <a:t>кошелек) – форма образования и расходования </a:t>
            </a:r>
            <a:r>
              <a:rPr lang="ru-RU" sz="1100" dirty="0" smtClean="0">
                <a:solidFill>
                  <a:srgbClr val="052635"/>
                </a:solidFill>
                <a:latin typeface="Verdana" pitchFamily="34" charset="0"/>
                <a:cs typeface="Arial" pitchFamily="34" charset="0"/>
              </a:rPr>
              <a:t>                    денежных </a:t>
            </a:r>
            <a:r>
              <a:rPr lang="ru-RU" sz="1100" dirty="0">
                <a:solidFill>
                  <a:srgbClr val="052635"/>
                </a:solidFill>
                <a:latin typeface="Verdana" pitchFamily="34" charset="0"/>
                <a:cs typeface="Arial" pitchFamily="34" charset="0"/>
              </a:rPr>
              <a:t>средств, предназначенных для финансового обеспечения </a:t>
            </a:r>
            <a:r>
              <a:rPr lang="ru-RU" sz="1100" dirty="0">
                <a:solidFill>
                  <a:srgbClr val="052635"/>
                </a:solidFill>
                <a:latin typeface="Arial" pitchFamily="34" charset="0"/>
                <a:cs typeface="Arial" pitchFamily="34" charset="0"/>
              </a:rPr>
              <a:t>задач</a:t>
            </a:r>
            <a:r>
              <a:rPr lang="ru-RU" sz="1100" dirty="0">
                <a:solidFill>
                  <a:srgbClr val="052635"/>
                </a:solidFill>
                <a:latin typeface="Verdana" pitchFamily="34" charset="0"/>
                <a:cs typeface="Arial" pitchFamily="34" charset="0"/>
              </a:rPr>
              <a:t> и функций государства и местного самоуправления.</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БЮДЖЕТ </a:t>
            </a:r>
            <a:r>
              <a:rPr lang="ru-RU" sz="1100" b="1" dirty="0">
                <a:solidFill>
                  <a:srgbClr val="052635"/>
                </a:solidFill>
                <a:latin typeface="Verdana" pitchFamily="34" charset="0"/>
                <a:cs typeface="Arial" pitchFamily="34" charset="0"/>
              </a:rPr>
              <a:t>МУНИЦИПАЛЬНОГО ОБРАЗОВАНИЯ</a:t>
            </a:r>
            <a:r>
              <a:rPr lang="ru-RU" sz="1100" dirty="0">
                <a:solidFill>
                  <a:srgbClr val="052635"/>
                </a:solidFill>
                <a:latin typeface="Verdana" pitchFamily="34" charset="0"/>
                <a:cs typeface="Arial" pitchFamily="34" charset="0"/>
              </a:rPr>
              <a:t>— фонд денежных средств, предназначенный для финансирования функций, отнесенных к предметам ведения местного самоуправления.</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БЮДЖЕТ </a:t>
            </a:r>
            <a:r>
              <a:rPr lang="ru-RU" sz="1100" b="1" dirty="0">
                <a:solidFill>
                  <a:srgbClr val="052635"/>
                </a:solidFill>
                <a:latin typeface="Verdana" pitchFamily="34" charset="0"/>
                <a:cs typeface="Arial" pitchFamily="34" charset="0"/>
              </a:rPr>
              <a:t>КОНСОЛИДИРОВАННЫЙ</a:t>
            </a:r>
            <a:r>
              <a:rPr lang="ru-RU" sz="1100" dirty="0">
                <a:solidFill>
                  <a:srgbClr val="052635"/>
                </a:solidFill>
                <a:latin typeface="Verdana" pitchFamily="34" charset="0"/>
                <a:cs typeface="Arial" pitchFamily="34" charset="0"/>
              </a:rPr>
              <a:t>— включает в себя бюджет региона и бюджеты муниципальных образований, входящих в состав данного региона.</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ГОСУДАРСТВЕННОЕ </a:t>
            </a:r>
            <a:r>
              <a:rPr lang="ru-RU" sz="1100" b="1" dirty="0">
                <a:solidFill>
                  <a:srgbClr val="052635"/>
                </a:solidFill>
                <a:latin typeface="Verdana" pitchFamily="34" charset="0"/>
                <a:cs typeface="Arial" pitchFamily="34" charset="0"/>
              </a:rPr>
              <a:t>(МУНИЦИПАЛЬНОЕ) УЧРЕЖДЕНИЕ</a:t>
            </a:r>
            <a:r>
              <a:rPr lang="ru-RU" sz="1100" dirty="0">
                <a:solidFill>
                  <a:srgbClr val="052635"/>
                </a:solidFill>
                <a:latin typeface="Verdana" pitchFamily="34" charset="0"/>
                <a:cs typeface="Arial" pitchFamily="34" charset="0"/>
              </a:rPr>
              <a:t> —некоммерческая 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(муниципальных)услуг, выполнения работ.</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БЮДЖЕТНОЕ </a:t>
            </a:r>
            <a:r>
              <a:rPr lang="ru-RU" sz="1100" b="1" dirty="0">
                <a:solidFill>
                  <a:srgbClr val="052635"/>
                </a:solidFill>
                <a:latin typeface="Verdana" pitchFamily="34" charset="0"/>
                <a:cs typeface="Arial" pitchFamily="34" charset="0"/>
              </a:rPr>
              <a:t>УЧРЕЖДЕНИЕ</a:t>
            </a:r>
            <a:r>
              <a:rPr lang="ru-RU" sz="1100" dirty="0">
                <a:solidFill>
                  <a:srgbClr val="052635"/>
                </a:solidFill>
                <a:latin typeface="Verdana" pitchFamily="34" charset="0"/>
                <a:cs typeface="Arial" pitchFamily="34" charset="0"/>
              </a:rPr>
              <a:t> —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АВТОНОМНОЕ </a:t>
            </a:r>
            <a:r>
              <a:rPr lang="ru-RU" sz="1100" b="1" dirty="0">
                <a:solidFill>
                  <a:srgbClr val="052635"/>
                </a:solidFill>
                <a:latin typeface="Verdana" pitchFamily="34" charset="0"/>
                <a:cs typeface="Arial" pitchFamily="34" charset="0"/>
              </a:rPr>
              <a:t>УЧРЕЖДЕНИЕ</a:t>
            </a:r>
            <a:r>
              <a:rPr lang="ru-RU" sz="1100" dirty="0">
                <a:solidFill>
                  <a:srgbClr val="052635"/>
                </a:solidFill>
                <a:latin typeface="Verdana" pitchFamily="34" charset="0"/>
                <a:cs typeface="Arial" pitchFamily="34" charset="0"/>
              </a:rPr>
              <a:t> — 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r>
              <a:rPr lang="ru-RU" sz="1100" dirty="0" smtClean="0">
                <a:solidFill>
                  <a:srgbClr val="052635"/>
                </a:solidFill>
                <a:latin typeface="Verdana" pitchFamily="34" charset="0"/>
                <a:cs typeface="Arial" pitchFamily="34" charset="0"/>
              </a:rPr>
              <a:t>).</a:t>
            </a:r>
          </a:p>
          <a:p>
            <a:pPr marL="0" indent="0" algn="just">
              <a:spcBef>
                <a:spcPct val="0"/>
              </a:spcBef>
              <a:buClrTx/>
              <a:buSzTx/>
              <a:buNone/>
            </a:pPr>
            <a:r>
              <a:rPr lang="ru-RU" sz="1100" b="1" dirty="0" smtClean="0">
                <a:solidFill>
                  <a:srgbClr val="052635"/>
                </a:solidFill>
                <a:latin typeface="Verdana" pitchFamily="34" charset="0"/>
                <a:cs typeface="Arial" pitchFamily="34" charset="0"/>
              </a:rPr>
              <a:t>КАЗЕННОЕ </a:t>
            </a:r>
            <a:r>
              <a:rPr lang="ru-RU" sz="1100" b="1" dirty="0">
                <a:solidFill>
                  <a:srgbClr val="052635"/>
                </a:solidFill>
                <a:latin typeface="Verdana" pitchFamily="34" charset="0"/>
                <a:cs typeface="Arial" pitchFamily="34" charset="0"/>
              </a:rPr>
              <a:t>УЧРЕЖДЕНИЕ</a:t>
            </a:r>
            <a:r>
              <a:rPr lang="ru-RU" sz="1100" dirty="0">
                <a:solidFill>
                  <a:srgbClr val="052635"/>
                </a:solidFill>
                <a:latin typeface="Verdana" pitchFamily="34" charset="0"/>
                <a:cs typeface="Arial" pitchFamily="34" charset="0"/>
              </a:rPr>
              <a:t> —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r>
              <a:rPr lang="ru-RU" sz="1100" dirty="0" smtClean="0">
                <a:solidFill>
                  <a:srgbClr val="052635"/>
                </a:solidFill>
                <a:latin typeface="Verdana" pitchFamily="34" charset="0"/>
                <a:cs typeface="Arial" pitchFamily="34" charset="0"/>
              </a:rPr>
              <a:t>.</a:t>
            </a:r>
          </a:p>
          <a:p>
            <a:pPr marL="0" lvl="0" indent="0" algn="just">
              <a:spcBef>
                <a:spcPct val="0"/>
              </a:spcBef>
              <a:buClrTx/>
              <a:buSzTx/>
              <a:buNone/>
            </a:pPr>
            <a:r>
              <a:rPr lang="ru-RU" sz="1100" b="1" dirty="0">
                <a:solidFill>
                  <a:srgbClr val="052635"/>
                </a:solidFill>
                <a:latin typeface="Verdana" pitchFamily="34" charset="0"/>
                <a:cs typeface="Arial" pitchFamily="34" charset="0"/>
              </a:rPr>
              <a:t>МЕЖБЮДЖЕТНЫЕ ТРАНСФЕРТЫ</a:t>
            </a:r>
            <a:r>
              <a:rPr lang="ru-RU" sz="1100" dirty="0">
                <a:solidFill>
                  <a:srgbClr val="052635"/>
                </a:solidFill>
                <a:latin typeface="Verdana" pitchFamily="34" charset="0"/>
                <a:cs typeface="Arial" pitchFamily="34" charset="0"/>
              </a:rPr>
              <a:t>— средства, предоставляемые одним бюджетом бюджетной системы Российской Федерации другому бюджету бюджетной системы Российской Федерации. Виды:</a:t>
            </a:r>
            <a:endParaRPr lang="ru-RU" sz="1100" dirty="0">
              <a:latin typeface="Arial" pitchFamily="34" charset="0"/>
              <a:cs typeface="Arial" pitchFamily="34" charset="0"/>
            </a:endParaRPr>
          </a:p>
          <a:p>
            <a:pPr marL="0" lvl="0" indent="0" algn="just">
              <a:spcBef>
                <a:spcPct val="0"/>
              </a:spcBef>
              <a:buClrTx/>
              <a:buSzTx/>
              <a:buNone/>
            </a:pPr>
            <a:r>
              <a:rPr lang="ru-RU" sz="1100" b="1" i="1" dirty="0" smtClean="0">
                <a:latin typeface="Arial" pitchFamily="34" charset="0"/>
                <a:cs typeface="Arial" pitchFamily="34" charset="0"/>
              </a:rPr>
              <a:t>ДОТАЦИИ</a:t>
            </a:r>
            <a:r>
              <a:rPr lang="ru-RU" sz="1100" i="1" dirty="0">
                <a:latin typeface="Arial" pitchFamily="34" charset="0"/>
                <a:cs typeface="Arial" pitchFamily="34" charset="0"/>
              </a:rPr>
              <a:t> (от </a:t>
            </a:r>
            <a:r>
              <a:rPr lang="ru-RU" sz="1100" i="1" dirty="0" err="1">
                <a:latin typeface="Arial" pitchFamily="34" charset="0"/>
                <a:cs typeface="Arial" pitchFamily="34" charset="0"/>
              </a:rPr>
              <a:t>лат.dotatio</a:t>
            </a:r>
            <a:r>
              <a:rPr lang="ru-RU" sz="1100" i="1" dirty="0">
                <a:latin typeface="Arial" pitchFamily="34" charset="0"/>
                <a:cs typeface="Arial" pitchFamily="34" charset="0"/>
              </a:rPr>
              <a:t> — дар, пожертвование) — межбюджетные трансферты, предоставляемые на безвозмездной и безвозвратной основе без установления направлений и (или) условий их использования. (Виды: дотации на выравнивание бюджетной обеспеченности (выравнивание финансовых возможностей территорий), дотации на сбалансированность (на поддержку мер по обеспечению сбалансированности бюджетов);</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ФИНАНСОВЫЙ </a:t>
            </a:r>
            <a:r>
              <a:rPr lang="ru-RU" sz="1100" b="1" dirty="0">
                <a:solidFill>
                  <a:srgbClr val="052635"/>
                </a:solidFill>
                <a:latin typeface="Verdana" pitchFamily="34" charset="0"/>
                <a:cs typeface="Arial" pitchFamily="34" charset="0"/>
              </a:rPr>
              <a:t>ОРГАН</a:t>
            </a:r>
            <a:r>
              <a:rPr lang="ru-RU" sz="1100" dirty="0">
                <a:solidFill>
                  <a:srgbClr val="052635"/>
                </a:solidFill>
                <a:latin typeface="Verdana" pitchFamily="34" charset="0"/>
                <a:cs typeface="Arial" pitchFamily="34" charset="0"/>
              </a:rPr>
              <a:t> – на региональном уровне - орган исполнительной власти субъекта Российской Федерации, осуществляющий составление и организацию исполнения бюджета субъекта Российской Федерации (в Удмуртской Республике – Министерство финансов Удмуртской Республики). На уровне муниципальных районов (городских округов) - органы местных администраций муниципальных образований, осуществляющие составление и организацию исполнения местных бюджетов</a:t>
            </a:r>
            <a:endParaRPr lang="ru-RU" sz="1100" b="1" dirty="0">
              <a:solidFill>
                <a:srgbClr val="052635"/>
              </a:solidFill>
              <a:latin typeface="Verdana" pitchFamily="34" charset="0"/>
              <a:cs typeface="Arial" pitchFamily="34" charset="0"/>
            </a:endParaRPr>
          </a:p>
          <a:p>
            <a:endParaRPr lang="ru-RU" sz="1600" dirty="0"/>
          </a:p>
          <a:p>
            <a:pPr algn="ctr">
              <a:buFont typeface="Wingdings 2" panose="05020102010507070707" pitchFamily="18" charset="2"/>
              <a:buNone/>
            </a:pPr>
            <a:endParaRPr lang="ru-RU" altLang="ru-RU" sz="1600" dirty="0" smtClean="0"/>
          </a:p>
        </p:txBody>
      </p:sp>
    </p:spTree>
    <p:extLst>
      <p:ext uri="{BB962C8B-B14F-4D97-AF65-F5344CB8AC3E}">
        <p14:creationId xmlns:p14="http://schemas.microsoft.com/office/powerpoint/2010/main" xmlns="" val="28984051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fontAlgn="base">
              <a:spcAft>
                <a:spcPct val="0"/>
              </a:spcAft>
              <a:defRPr/>
            </a:pPr>
            <a:r>
              <a:rPr lang="ru-RU" sz="2800" b="1" dirty="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t>Объем муниципального долга бюджета </a:t>
            </a:r>
            <a:r>
              <a:rPr lang="ru-RU" sz="2800" b="1" dirty="0" err="1" smtClean="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t>Кизнерского</a:t>
            </a:r>
            <a:r>
              <a:rPr lang="ru-RU" sz="2800" b="1" dirty="0" smtClean="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t> </a:t>
            </a:r>
            <a:r>
              <a:rPr lang="ru-RU" sz="2800" b="1" dirty="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t>района</a:t>
            </a:r>
            <a:br>
              <a:rPr lang="ru-RU" sz="2800" b="1" dirty="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br>
            <a:endParaRPr lang="ru-RU" sz="2800" dirty="0">
              <a:latin typeface="Bookman Old Style" panose="02050604050505020204" pitchFamily="18" charset="0"/>
            </a:endParaRPr>
          </a:p>
        </p:txBody>
      </p:sp>
      <p:sp>
        <p:nvSpPr>
          <p:cNvPr id="3" name="Объект 2"/>
          <p:cNvSpPr>
            <a:spLocks noGrp="1"/>
          </p:cNvSpPr>
          <p:nvPr>
            <p:ph idx="1"/>
          </p:nvPr>
        </p:nvSpPr>
        <p:spPr>
          <a:xfrm>
            <a:off x="179512" y="1268760"/>
            <a:ext cx="8784976" cy="5400600"/>
          </a:xfrm>
        </p:spPr>
        <p:txBody>
          <a:bodyPr/>
          <a:lstStyle/>
          <a:p>
            <a:pPr marL="0" indent="0" algn="ctr">
              <a:buNone/>
            </a:pPr>
            <a:r>
              <a:rPr lang="ru-RU" sz="2000" dirty="0">
                <a:latin typeface="Times New Roman"/>
                <a:cs typeface="Times New Roman"/>
              </a:rPr>
              <a:t>* </a:t>
            </a:r>
            <a:r>
              <a:rPr lang="ru-RU" altLang="ru-RU" sz="2000" b="1" dirty="0" smtClean="0">
                <a:solidFill>
                  <a:prstClr val="black"/>
                </a:solidFill>
              </a:rPr>
              <a:t>Верхний </a:t>
            </a:r>
            <a:r>
              <a:rPr lang="ru-RU" altLang="ru-RU" sz="2000" b="1" dirty="0">
                <a:solidFill>
                  <a:prstClr val="black"/>
                </a:solidFill>
              </a:rPr>
              <a:t>предел муниципального внутреннего </a:t>
            </a:r>
            <a:r>
              <a:rPr lang="ru-RU" altLang="ru-RU" sz="2000" b="1" dirty="0" smtClean="0">
                <a:solidFill>
                  <a:prstClr val="black"/>
                </a:solidFill>
              </a:rPr>
              <a:t>долга </a:t>
            </a:r>
            <a:r>
              <a:rPr lang="ru-RU" sz="2000" dirty="0">
                <a:latin typeface="Times New Roman"/>
                <a:cs typeface="Times New Roman"/>
              </a:rPr>
              <a:t>*</a:t>
            </a:r>
            <a:endParaRPr lang="ru-RU" sz="2000" dirty="0"/>
          </a:p>
          <a:p>
            <a:pPr marL="0" indent="0" algn="ctr">
              <a:buNone/>
            </a:pPr>
            <a:endParaRPr lang="ru-RU" altLang="ru-RU" sz="2000" b="1" dirty="0">
              <a:solidFill>
                <a:prstClr val="black"/>
              </a:solidFill>
            </a:endParaRPr>
          </a:p>
        </p:txBody>
      </p:sp>
      <p:sp>
        <p:nvSpPr>
          <p:cNvPr id="4" name="Прямоугольник 3"/>
          <p:cNvSpPr/>
          <p:nvPr/>
        </p:nvSpPr>
        <p:spPr>
          <a:xfrm>
            <a:off x="0" y="3857628"/>
            <a:ext cx="1785918" cy="830997"/>
          </a:xfrm>
          <a:prstGeom prst="rect">
            <a:avLst/>
          </a:prstGeom>
        </p:spPr>
        <p:txBody>
          <a:bodyPr wrap="square">
            <a:spAutoFit/>
          </a:bodyPr>
          <a:lstStyle/>
          <a:p>
            <a:pPr algn="ctr" eaLnBrk="0" fontAlgn="base" hangingPunct="0">
              <a:spcBef>
                <a:spcPct val="0"/>
              </a:spcBef>
              <a:spcAft>
                <a:spcPct val="0"/>
              </a:spcAft>
            </a:pPr>
            <a:r>
              <a:rPr lang="ru-RU" altLang="ru-RU" sz="1600" b="1" dirty="0" smtClean="0">
                <a:solidFill>
                  <a:schemeClr val="accent4">
                    <a:lumMod val="50000"/>
                  </a:schemeClr>
                </a:solidFill>
              </a:rPr>
              <a:t>126 159,3 </a:t>
            </a:r>
          </a:p>
          <a:p>
            <a:pPr algn="ctr" eaLnBrk="0" fontAlgn="base" hangingPunct="0">
              <a:spcBef>
                <a:spcPct val="0"/>
              </a:spcBef>
              <a:spcAft>
                <a:spcPct val="0"/>
              </a:spcAft>
            </a:pPr>
            <a:r>
              <a:rPr lang="ru-RU" altLang="ru-RU" sz="1600" b="1" dirty="0" smtClean="0">
                <a:solidFill>
                  <a:schemeClr val="accent4">
                    <a:lumMod val="50000"/>
                  </a:schemeClr>
                </a:solidFill>
              </a:rPr>
              <a:t>тыс. </a:t>
            </a:r>
            <a:r>
              <a:rPr lang="ru-RU" altLang="ru-RU" sz="1600" b="1" dirty="0">
                <a:solidFill>
                  <a:schemeClr val="accent4">
                    <a:lumMod val="50000"/>
                  </a:schemeClr>
                </a:solidFill>
              </a:rPr>
              <a:t>руб</a:t>
            </a:r>
            <a:r>
              <a:rPr lang="ru-RU" altLang="ru-RU" sz="1600" b="1" dirty="0">
                <a:solidFill>
                  <a:schemeClr val="bg2">
                    <a:lumMod val="10000"/>
                  </a:schemeClr>
                </a:solidFill>
              </a:rPr>
              <a:t>.</a:t>
            </a:r>
          </a:p>
          <a:p>
            <a:pPr algn="ctr" eaLnBrk="0" fontAlgn="base" hangingPunct="0">
              <a:spcBef>
                <a:spcPct val="0"/>
              </a:spcBef>
              <a:spcAft>
                <a:spcPct val="0"/>
              </a:spcAft>
            </a:pPr>
            <a:r>
              <a:rPr lang="ru-RU" altLang="ru-RU" sz="1600" b="1" dirty="0">
                <a:solidFill>
                  <a:srgbClr val="C00000"/>
                </a:solidFill>
              </a:rPr>
              <a:t>на </a:t>
            </a:r>
            <a:r>
              <a:rPr lang="ru-RU" altLang="ru-RU" sz="1600" b="1" dirty="0" smtClean="0">
                <a:solidFill>
                  <a:srgbClr val="C00000"/>
                </a:solidFill>
              </a:rPr>
              <a:t>01.01.2023 </a:t>
            </a:r>
            <a:r>
              <a:rPr lang="ru-RU" altLang="ru-RU" sz="1600" b="1" dirty="0">
                <a:solidFill>
                  <a:srgbClr val="C00000"/>
                </a:solidFill>
              </a:rPr>
              <a:t>г.</a:t>
            </a:r>
          </a:p>
        </p:txBody>
      </p:sp>
      <p:sp>
        <p:nvSpPr>
          <p:cNvPr id="5" name="Прямоугольник 4"/>
          <p:cNvSpPr/>
          <p:nvPr/>
        </p:nvSpPr>
        <p:spPr>
          <a:xfrm>
            <a:off x="1643042" y="3214686"/>
            <a:ext cx="1785950" cy="861774"/>
          </a:xfrm>
          <a:prstGeom prst="rect">
            <a:avLst/>
          </a:prstGeom>
        </p:spPr>
        <p:txBody>
          <a:bodyPr wrap="square">
            <a:spAutoFit/>
          </a:bodyPr>
          <a:lstStyle/>
          <a:p>
            <a:pPr algn="ctr" eaLnBrk="0" fontAlgn="base" hangingPunct="0">
              <a:spcBef>
                <a:spcPct val="0"/>
              </a:spcBef>
              <a:spcAft>
                <a:spcPct val="0"/>
              </a:spcAft>
            </a:pPr>
            <a:r>
              <a:rPr lang="ru-RU" altLang="ru-RU" sz="1600" b="1" dirty="0" smtClean="0">
                <a:solidFill>
                  <a:srgbClr val="002060"/>
                </a:solidFill>
              </a:rPr>
              <a:t>138 110,0</a:t>
            </a:r>
          </a:p>
          <a:p>
            <a:pPr algn="ctr" eaLnBrk="0" fontAlgn="base" hangingPunct="0">
              <a:spcBef>
                <a:spcPct val="0"/>
              </a:spcBef>
              <a:spcAft>
                <a:spcPct val="0"/>
              </a:spcAft>
            </a:pPr>
            <a:r>
              <a:rPr lang="ru-RU" altLang="ru-RU" sz="1600" b="1" dirty="0" smtClean="0">
                <a:solidFill>
                  <a:srgbClr val="002060"/>
                </a:solidFill>
              </a:rPr>
              <a:t> тыс</a:t>
            </a:r>
            <a:r>
              <a:rPr lang="ru-RU" altLang="ru-RU" sz="1600" b="1" dirty="0">
                <a:solidFill>
                  <a:srgbClr val="002060"/>
                </a:solidFill>
              </a:rPr>
              <a:t>. руб.</a:t>
            </a:r>
          </a:p>
          <a:p>
            <a:pPr algn="ctr" eaLnBrk="0" fontAlgn="base" hangingPunct="0">
              <a:spcBef>
                <a:spcPct val="0"/>
              </a:spcBef>
              <a:spcAft>
                <a:spcPct val="0"/>
              </a:spcAft>
            </a:pPr>
            <a:r>
              <a:rPr lang="ru-RU" altLang="ru-RU" sz="1600" b="1" dirty="0">
                <a:solidFill>
                  <a:srgbClr val="C00000"/>
                </a:solidFill>
              </a:rPr>
              <a:t>на </a:t>
            </a:r>
            <a:r>
              <a:rPr lang="ru-RU" altLang="ru-RU" sz="1600" b="1" dirty="0" smtClean="0">
                <a:solidFill>
                  <a:srgbClr val="C00000"/>
                </a:solidFill>
              </a:rPr>
              <a:t>01.01.2024 </a:t>
            </a:r>
            <a:r>
              <a:rPr lang="ru-RU" altLang="ru-RU" sz="1600" b="1" dirty="0">
                <a:solidFill>
                  <a:srgbClr val="C00000"/>
                </a:solidFill>
              </a:rPr>
              <a:t>г</a:t>
            </a:r>
            <a:r>
              <a:rPr lang="ru-RU" altLang="ru-RU" b="1" dirty="0">
                <a:solidFill>
                  <a:srgbClr val="C00000"/>
                </a:solidFill>
              </a:rPr>
              <a:t>.</a:t>
            </a:r>
          </a:p>
        </p:txBody>
      </p:sp>
      <p:sp>
        <p:nvSpPr>
          <p:cNvPr id="6" name="TextBox 5"/>
          <p:cNvSpPr txBox="1"/>
          <p:nvPr/>
        </p:nvSpPr>
        <p:spPr>
          <a:xfrm>
            <a:off x="9036496" y="2060848"/>
            <a:ext cx="184731" cy="369332"/>
          </a:xfrm>
          <a:prstGeom prst="rect">
            <a:avLst/>
          </a:prstGeom>
          <a:noFill/>
        </p:spPr>
        <p:txBody>
          <a:bodyPr wrap="none" rtlCol="0">
            <a:spAutoFit/>
          </a:bodyPr>
          <a:lstStyle/>
          <a:p>
            <a:endParaRPr lang="ru-RU" dirty="0"/>
          </a:p>
        </p:txBody>
      </p:sp>
      <p:sp>
        <p:nvSpPr>
          <p:cNvPr id="9" name="TextBox 8"/>
          <p:cNvSpPr txBox="1"/>
          <p:nvPr/>
        </p:nvSpPr>
        <p:spPr>
          <a:xfrm>
            <a:off x="3500430" y="2857496"/>
            <a:ext cx="1857388" cy="830997"/>
          </a:xfrm>
          <a:prstGeom prst="rect">
            <a:avLst/>
          </a:prstGeom>
          <a:noFill/>
        </p:spPr>
        <p:txBody>
          <a:bodyPr wrap="square" rtlCol="0">
            <a:spAutoFit/>
          </a:bodyPr>
          <a:lstStyle/>
          <a:p>
            <a:pPr algn="ctr"/>
            <a:r>
              <a:rPr lang="ru-RU" sz="1600" b="1" dirty="0" smtClean="0">
                <a:solidFill>
                  <a:schemeClr val="tx2">
                    <a:lumMod val="75000"/>
                  </a:schemeClr>
                </a:solidFill>
              </a:rPr>
              <a:t>138 029,5 тыс.руб.</a:t>
            </a:r>
          </a:p>
          <a:p>
            <a:pPr algn="ctr"/>
            <a:r>
              <a:rPr lang="ru-RU" sz="1600" b="1" dirty="0" smtClean="0">
                <a:solidFill>
                  <a:srgbClr val="C00000"/>
                </a:solidFill>
              </a:rPr>
              <a:t>на 01.01.2025 г.</a:t>
            </a:r>
            <a:endParaRPr lang="ru-RU" sz="1600" b="1" dirty="0">
              <a:solidFill>
                <a:srgbClr val="C00000"/>
              </a:solidFill>
            </a:endParaRPr>
          </a:p>
        </p:txBody>
      </p:sp>
      <p:sp>
        <p:nvSpPr>
          <p:cNvPr id="10" name="TextBox 9"/>
          <p:cNvSpPr txBox="1"/>
          <p:nvPr/>
        </p:nvSpPr>
        <p:spPr>
          <a:xfrm>
            <a:off x="5357818" y="2571744"/>
            <a:ext cx="1785950" cy="1107996"/>
          </a:xfrm>
          <a:prstGeom prst="rect">
            <a:avLst/>
          </a:prstGeom>
          <a:noFill/>
        </p:spPr>
        <p:txBody>
          <a:bodyPr wrap="square" rtlCol="0">
            <a:spAutoFit/>
          </a:bodyPr>
          <a:lstStyle/>
          <a:p>
            <a:pPr algn="ctr"/>
            <a:r>
              <a:rPr lang="ru-RU" sz="1600" b="1" dirty="0" smtClean="0">
                <a:solidFill>
                  <a:schemeClr val="tx2">
                    <a:lumMod val="75000"/>
                  </a:schemeClr>
                </a:solidFill>
              </a:rPr>
              <a:t>137 949,1 </a:t>
            </a:r>
          </a:p>
          <a:p>
            <a:pPr algn="ctr"/>
            <a:r>
              <a:rPr lang="ru-RU" sz="1600" b="1" dirty="0" smtClean="0">
                <a:solidFill>
                  <a:schemeClr val="tx2">
                    <a:lumMod val="75000"/>
                  </a:schemeClr>
                </a:solidFill>
              </a:rPr>
              <a:t>тыс. руб.</a:t>
            </a:r>
          </a:p>
          <a:p>
            <a:pPr algn="ctr"/>
            <a:r>
              <a:rPr lang="ru-RU" sz="1600" b="1" dirty="0" smtClean="0">
                <a:solidFill>
                  <a:srgbClr val="C00000"/>
                </a:solidFill>
              </a:rPr>
              <a:t> на 01.01.2026 г. </a:t>
            </a:r>
          </a:p>
          <a:p>
            <a:endParaRPr lang="ru-RU" b="1" dirty="0">
              <a:solidFill>
                <a:schemeClr val="tx2">
                  <a:lumMod val="75000"/>
                </a:schemeClr>
              </a:solidFill>
            </a:endParaRPr>
          </a:p>
        </p:txBody>
      </p:sp>
      <p:sp>
        <p:nvSpPr>
          <p:cNvPr id="11" name="Прямоугольник 10"/>
          <p:cNvSpPr/>
          <p:nvPr/>
        </p:nvSpPr>
        <p:spPr>
          <a:xfrm>
            <a:off x="35496" y="5140349"/>
            <a:ext cx="4572000" cy="369332"/>
          </a:xfrm>
          <a:prstGeom prst="rect">
            <a:avLst/>
          </a:prstGeom>
        </p:spPr>
        <p:txBody>
          <a:bodyPr>
            <a:spAutoFit/>
          </a:bodyPr>
          <a:lstStyle/>
          <a:p>
            <a:pPr eaLnBrk="0" fontAlgn="base" hangingPunct="0">
              <a:spcBef>
                <a:spcPct val="0"/>
              </a:spcBef>
              <a:spcAft>
                <a:spcPct val="0"/>
              </a:spcAft>
            </a:pPr>
            <a:r>
              <a:rPr lang="ru-RU" altLang="ru-RU" b="1" dirty="0" smtClean="0">
                <a:solidFill>
                  <a:srgbClr val="FF0000"/>
                </a:solidFill>
              </a:rPr>
              <a:t>.</a:t>
            </a:r>
            <a:endParaRPr lang="ru-RU" altLang="ru-RU" b="1" dirty="0">
              <a:solidFill>
                <a:srgbClr val="FF0000"/>
              </a:solidFill>
            </a:endParaRP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20" y="4929198"/>
            <a:ext cx="1285884" cy="14287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3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57357" y="4286256"/>
            <a:ext cx="1357321" cy="15001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43307" y="3786190"/>
            <a:ext cx="1357322" cy="1571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29256" y="3571876"/>
            <a:ext cx="1428760" cy="1428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86644" y="2928934"/>
            <a:ext cx="1357322" cy="1428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p:nvSpPr>
        <p:spPr>
          <a:xfrm>
            <a:off x="7072330" y="2000240"/>
            <a:ext cx="1857388" cy="1107996"/>
          </a:xfrm>
          <a:prstGeom prst="rect">
            <a:avLst/>
          </a:prstGeom>
          <a:noFill/>
        </p:spPr>
        <p:txBody>
          <a:bodyPr wrap="square" rtlCol="0">
            <a:spAutoFit/>
          </a:bodyPr>
          <a:lstStyle/>
          <a:p>
            <a:pPr algn="ctr"/>
            <a:r>
              <a:rPr lang="ru-RU" sz="1600" b="1" dirty="0" smtClean="0">
                <a:solidFill>
                  <a:schemeClr val="tx2">
                    <a:lumMod val="75000"/>
                  </a:schemeClr>
                </a:solidFill>
              </a:rPr>
              <a:t>137 868,6 </a:t>
            </a:r>
          </a:p>
          <a:p>
            <a:pPr algn="ctr"/>
            <a:r>
              <a:rPr lang="ru-RU" sz="1600" b="1" dirty="0" smtClean="0">
                <a:solidFill>
                  <a:schemeClr val="tx2">
                    <a:lumMod val="75000"/>
                  </a:schemeClr>
                </a:solidFill>
              </a:rPr>
              <a:t>тыс. руб.</a:t>
            </a:r>
          </a:p>
          <a:p>
            <a:r>
              <a:rPr lang="ru-RU" sz="1600" b="1" dirty="0" smtClean="0">
                <a:solidFill>
                  <a:srgbClr val="C00000"/>
                </a:solidFill>
              </a:rPr>
              <a:t> на 01.01.2027 г. </a:t>
            </a:r>
          </a:p>
          <a:p>
            <a:endParaRPr lang="ru-RU" b="1" dirty="0">
              <a:solidFill>
                <a:schemeClr val="tx2">
                  <a:lumMod val="75000"/>
                </a:schemeClr>
              </a:solidFill>
            </a:endParaRPr>
          </a:p>
        </p:txBody>
      </p:sp>
    </p:spTree>
    <p:extLst>
      <p:ext uri="{BB962C8B-B14F-4D97-AF65-F5344CB8AC3E}">
        <p14:creationId xmlns:p14="http://schemas.microsoft.com/office/powerpoint/2010/main" xmlns="" val="29692912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normAutofit/>
          </a:bodyPr>
          <a:lstStyle/>
          <a:p>
            <a:r>
              <a:rPr lang="ru-RU" sz="2400" b="1" dirty="0" smtClean="0">
                <a:solidFill>
                  <a:schemeClr val="tx2">
                    <a:lumMod val="50000"/>
                  </a:schemeClr>
                </a:solidFill>
                <a:latin typeface="Bookman Old Style" panose="02050604050505020204" pitchFamily="18" charset="0"/>
              </a:rPr>
              <a:t>Основные параметры бюджета </a:t>
            </a:r>
            <a:br>
              <a:rPr lang="ru-RU" sz="2400" b="1" dirty="0" smtClean="0">
                <a:solidFill>
                  <a:schemeClr val="tx2">
                    <a:lumMod val="50000"/>
                  </a:schemeClr>
                </a:solidFill>
                <a:latin typeface="Bookman Old Style" panose="02050604050505020204" pitchFamily="18" charset="0"/>
              </a:rPr>
            </a:br>
            <a:r>
              <a:rPr lang="ru-RU" sz="2400" b="1" dirty="0" smtClean="0">
                <a:solidFill>
                  <a:schemeClr val="tx2">
                    <a:lumMod val="50000"/>
                  </a:schemeClr>
                </a:solidFill>
                <a:latin typeface="Bookman Old Style" panose="02050604050505020204" pitchFamily="18" charset="0"/>
              </a:rPr>
              <a:t> Кизнерского района на 2024 год</a:t>
            </a:r>
            <a:endParaRPr lang="ru-RU" sz="2400" b="1" dirty="0">
              <a:solidFill>
                <a:schemeClr val="tx2">
                  <a:lumMod val="50000"/>
                </a:schemeClr>
              </a:solidFill>
              <a:latin typeface="Bookman Old Style" panose="02050604050505020204"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456291647"/>
              </p:ext>
            </p:extLst>
          </p:nvPr>
        </p:nvGraphicFramePr>
        <p:xfrm>
          <a:off x="251520" y="1196752"/>
          <a:ext cx="7820942" cy="3725976"/>
        </p:xfrm>
        <a:graphic>
          <a:graphicData uri="http://schemas.openxmlformats.org/drawingml/2006/table">
            <a:tbl>
              <a:tblPr firstRow="1" bandRow="1">
                <a:tableStyleId>{5C22544A-7EE6-4342-B048-85BDC9FD1C3A}</a:tableStyleId>
              </a:tblPr>
              <a:tblGrid>
                <a:gridCol w="2242774"/>
                <a:gridCol w="3188436"/>
                <a:gridCol w="2389732"/>
              </a:tblGrid>
              <a:tr h="370840">
                <a:tc gridSpan="2">
                  <a:txBody>
                    <a:bodyPr/>
                    <a:lstStyle/>
                    <a:p>
                      <a:endParaRPr lang="ru-RU" dirty="0"/>
                    </a:p>
                  </a:txBody>
                  <a:tcPr/>
                </a:tc>
                <a:tc hMerge="1">
                  <a:txBody>
                    <a:bodyPr/>
                    <a:lstStyle/>
                    <a:p>
                      <a:endParaRPr lang="ru-RU" dirty="0"/>
                    </a:p>
                  </a:txBody>
                  <a:tcPr/>
                </a:tc>
                <a:tc>
                  <a:txBody>
                    <a:bodyPr/>
                    <a:lstStyle/>
                    <a:p>
                      <a:r>
                        <a:rPr lang="ru-RU" sz="1200" dirty="0" smtClean="0">
                          <a:solidFill>
                            <a:schemeClr val="tx2">
                              <a:lumMod val="50000"/>
                            </a:schemeClr>
                          </a:solidFill>
                        </a:rPr>
                        <a:t>Бюджет Кизнерского района</a:t>
                      </a:r>
                      <a:endParaRPr lang="ru-RU" sz="1200" dirty="0">
                        <a:solidFill>
                          <a:schemeClr val="tx2">
                            <a:lumMod val="50000"/>
                          </a:schemeClr>
                        </a:solidFill>
                      </a:endParaRPr>
                    </a:p>
                  </a:txBody>
                  <a:tcPr/>
                </a:tc>
              </a:tr>
              <a:tr h="370840">
                <a:tc>
                  <a:txBody>
                    <a:bodyPr/>
                    <a:lstStyle/>
                    <a:p>
                      <a:endParaRPr lang="ru-RU" dirty="0"/>
                    </a:p>
                  </a:txBody>
                  <a:tcPr/>
                </a:tc>
                <a:tc>
                  <a:txBody>
                    <a:bodyPr/>
                    <a:lstStyle/>
                    <a:p>
                      <a:r>
                        <a:rPr lang="ru-RU" sz="1600" b="1" dirty="0" smtClean="0"/>
                        <a:t>Доходы бюджета, </a:t>
                      </a:r>
                    </a:p>
                    <a:p>
                      <a:r>
                        <a:rPr lang="ru-RU" sz="1600" b="1" dirty="0" smtClean="0"/>
                        <a:t>в том числе:</a:t>
                      </a:r>
                      <a:endParaRPr lang="ru-RU" sz="1600" b="1" dirty="0"/>
                    </a:p>
                  </a:txBody>
                  <a:tcPr/>
                </a:tc>
                <a:tc>
                  <a:txBody>
                    <a:bodyPr/>
                    <a:lstStyle/>
                    <a:p>
                      <a:pPr algn="ctr"/>
                      <a:r>
                        <a:rPr lang="ru-RU" b="1" dirty="0" smtClean="0"/>
                        <a:t>915</a:t>
                      </a:r>
                      <a:r>
                        <a:rPr lang="ru-RU" b="1" baseline="0" dirty="0" smtClean="0"/>
                        <a:t> 027,3</a:t>
                      </a:r>
                      <a:endParaRPr lang="ru-RU" b="1" dirty="0"/>
                    </a:p>
                  </a:txBody>
                  <a:tcPr anchor="ctr"/>
                </a:tc>
              </a:tr>
              <a:tr h="807680">
                <a:tc>
                  <a:txBody>
                    <a:bodyPr/>
                    <a:lstStyle/>
                    <a:p>
                      <a:endParaRPr lang="ru-RU"/>
                    </a:p>
                  </a:txBody>
                  <a:tcPr/>
                </a:tc>
                <a:tc>
                  <a:txBody>
                    <a:bodyPr/>
                    <a:lstStyle/>
                    <a:p>
                      <a:r>
                        <a:rPr lang="ru-RU" sz="1600" dirty="0" smtClean="0"/>
                        <a:t>Налоговые и неналоговые доходы</a:t>
                      </a:r>
                      <a:endParaRPr lang="ru-RU" sz="1600" dirty="0"/>
                    </a:p>
                  </a:txBody>
                  <a:tcPr/>
                </a:tc>
                <a:tc>
                  <a:txBody>
                    <a:bodyPr/>
                    <a:lstStyle/>
                    <a:p>
                      <a:pPr algn="ctr"/>
                      <a:r>
                        <a:rPr lang="ru-RU" dirty="0" smtClean="0"/>
                        <a:t>295</a:t>
                      </a:r>
                      <a:r>
                        <a:rPr lang="ru-RU" baseline="0" dirty="0" smtClean="0"/>
                        <a:t> 084,2</a:t>
                      </a:r>
                      <a:endParaRPr lang="ru-RU" dirty="0"/>
                    </a:p>
                  </a:txBody>
                  <a:tcPr anchor="ctr"/>
                </a:tc>
              </a:tr>
              <a:tr h="370840">
                <a:tc>
                  <a:txBody>
                    <a:bodyPr/>
                    <a:lstStyle/>
                    <a:p>
                      <a:endParaRPr lang="ru-RU" dirty="0"/>
                    </a:p>
                  </a:txBody>
                  <a:tcPr/>
                </a:tc>
                <a:tc>
                  <a:txBody>
                    <a:bodyPr/>
                    <a:lstStyle/>
                    <a:p>
                      <a:r>
                        <a:rPr lang="ru-RU" sz="1600" dirty="0" smtClean="0"/>
                        <a:t>Безвозмездные поступления из бюджета Удмуртской Республики</a:t>
                      </a:r>
                      <a:endParaRPr lang="ru-RU" sz="1600" dirty="0"/>
                    </a:p>
                  </a:txBody>
                  <a:tcPr/>
                </a:tc>
                <a:tc>
                  <a:txBody>
                    <a:bodyPr/>
                    <a:lstStyle/>
                    <a:p>
                      <a:pPr algn="ctr"/>
                      <a:r>
                        <a:rPr lang="ru-RU" dirty="0" smtClean="0"/>
                        <a:t>619</a:t>
                      </a:r>
                      <a:r>
                        <a:rPr lang="ru-RU" baseline="0" dirty="0" smtClean="0"/>
                        <a:t> 943,1</a:t>
                      </a:r>
                      <a:endParaRPr lang="ru-RU" dirty="0"/>
                    </a:p>
                  </a:txBody>
                  <a:tcPr anchor="ctr"/>
                </a:tc>
              </a:tr>
              <a:tr h="370840">
                <a:tc>
                  <a:txBody>
                    <a:bodyPr/>
                    <a:lstStyle/>
                    <a:p>
                      <a:endParaRPr lang="ru-RU"/>
                    </a:p>
                  </a:txBody>
                  <a:tcPr/>
                </a:tc>
                <a:tc>
                  <a:txBody>
                    <a:bodyPr/>
                    <a:lstStyle/>
                    <a:p>
                      <a:r>
                        <a:rPr lang="ru-RU" sz="1600" b="1" dirty="0" smtClean="0"/>
                        <a:t>Расходы бюджета</a:t>
                      </a:r>
                      <a:endParaRPr lang="ru-RU" sz="1600" b="1" dirty="0"/>
                    </a:p>
                  </a:txBody>
                  <a:tcPr/>
                </a:tc>
                <a:tc>
                  <a:txBody>
                    <a:bodyPr/>
                    <a:lstStyle/>
                    <a:p>
                      <a:pPr algn="ctr"/>
                      <a:r>
                        <a:rPr lang="ru-RU" b="1" dirty="0" smtClean="0"/>
                        <a:t>915</a:t>
                      </a:r>
                      <a:r>
                        <a:rPr lang="ru-RU" b="1" baseline="0" dirty="0" smtClean="0"/>
                        <a:t> 027,3</a:t>
                      </a:r>
                      <a:endParaRPr lang="ru-RU" b="1" dirty="0"/>
                    </a:p>
                  </a:txBody>
                  <a:tcPr anchor="ctr"/>
                </a:tc>
              </a:tr>
              <a:tr h="774536">
                <a:tc>
                  <a:txBody>
                    <a:bodyPr/>
                    <a:lstStyle/>
                    <a:p>
                      <a:endParaRPr lang="ru-RU"/>
                    </a:p>
                  </a:txBody>
                  <a:tcPr/>
                </a:tc>
                <a:tc>
                  <a:txBody>
                    <a:bodyPr/>
                    <a:lstStyle/>
                    <a:p>
                      <a:endParaRPr lang="ru-RU" sz="1600" dirty="0" smtClean="0"/>
                    </a:p>
                    <a:p>
                      <a:r>
                        <a:rPr lang="ru-RU" sz="1600" b="1" dirty="0" smtClean="0"/>
                        <a:t>Дефицит</a:t>
                      </a:r>
                      <a:endParaRPr lang="ru-RU" sz="1600" b="1" dirty="0"/>
                    </a:p>
                  </a:txBody>
                  <a:tcPr/>
                </a:tc>
                <a:tc>
                  <a:txBody>
                    <a:bodyPr/>
                    <a:lstStyle/>
                    <a:p>
                      <a:pPr algn="ctr"/>
                      <a:endParaRPr lang="ru-RU" b="1" dirty="0" smtClean="0"/>
                    </a:p>
                    <a:p>
                      <a:pPr algn="ctr"/>
                      <a:r>
                        <a:rPr lang="ru-RU" b="1" dirty="0" smtClean="0"/>
                        <a:t>0,0</a:t>
                      </a:r>
                      <a:endParaRPr lang="ru-RU" b="1" dirty="0"/>
                    </a:p>
                  </a:txBody>
                  <a:tcPr anchor="ctr"/>
                </a:tc>
              </a:tr>
            </a:tbl>
          </a:graphicData>
        </a:graphic>
      </p:graphicFrame>
      <p:pic>
        <p:nvPicPr>
          <p:cNvPr id="10242" name="Picture 2" descr="http://bogorodskoe43.ru/uploads/posts/2014-12/1417841621_b_0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988840"/>
            <a:ext cx="1411357" cy="10081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s://golos.ua/images/items/2018-07/08/oxCjr8zOldDuIGPL/img_top.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9" y="3068961"/>
            <a:ext cx="1296144" cy="972109"/>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https://jurystua.com/images/all/age/11.0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4077072"/>
            <a:ext cx="1296144" cy="864293"/>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descr="https://ds04.infourok.ru/uploads/ex/0cb1/00136da0-43e14355/640/img8.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4347" y="5000636"/>
            <a:ext cx="2857521" cy="1643074"/>
          </a:xfrm>
          <a:prstGeom prst="rect">
            <a:avLst/>
          </a:prstGeom>
          <a:noFill/>
          <a:extLst>
            <a:ext uri="{909E8E84-426E-40DD-AFC4-6F175D3DCCD1}">
              <a14:hiddenFill xmlns:a14="http://schemas.microsoft.com/office/drawing/2010/main" xmlns="">
                <a:solidFill>
                  <a:srgbClr val="FFFFFF"/>
                </a:solidFill>
              </a14:hiddenFill>
            </a:ext>
          </a:extLst>
        </p:spPr>
      </p:pic>
      <p:pic>
        <p:nvPicPr>
          <p:cNvPr id="10250" name="Picture 10" descr="https://forexdengi.com/attachment.php?attachmentid=2339421&amp;d=154419002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00628" y="5000636"/>
            <a:ext cx="2714644" cy="16430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24458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grpSp>
        <p:nvGrpSpPr>
          <p:cNvPr id="35843" name="Скругленный прямоугольник 1"/>
          <p:cNvGrpSpPr>
            <a:grpSpLocks/>
          </p:cNvGrpSpPr>
          <p:nvPr/>
        </p:nvGrpSpPr>
        <p:grpSpPr bwMode="auto">
          <a:xfrm>
            <a:off x="115888" y="231775"/>
            <a:ext cx="8839200" cy="841375"/>
            <a:chOff x="73" y="146"/>
            <a:chExt cx="5568" cy="530"/>
          </a:xfrm>
          <a:solidFill>
            <a:schemeClr val="accent2">
              <a:lumMod val="20000"/>
              <a:lumOff val="80000"/>
            </a:schemeClr>
          </a:solidFill>
        </p:grpSpPr>
        <p:pic>
          <p:nvPicPr>
            <p:cNvPr id="35845" name="Скругленный прямоугольник 1"/>
            <p:cNvPicPr>
              <a:picLocks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 y="146"/>
              <a:ext cx="5568" cy="53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5846" name="Text Box 4"/>
            <p:cNvSpPr txBox="1">
              <a:spLocks noChangeArrowheads="1"/>
            </p:cNvSpPr>
            <p:nvPr/>
          </p:nvSpPr>
          <p:spPr bwMode="auto">
            <a:xfrm>
              <a:off x="135" y="186"/>
              <a:ext cx="5444" cy="41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lgn="ctr" eaLnBrk="1" hangingPunct="1">
                <a:spcBef>
                  <a:spcPct val="0"/>
                </a:spcBef>
                <a:buClrTx/>
                <a:buFontTx/>
                <a:buNone/>
              </a:pPr>
              <a:r>
                <a:rPr lang="ru-RU" altLang="ru-RU" sz="2400" b="1" dirty="0">
                  <a:solidFill>
                    <a:schemeClr val="tx2">
                      <a:lumMod val="50000"/>
                    </a:schemeClr>
                  </a:solidFill>
                </a:rPr>
                <a:t>Контактная информация</a:t>
              </a:r>
            </a:p>
          </p:txBody>
        </p:sp>
      </p:grpSp>
      <p:sp>
        <p:nvSpPr>
          <p:cNvPr id="35844" name="TextBox 2"/>
          <p:cNvSpPr txBox="1">
            <a:spLocks noChangeArrowheads="1"/>
          </p:cNvSpPr>
          <p:nvPr/>
        </p:nvSpPr>
        <p:spPr bwMode="auto">
          <a:xfrm>
            <a:off x="323850" y="1196975"/>
            <a:ext cx="8496300" cy="61247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lgn="ctr" eaLnBrk="1" hangingPunct="1">
              <a:spcBef>
                <a:spcPct val="0"/>
              </a:spcBef>
              <a:buClrTx/>
              <a:buFontTx/>
              <a:buNone/>
            </a:pPr>
            <a:r>
              <a:rPr lang="ru-RU" altLang="ru-RU" sz="2000" b="1" dirty="0">
                <a:solidFill>
                  <a:schemeClr val="tx2">
                    <a:lumMod val="75000"/>
                  </a:schemeClr>
                </a:solidFill>
                <a:latin typeface="Times New Roman" pitchFamily="18" charset="0"/>
              </a:rPr>
              <a:t>«Бюджет для граждан» </a:t>
            </a:r>
          </a:p>
          <a:p>
            <a:pPr algn="ctr" eaLnBrk="1" hangingPunct="1">
              <a:spcBef>
                <a:spcPct val="0"/>
              </a:spcBef>
              <a:buClrTx/>
              <a:buFontTx/>
              <a:buNone/>
            </a:pPr>
            <a:r>
              <a:rPr lang="ru-RU" altLang="ru-RU" sz="2000" b="1" dirty="0" smtClean="0">
                <a:solidFill>
                  <a:schemeClr val="tx2">
                    <a:lumMod val="75000"/>
                  </a:schemeClr>
                </a:solidFill>
                <a:latin typeface="Times New Roman" pitchFamily="18" charset="0"/>
              </a:rPr>
              <a:t>подготовлен Управлением финансов Администрации</a:t>
            </a:r>
          </a:p>
          <a:p>
            <a:pPr algn="ctr" eaLnBrk="1" hangingPunct="1">
              <a:spcBef>
                <a:spcPct val="0"/>
              </a:spcBef>
              <a:buClrTx/>
              <a:buFontTx/>
              <a:buNone/>
            </a:pPr>
            <a:r>
              <a:rPr lang="ru-RU" altLang="ru-RU" sz="2000" b="1" dirty="0" smtClean="0">
                <a:solidFill>
                  <a:schemeClr val="tx2">
                    <a:lumMod val="75000"/>
                  </a:schemeClr>
                </a:solidFill>
                <a:latin typeface="Times New Roman" pitchFamily="18" charset="0"/>
              </a:rPr>
              <a:t>муниципального образования «Муниципальный округ Кизнерский район Удмуртской Республики»</a:t>
            </a:r>
          </a:p>
          <a:p>
            <a:pPr algn="ctr" eaLnBrk="1" hangingPunct="1">
              <a:spcBef>
                <a:spcPct val="0"/>
              </a:spcBef>
              <a:buClrTx/>
              <a:buFontTx/>
              <a:buNone/>
            </a:pPr>
            <a:endParaRPr lang="ru-RU" altLang="ru-RU" sz="2000" b="1" dirty="0">
              <a:solidFill>
                <a:srgbClr val="9A3130"/>
              </a:solidFill>
              <a:latin typeface="Times New Roman" pitchFamily="18" charset="0"/>
            </a:endParaRPr>
          </a:p>
          <a:p>
            <a:pPr eaLnBrk="1" hangingPunct="1">
              <a:spcBef>
                <a:spcPct val="0"/>
              </a:spcBef>
              <a:buClrTx/>
              <a:buFontTx/>
              <a:buNone/>
            </a:pPr>
            <a:r>
              <a:rPr lang="ru-RU" altLang="ru-RU" sz="1800" b="1" dirty="0" smtClean="0">
                <a:solidFill>
                  <a:prstClr val="black"/>
                </a:solidFill>
                <a:latin typeface="Arial" charset="0"/>
              </a:rPr>
              <a:t>427710,пос. </a:t>
            </a:r>
            <a:r>
              <a:rPr lang="ru-RU" altLang="ru-RU" sz="1800" b="1" dirty="0" err="1" smtClean="0">
                <a:solidFill>
                  <a:prstClr val="black"/>
                </a:solidFill>
                <a:latin typeface="Arial" charset="0"/>
              </a:rPr>
              <a:t>Кизнер</a:t>
            </a:r>
            <a:r>
              <a:rPr lang="ru-RU" altLang="ru-RU" sz="1800" b="1" dirty="0" smtClean="0">
                <a:solidFill>
                  <a:prstClr val="black"/>
                </a:solidFill>
                <a:latin typeface="Arial" charset="0"/>
              </a:rPr>
              <a:t> Удмуртской Республики, ул. Карла Маркса, </a:t>
            </a:r>
            <a:r>
              <a:rPr lang="ru-RU" altLang="ru-RU" sz="1800" b="1" dirty="0">
                <a:solidFill>
                  <a:prstClr val="black"/>
                </a:solidFill>
                <a:latin typeface="Arial" charset="0"/>
              </a:rPr>
              <a:t>д. </a:t>
            </a:r>
            <a:r>
              <a:rPr lang="ru-RU" altLang="ru-RU" sz="1800" b="1" dirty="0" smtClean="0">
                <a:solidFill>
                  <a:prstClr val="black"/>
                </a:solidFill>
                <a:latin typeface="Arial" charset="0"/>
              </a:rPr>
              <a:t>21; </a:t>
            </a:r>
            <a:r>
              <a:rPr lang="ru-RU" altLang="ru-RU" sz="1800" b="1" dirty="0">
                <a:solidFill>
                  <a:prstClr val="black"/>
                </a:solidFill>
                <a:latin typeface="Arial" charset="0"/>
              </a:rPr>
              <a:t>факс: (8 </a:t>
            </a:r>
            <a:r>
              <a:rPr lang="ru-RU" altLang="ru-RU" sz="1800" b="1" dirty="0" smtClean="0">
                <a:solidFill>
                  <a:prstClr val="black"/>
                </a:solidFill>
                <a:latin typeface="Arial" charset="0"/>
              </a:rPr>
              <a:t>34154)3-17-65; </a:t>
            </a:r>
            <a:r>
              <a:rPr lang="ru-RU" altLang="ru-RU" sz="1800" b="1" dirty="0">
                <a:solidFill>
                  <a:prstClr val="black"/>
                </a:solidFill>
                <a:latin typeface="Arial" charset="0"/>
              </a:rPr>
              <a:t>адрес электронной почты: </a:t>
            </a:r>
            <a:r>
              <a:rPr lang="ru-RU" altLang="ru-RU" sz="1800" b="1" dirty="0" smtClean="0">
                <a:solidFill>
                  <a:prstClr val="black"/>
                </a:solidFill>
                <a:latin typeface="Arial" charset="0"/>
              </a:rPr>
              <a:t> </a:t>
            </a:r>
            <a:r>
              <a:rPr lang="en-US" altLang="ru-RU" sz="1800" b="1" dirty="0" smtClean="0">
                <a:solidFill>
                  <a:srgbClr val="7030A0"/>
                </a:solidFill>
                <a:latin typeface="Arial" charset="0"/>
              </a:rPr>
              <a:t>minfin1300@yandex</a:t>
            </a:r>
            <a:r>
              <a:rPr lang="ru-RU" altLang="ru-RU" sz="1800" b="1" dirty="0" smtClean="0">
                <a:solidFill>
                  <a:srgbClr val="7030A0"/>
                </a:solidFill>
                <a:latin typeface="Arial" charset="0"/>
              </a:rPr>
              <a:t>.</a:t>
            </a:r>
            <a:r>
              <a:rPr lang="en-US" altLang="ru-RU" sz="1800" b="1" dirty="0" err="1" smtClean="0">
                <a:solidFill>
                  <a:srgbClr val="7030A0"/>
                </a:solidFill>
                <a:latin typeface="Arial" charset="0"/>
              </a:rPr>
              <a:t>ru</a:t>
            </a:r>
            <a:endParaRPr lang="en-US" altLang="ru-RU" sz="1800" b="1" dirty="0" smtClean="0">
              <a:solidFill>
                <a:srgbClr val="7030A0"/>
              </a:solidFill>
              <a:latin typeface="Arial" charset="0"/>
            </a:endParaRPr>
          </a:p>
          <a:p>
            <a:pPr eaLnBrk="1" hangingPunct="1">
              <a:spcBef>
                <a:spcPct val="0"/>
              </a:spcBef>
              <a:buClrTx/>
              <a:buFontTx/>
              <a:buNone/>
            </a:pPr>
            <a:r>
              <a:rPr lang="ru-RU" altLang="ru-RU" sz="1800" b="1" dirty="0" smtClean="0">
                <a:solidFill>
                  <a:prstClr val="black"/>
                </a:solidFill>
                <a:latin typeface="Arial" charset="0"/>
              </a:rPr>
              <a:t>График </a:t>
            </a:r>
            <a:r>
              <a:rPr lang="ru-RU" altLang="ru-RU" sz="1800" b="1" dirty="0">
                <a:solidFill>
                  <a:prstClr val="black"/>
                </a:solidFill>
                <a:latin typeface="Arial" charset="0"/>
              </a:rPr>
              <a:t>работы  </a:t>
            </a:r>
            <a:r>
              <a:rPr lang="ru-RU" altLang="ru-RU" sz="1800" b="1" dirty="0" smtClean="0">
                <a:solidFill>
                  <a:prstClr val="black"/>
                </a:solidFill>
                <a:latin typeface="Arial" charset="0"/>
              </a:rPr>
              <a:t>Управления финансов Администрации МО «Муниципальный округ Кизнерский район Удмуртской Республики»:</a:t>
            </a:r>
            <a:endParaRPr lang="ru-RU" altLang="ru-RU" sz="1800" b="1" dirty="0">
              <a:solidFill>
                <a:prstClr val="black"/>
              </a:solidFill>
              <a:latin typeface="Arial" charset="0"/>
            </a:endParaRPr>
          </a:p>
          <a:p>
            <a:pPr eaLnBrk="1" hangingPunct="1">
              <a:spcBef>
                <a:spcPct val="0"/>
              </a:spcBef>
              <a:buClrTx/>
              <a:buFontTx/>
              <a:buNone/>
            </a:pPr>
            <a:r>
              <a:rPr lang="ru-RU" altLang="ru-RU" sz="1800" b="1" dirty="0">
                <a:solidFill>
                  <a:prstClr val="black"/>
                </a:solidFill>
                <a:latin typeface="Arial" charset="0"/>
              </a:rPr>
              <a:t>с понедельника по </a:t>
            </a:r>
            <a:r>
              <a:rPr lang="ru-RU" altLang="ru-RU" sz="1800" b="1" dirty="0" smtClean="0">
                <a:solidFill>
                  <a:prstClr val="black"/>
                </a:solidFill>
                <a:latin typeface="Arial" charset="0"/>
              </a:rPr>
              <a:t>пятницу - </a:t>
            </a:r>
            <a:r>
              <a:rPr lang="ru-RU" altLang="ru-RU" sz="1800" b="1" dirty="0">
                <a:solidFill>
                  <a:prstClr val="black"/>
                </a:solidFill>
                <a:latin typeface="Arial" charset="0"/>
              </a:rPr>
              <a:t>с 8-00 до </a:t>
            </a:r>
            <a:r>
              <a:rPr lang="ru-RU" altLang="ru-RU" sz="1800" b="1" dirty="0" smtClean="0">
                <a:solidFill>
                  <a:prstClr val="black"/>
                </a:solidFill>
                <a:latin typeface="Arial" charset="0"/>
              </a:rPr>
              <a:t>17-00; </a:t>
            </a:r>
            <a:endParaRPr lang="ru-RU" altLang="ru-RU" sz="1800" b="1" dirty="0">
              <a:solidFill>
                <a:prstClr val="black"/>
              </a:solidFill>
              <a:latin typeface="Arial" charset="0"/>
            </a:endParaRPr>
          </a:p>
          <a:p>
            <a:pPr eaLnBrk="1" hangingPunct="1">
              <a:spcBef>
                <a:spcPct val="0"/>
              </a:spcBef>
              <a:buClrTx/>
              <a:buFontTx/>
              <a:buNone/>
            </a:pPr>
            <a:r>
              <a:rPr lang="ru-RU" altLang="ru-RU" sz="1800" b="1" dirty="0">
                <a:solidFill>
                  <a:prstClr val="black"/>
                </a:solidFill>
                <a:latin typeface="Arial" charset="0"/>
              </a:rPr>
              <a:t>суббота, воскресенье - выходные дни.</a:t>
            </a:r>
          </a:p>
          <a:p>
            <a:pPr eaLnBrk="1" hangingPunct="1">
              <a:spcBef>
                <a:spcPct val="0"/>
              </a:spcBef>
              <a:buClrTx/>
              <a:buFontTx/>
              <a:buNone/>
            </a:pPr>
            <a:r>
              <a:rPr lang="ru-RU" altLang="ru-RU" sz="1800" b="1" dirty="0">
                <a:solidFill>
                  <a:prstClr val="black"/>
                </a:solidFill>
                <a:latin typeface="Arial" charset="0"/>
              </a:rPr>
              <a:t>Обеденный перерыв - с 12-00 до 13-00.</a:t>
            </a:r>
          </a:p>
          <a:p>
            <a:pPr eaLnBrk="1" hangingPunct="1">
              <a:spcBef>
                <a:spcPct val="0"/>
              </a:spcBef>
              <a:buClrTx/>
              <a:buFontTx/>
              <a:buNone/>
            </a:pPr>
            <a:endParaRPr lang="ru-RU" altLang="ru-RU" sz="1800" b="1" dirty="0">
              <a:solidFill>
                <a:prstClr val="black"/>
              </a:solidFill>
              <a:latin typeface="Arial" charset="0"/>
            </a:endParaRPr>
          </a:p>
          <a:p>
            <a:pPr eaLnBrk="1" hangingPunct="1">
              <a:spcBef>
                <a:spcPct val="0"/>
              </a:spcBef>
              <a:buClrTx/>
              <a:buFontTx/>
              <a:buNone/>
            </a:pPr>
            <a:r>
              <a:rPr lang="ru-RU" altLang="ru-RU" sz="1600" b="1" dirty="0" smtClean="0">
                <a:solidFill>
                  <a:prstClr val="black"/>
                </a:solidFill>
                <a:latin typeface="Arial" charset="0"/>
              </a:rPr>
              <a:t>Бюджет </a:t>
            </a:r>
            <a:r>
              <a:rPr lang="ru-RU" altLang="ru-RU" sz="1600" b="1" dirty="0">
                <a:solidFill>
                  <a:prstClr val="black"/>
                </a:solidFill>
                <a:latin typeface="Arial" charset="0"/>
              </a:rPr>
              <a:t>муниципального образования </a:t>
            </a:r>
            <a:r>
              <a:rPr lang="ru-RU" altLang="ru-RU" sz="1600" b="1" dirty="0" smtClean="0">
                <a:solidFill>
                  <a:prstClr val="black"/>
                </a:solidFill>
                <a:latin typeface="Arial" charset="0"/>
              </a:rPr>
              <a:t>«Муниципальный округ Кизнерский район Удмуртской Республики» на 2024 </a:t>
            </a:r>
            <a:r>
              <a:rPr lang="ru-RU" altLang="ru-RU" sz="1600" b="1" dirty="0">
                <a:solidFill>
                  <a:prstClr val="black"/>
                </a:solidFill>
                <a:latin typeface="Arial" charset="0"/>
              </a:rPr>
              <a:t>год </a:t>
            </a:r>
            <a:r>
              <a:rPr lang="ru-RU" altLang="ru-RU" sz="1600" b="1" dirty="0" smtClean="0">
                <a:solidFill>
                  <a:prstClr val="black"/>
                </a:solidFill>
                <a:latin typeface="Arial" charset="0"/>
              </a:rPr>
              <a:t>и на </a:t>
            </a:r>
            <a:r>
              <a:rPr lang="ru-RU" altLang="ru-RU" sz="1600" b="1" dirty="0">
                <a:solidFill>
                  <a:prstClr val="black"/>
                </a:solidFill>
                <a:latin typeface="Arial" charset="0"/>
              </a:rPr>
              <a:t>плановый период </a:t>
            </a:r>
            <a:r>
              <a:rPr lang="ru-RU" altLang="ru-RU" sz="1600" b="1" dirty="0" smtClean="0">
                <a:solidFill>
                  <a:prstClr val="black"/>
                </a:solidFill>
                <a:latin typeface="Arial" charset="0"/>
              </a:rPr>
              <a:t>2025 </a:t>
            </a:r>
            <a:r>
              <a:rPr lang="ru-RU" altLang="ru-RU" sz="1600" b="1" dirty="0">
                <a:solidFill>
                  <a:prstClr val="black"/>
                </a:solidFill>
                <a:latin typeface="Arial" charset="0"/>
              </a:rPr>
              <a:t>и </a:t>
            </a:r>
            <a:r>
              <a:rPr lang="ru-RU" altLang="ru-RU" sz="1600" b="1" dirty="0" smtClean="0">
                <a:solidFill>
                  <a:prstClr val="black"/>
                </a:solidFill>
                <a:latin typeface="Arial" charset="0"/>
              </a:rPr>
              <a:t>2026 </a:t>
            </a:r>
            <a:r>
              <a:rPr lang="ru-RU" altLang="ru-RU" sz="1600" b="1" dirty="0">
                <a:solidFill>
                  <a:prstClr val="black"/>
                </a:solidFill>
                <a:latin typeface="Arial" charset="0"/>
              </a:rPr>
              <a:t>годов размещен на  официальном сайте </a:t>
            </a:r>
            <a:r>
              <a:rPr lang="ru-RU" altLang="ru-RU" sz="1600" b="1" dirty="0" smtClean="0">
                <a:solidFill>
                  <a:prstClr val="black"/>
                </a:solidFill>
                <a:latin typeface="Arial" charset="0"/>
              </a:rPr>
              <a:t>Кизнерского </a:t>
            </a:r>
            <a:r>
              <a:rPr lang="ru-RU" altLang="ru-RU" sz="1600" b="1" dirty="0">
                <a:solidFill>
                  <a:prstClr val="black"/>
                </a:solidFill>
                <a:latin typeface="Arial" charset="0"/>
              </a:rPr>
              <a:t>района</a:t>
            </a:r>
            <a:r>
              <a:rPr lang="en-US" altLang="ru-RU" sz="1600" b="1" dirty="0">
                <a:solidFill>
                  <a:prstClr val="black"/>
                </a:solidFill>
                <a:latin typeface="Arial" charset="0"/>
              </a:rPr>
              <a:t>  </a:t>
            </a:r>
            <a:r>
              <a:rPr lang="ru-RU" altLang="ru-RU" sz="1600" b="1" dirty="0">
                <a:solidFill>
                  <a:prstClr val="black"/>
                </a:solidFill>
                <a:latin typeface="Arial" charset="0"/>
              </a:rPr>
              <a:t> в  разделе </a:t>
            </a:r>
            <a:r>
              <a:rPr lang="ru-RU" altLang="ru-RU" sz="1600" b="1" dirty="0" smtClean="0">
                <a:solidFill>
                  <a:prstClr val="black"/>
                </a:solidFill>
                <a:latin typeface="Arial" charset="0"/>
              </a:rPr>
              <a:t>«Документы» </a:t>
            </a:r>
            <a:r>
              <a:rPr lang="ru-RU" altLang="ru-RU" sz="1600" b="1" dirty="0" smtClean="0">
                <a:solidFill>
                  <a:prstClr val="black"/>
                </a:solidFill>
                <a:latin typeface="Times New Roman"/>
                <a:cs typeface="Times New Roman"/>
              </a:rPr>
              <a:t>→ «</a:t>
            </a:r>
            <a:r>
              <a:rPr lang="ru-RU" altLang="ru-RU" sz="1600" b="1" dirty="0" smtClean="0">
                <a:solidFill>
                  <a:prstClr val="black"/>
                </a:solidFill>
                <a:latin typeface="Arial" panose="020B0604020202020204" pitchFamily="34" charset="0"/>
                <a:cs typeface="Arial" panose="020B0604020202020204" pitchFamily="34" charset="0"/>
              </a:rPr>
              <a:t>Решения Совета депутатов» и во вкладке «Управление финансов» </a:t>
            </a:r>
            <a:r>
              <a:rPr lang="ru-RU" altLang="ru-RU" sz="1600" b="1" dirty="0" smtClean="0">
                <a:solidFill>
                  <a:prstClr val="black"/>
                </a:solidFill>
                <a:latin typeface="Times New Roman"/>
                <a:cs typeface="Times New Roman"/>
              </a:rPr>
              <a:t>→ «</a:t>
            </a:r>
            <a:r>
              <a:rPr lang="ru-RU" altLang="ru-RU" sz="1600" b="1" dirty="0" smtClean="0">
                <a:solidFill>
                  <a:prstClr val="black"/>
                </a:solidFill>
                <a:latin typeface="Arial" panose="020B0604020202020204" pitchFamily="34" charset="0"/>
                <a:cs typeface="Arial" panose="020B0604020202020204" pitchFamily="34" charset="0"/>
              </a:rPr>
              <a:t>Бюджет муниципального района» → «Решения о бюджете муниципального образования «Муниципальный округ Кизнерский район </a:t>
            </a:r>
            <a:r>
              <a:rPr lang="ru-RU" altLang="ru-RU" sz="1600" b="1" smtClean="0">
                <a:solidFill>
                  <a:prstClr val="black"/>
                </a:solidFill>
                <a:latin typeface="Arial" panose="020B0604020202020204" pitchFamily="34" charset="0"/>
                <a:cs typeface="Arial" panose="020B0604020202020204" pitchFamily="34" charset="0"/>
              </a:rPr>
              <a:t>Удмуртской Республики» </a:t>
            </a:r>
            <a:r>
              <a:rPr lang="ru-RU" altLang="ru-RU" sz="1600" b="1" dirty="0" smtClean="0">
                <a:solidFill>
                  <a:prstClr val="black"/>
                </a:solidFill>
                <a:latin typeface="Times New Roman"/>
                <a:cs typeface="Times New Roman"/>
              </a:rPr>
              <a:t>→ 2024 год</a:t>
            </a:r>
            <a:endParaRPr lang="ru-RU" altLang="ru-RU" sz="1600" b="1" dirty="0">
              <a:solidFill>
                <a:prstClr val="black"/>
              </a:solidFill>
              <a:latin typeface="Arial" panose="020B0604020202020204" pitchFamily="34" charset="0"/>
              <a:cs typeface="Arial" panose="020B0604020202020204" pitchFamily="34" charset="0"/>
            </a:endParaRPr>
          </a:p>
          <a:p>
            <a:pPr eaLnBrk="1" hangingPunct="1">
              <a:spcBef>
                <a:spcPct val="0"/>
              </a:spcBef>
              <a:buClrTx/>
              <a:buFontTx/>
              <a:buNone/>
            </a:pPr>
            <a:endParaRPr lang="en-US" altLang="ru-RU" sz="1800" b="1" dirty="0">
              <a:solidFill>
                <a:prstClr val="black"/>
              </a:solidFill>
              <a:latin typeface="Arial" charset="0"/>
            </a:endParaRPr>
          </a:p>
          <a:p>
            <a:pPr eaLnBrk="1" hangingPunct="1">
              <a:spcBef>
                <a:spcPct val="0"/>
              </a:spcBef>
              <a:buClrTx/>
              <a:buFontTx/>
              <a:buNone/>
            </a:pPr>
            <a:endParaRPr lang="en-US" altLang="ru-RU" sz="1800" b="1" dirty="0">
              <a:solidFill>
                <a:prstClr val="black"/>
              </a:solidFill>
              <a:latin typeface="Arial" charset="0"/>
            </a:endParaRPr>
          </a:p>
        </p:txBody>
      </p:sp>
    </p:spTree>
    <p:extLst>
      <p:ext uri="{BB962C8B-B14F-4D97-AF65-F5344CB8AC3E}">
        <p14:creationId xmlns:p14="http://schemas.microsoft.com/office/powerpoint/2010/main" xmlns="" val="39746999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Содержимое 2"/>
          <p:cNvSpPr>
            <a:spLocks noGrp="1"/>
          </p:cNvSpPr>
          <p:nvPr>
            <p:ph idx="1"/>
          </p:nvPr>
        </p:nvSpPr>
        <p:spPr>
          <a:xfrm>
            <a:off x="467544" y="332656"/>
            <a:ext cx="8435975" cy="6264275"/>
          </a:xfrm>
        </p:spPr>
        <p:txBody>
          <a:bodyPr/>
          <a:lstStyle/>
          <a:p>
            <a:pPr marL="0" lvl="0" indent="0" algn="just">
              <a:spcBef>
                <a:spcPct val="0"/>
              </a:spcBef>
              <a:buClrTx/>
              <a:buSzTx/>
              <a:buNone/>
            </a:pPr>
            <a:r>
              <a:rPr lang="ru-RU" sz="1100" b="1" i="1" dirty="0">
                <a:latin typeface="Arial" pitchFamily="34" charset="0"/>
                <a:cs typeface="Arial" pitchFamily="34" charset="0"/>
              </a:rPr>
              <a:t>СУБСИДИИ</a:t>
            </a:r>
            <a:r>
              <a:rPr lang="ru-RU" sz="1100" i="1" dirty="0">
                <a:latin typeface="Arial" pitchFamily="34" charset="0"/>
                <a:cs typeface="Arial" pitchFamily="34" charset="0"/>
              </a:rPr>
              <a:t> (от </a:t>
            </a:r>
            <a:r>
              <a:rPr lang="ru-RU" sz="1100" i="1" dirty="0" err="1">
                <a:latin typeface="Arial" pitchFamily="34" charset="0"/>
                <a:cs typeface="Arial" pitchFamily="34" charset="0"/>
              </a:rPr>
              <a:t>лат.subsidium</a:t>
            </a:r>
            <a:r>
              <a:rPr lang="ru-RU" sz="1100" i="1" dirty="0">
                <a:latin typeface="Arial" pitchFamily="34" charset="0"/>
                <a:cs typeface="Arial" pitchFamily="34" charset="0"/>
              </a:rPr>
              <a:t> — помощь, поддержка) — межбюджетные трансферты, предоставляемые в целях </a:t>
            </a:r>
            <a:r>
              <a:rPr lang="ru-RU" sz="1100" i="1" dirty="0" err="1">
                <a:latin typeface="Arial" pitchFamily="34" charset="0"/>
                <a:cs typeface="Arial" pitchFamily="34" charset="0"/>
              </a:rPr>
              <a:t>софинансирования</a:t>
            </a:r>
            <a:r>
              <a:rPr lang="ru-RU" sz="1100" i="1" dirty="0">
                <a:latin typeface="Arial" pitchFamily="34" charset="0"/>
                <a:cs typeface="Arial" pitchFamily="34" charset="0"/>
              </a:rPr>
              <a:t> расходных обязательств того бюджета, которому они предоставляются. Бюджетным кодексом РФ предусмотрена возможность предоставления субсидий бюджетам субъектов Российской Федерации из федерального бюджета, а также местным бюджетам из бюджета субъекта Российской Федерации;</a:t>
            </a:r>
            <a:endParaRPr lang="ru-RU" sz="1100" dirty="0">
              <a:latin typeface="Arial" pitchFamily="34" charset="0"/>
              <a:cs typeface="Arial" pitchFamily="34" charset="0"/>
            </a:endParaRPr>
          </a:p>
          <a:p>
            <a:pPr marL="0" lvl="0" indent="0" algn="just">
              <a:spcBef>
                <a:spcPct val="0"/>
              </a:spcBef>
              <a:buClrTx/>
              <a:buSzTx/>
              <a:buNone/>
            </a:pPr>
            <a:r>
              <a:rPr lang="ru-RU" sz="1100" b="1" i="1" dirty="0" smtClean="0">
                <a:latin typeface="Arial" pitchFamily="34" charset="0"/>
                <a:cs typeface="Arial" pitchFamily="34" charset="0"/>
              </a:rPr>
              <a:t>СУБВЕНЦИИ</a:t>
            </a:r>
            <a:r>
              <a:rPr lang="ru-RU" sz="1100" i="1" dirty="0">
                <a:latin typeface="Arial" pitchFamily="34" charset="0"/>
                <a:cs typeface="Arial" pitchFamily="34" charset="0"/>
              </a:rPr>
              <a:t> (от </a:t>
            </a:r>
            <a:r>
              <a:rPr lang="ru-RU" sz="1100" i="1" dirty="0" err="1">
                <a:latin typeface="Arial" pitchFamily="34" charset="0"/>
                <a:cs typeface="Arial" pitchFamily="34" charset="0"/>
              </a:rPr>
              <a:t>лат.subvenire</a:t>
            </a:r>
            <a:r>
              <a:rPr lang="ru-RU" sz="1100" i="1" dirty="0">
                <a:latin typeface="Arial" pitchFamily="34" charset="0"/>
                <a:cs typeface="Arial" pitchFamily="34" charset="0"/>
              </a:rPr>
              <a:t> — «приходить на помощь») — межбюджетные трансферты, предоставляемые в целях финансирования расходных обязательств того бюджета, которому они предоставляются, возникающих при передаче полномочий с того бюджета, из которого они предоставляются. Бюджетным кодексом РФ предусмотрена возможность предоставления субвенций бюджетам субъектов Российской Федерации из федерального бюджета, а также местным бюджетам из бюджета субъекта Российской Федерации.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МУНИЦИПАЛЬНАЯ </a:t>
            </a:r>
            <a:r>
              <a:rPr lang="ru-RU" sz="1100" b="1" dirty="0">
                <a:solidFill>
                  <a:srgbClr val="052635"/>
                </a:solidFill>
                <a:latin typeface="Verdana" pitchFamily="34" charset="0"/>
                <a:cs typeface="Arial" pitchFamily="34" charset="0"/>
              </a:rPr>
              <a:t>ПРОГРАММА</a:t>
            </a:r>
            <a:r>
              <a:rPr lang="ru-RU" sz="1100" dirty="0">
                <a:solidFill>
                  <a:srgbClr val="052635"/>
                </a:solidFill>
                <a:latin typeface="Verdana" pitchFamily="34" charset="0"/>
                <a:cs typeface="Arial" pitchFamily="34" charset="0"/>
              </a:rPr>
              <a:t> — комплекс мероприятий для реализации главных муниципальных функций, достижение приоритетов и целей в сфере социально-экономического развития.</a:t>
            </a:r>
            <a:endParaRPr lang="ru-RU" sz="1100" dirty="0">
              <a:solidFill>
                <a:prstClr val="black"/>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ВЕДОМСТВЕННАЯ </a:t>
            </a:r>
            <a:r>
              <a:rPr lang="ru-RU" sz="1100" b="1" dirty="0">
                <a:solidFill>
                  <a:srgbClr val="052635"/>
                </a:solidFill>
                <a:latin typeface="Verdana" pitchFamily="34" charset="0"/>
                <a:cs typeface="Arial" pitchFamily="34" charset="0"/>
              </a:rPr>
              <a:t>ЦЕЛЕВАЯ ПРОГРАММА</a:t>
            </a:r>
            <a:r>
              <a:rPr lang="ru-RU" sz="1100" dirty="0">
                <a:solidFill>
                  <a:srgbClr val="052635"/>
                </a:solidFill>
                <a:latin typeface="Verdana" pitchFamily="34" charset="0"/>
                <a:cs typeface="Arial" pitchFamily="34" charset="0"/>
              </a:rPr>
              <a:t> — утвержденный (планируемый к утверждению) субъектом бюджетного планирования либо выделяемый им в аналитических целях комплекс мероприятий (направлений расходования бюджетных средств), направленных на решение конкретной тактической задачи (в том числе на исполнение действующих федеральных законов и иных нормативных правовых актов).</a:t>
            </a:r>
            <a:endParaRPr lang="ru-RU" sz="1100" dirty="0">
              <a:solidFill>
                <a:prstClr val="black"/>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ДОХОДЫ </a:t>
            </a:r>
            <a:r>
              <a:rPr lang="ru-RU" sz="1100" b="1" dirty="0">
                <a:solidFill>
                  <a:srgbClr val="052635"/>
                </a:solidFill>
                <a:latin typeface="Verdana" pitchFamily="34" charset="0"/>
                <a:cs typeface="Arial" pitchFamily="34" charset="0"/>
              </a:rPr>
              <a:t>БЮДЖЕТА</a:t>
            </a:r>
            <a:r>
              <a:rPr lang="ru-RU" sz="1100" dirty="0">
                <a:solidFill>
                  <a:srgbClr val="052635"/>
                </a:solidFill>
                <a:latin typeface="Verdana" pitchFamily="34" charset="0"/>
                <a:cs typeface="Arial" pitchFamily="34" charset="0"/>
              </a:rPr>
              <a:t> – это безвозмездные и безвозвратные поступления денежных средств в бюджет.</a:t>
            </a:r>
            <a:endParaRPr lang="ru-RU" sz="1100" dirty="0">
              <a:solidFill>
                <a:prstClr val="black"/>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РАСХОДЫ </a:t>
            </a:r>
            <a:r>
              <a:rPr lang="ru-RU" sz="1100" b="1" dirty="0">
                <a:solidFill>
                  <a:srgbClr val="052635"/>
                </a:solidFill>
                <a:latin typeface="Verdana" pitchFamily="34" charset="0"/>
                <a:cs typeface="Arial" pitchFamily="34" charset="0"/>
              </a:rPr>
              <a:t>БЮДЖЕТА</a:t>
            </a:r>
            <a:r>
              <a:rPr lang="ru-RU" sz="1100" dirty="0">
                <a:solidFill>
                  <a:srgbClr val="052635"/>
                </a:solidFill>
                <a:latin typeface="Verdana" pitchFamily="34" charset="0"/>
                <a:cs typeface="Arial" pitchFamily="34" charset="0"/>
              </a:rPr>
              <a:t> – выплачиваемые из бюджета денежные средства.</a:t>
            </a:r>
            <a:endParaRPr lang="ru-RU" sz="1100" dirty="0">
              <a:solidFill>
                <a:prstClr val="black"/>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НАЛОГ</a:t>
            </a:r>
            <a:r>
              <a:rPr lang="ru-RU" sz="1100" dirty="0">
                <a:solidFill>
                  <a:srgbClr val="052635"/>
                </a:solidFill>
                <a:latin typeface="Verdana" pitchFamily="34" charset="0"/>
                <a:cs typeface="Arial" pitchFamily="34" charset="0"/>
              </a:rPr>
              <a:t> –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a:t>
            </a:r>
            <a:r>
              <a:rPr lang="ru-RU" sz="1100" dirty="0" smtClean="0">
                <a:solidFill>
                  <a:srgbClr val="052635"/>
                </a:solidFill>
                <a:latin typeface="Verdana" pitchFamily="34" charset="0"/>
                <a:cs typeface="Arial" pitchFamily="34" charset="0"/>
              </a:rPr>
              <a:t>.</a:t>
            </a: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ДЕФИЦИТ </a:t>
            </a:r>
            <a:r>
              <a:rPr lang="ru-RU" sz="1100" b="1" dirty="0">
                <a:solidFill>
                  <a:srgbClr val="052635"/>
                </a:solidFill>
                <a:latin typeface="Verdana" pitchFamily="34" charset="0"/>
                <a:cs typeface="Arial" pitchFamily="34" charset="0"/>
              </a:rPr>
              <a:t>БЮДЖЕТА</a:t>
            </a:r>
            <a:r>
              <a:rPr lang="ru-RU" sz="1100" dirty="0">
                <a:solidFill>
                  <a:srgbClr val="052635"/>
                </a:solidFill>
                <a:latin typeface="Verdana" pitchFamily="34" charset="0"/>
                <a:cs typeface="Arial" pitchFamily="34" charset="0"/>
              </a:rPr>
              <a:t> – превышение расходов бюджета над его доходами.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ПРОФИЦИТ </a:t>
            </a:r>
            <a:r>
              <a:rPr lang="ru-RU" sz="1100" b="1" dirty="0">
                <a:solidFill>
                  <a:srgbClr val="052635"/>
                </a:solidFill>
                <a:latin typeface="Verdana" pitchFamily="34" charset="0"/>
                <a:cs typeface="Arial" pitchFamily="34" charset="0"/>
              </a:rPr>
              <a:t>БЮДЖЕТА</a:t>
            </a:r>
            <a:r>
              <a:rPr lang="ru-RU" sz="1100" dirty="0">
                <a:solidFill>
                  <a:srgbClr val="052635"/>
                </a:solidFill>
                <a:latin typeface="Verdana" pitchFamily="34" charset="0"/>
                <a:cs typeface="Arial" pitchFamily="34" charset="0"/>
              </a:rPr>
              <a:t> – превышение доходов бюджета над его расходами.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МУНИЦИПАЛЬНЫЙ </a:t>
            </a:r>
            <a:r>
              <a:rPr lang="ru-RU" sz="1100" b="1" dirty="0">
                <a:solidFill>
                  <a:srgbClr val="052635"/>
                </a:solidFill>
                <a:latin typeface="Verdana" pitchFamily="34" charset="0"/>
                <a:cs typeface="Arial" pitchFamily="34" charset="0"/>
              </a:rPr>
              <a:t>ДОЛГ</a:t>
            </a:r>
            <a:r>
              <a:rPr lang="ru-RU" sz="1100" dirty="0">
                <a:solidFill>
                  <a:srgbClr val="052635"/>
                </a:solidFill>
                <a:latin typeface="Verdana" pitchFamily="34" charset="0"/>
                <a:cs typeface="Arial" pitchFamily="34" charset="0"/>
              </a:rPr>
              <a:t> – обязательства, возникающие из муниципальных заимствований, гарантий по обязательствам третьих лиц, принятые на себя муниципальным образованием.</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МУНИЦИПАЛЬНЫЕ </a:t>
            </a:r>
            <a:r>
              <a:rPr lang="ru-RU" sz="1100" b="1" dirty="0">
                <a:solidFill>
                  <a:srgbClr val="052635"/>
                </a:solidFill>
                <a:latin typeface="Verdana" pitchFamily="34" charset="0"/>
                <a:cs typeface="Arial" pitchFamily="34" charset="0"/>
              </a:rPr>
              <a:t>УСЛУГИ (РАБОТЫ)</a:t>
            </a:r>
            <a:r>
              <a:rPr lang="ru-RU" sz="1100" dirty="0">
                <a:solidFill>
                  <a:srgbClr val="052635"/>
                </a:solidFill>
                <a:latin typeface="Verdana" pitchFamily="34" charset="0"/>
                <a:cs typeface="Arial" pitchFamily="34" charset="0"/>
              </a:rPr>
              <a:t> – услуги (работы), оказываемые (выполняемые) органами местного самоуправления, муниципальными учреждениями.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КАПИТАЛЬНЫЕ </a:t>
            </a:r>
            <a:r>
              <a:rPr lang="ru-RU" sz="1100" b="1" dirty="0">
                <a:solidFill>
                  <a:srgbClr val="052635"/>
                </a:solidFill>
                <a:latin typeface="Verdana" pitchFamily="34" charset="0"/>
                <a:cs typeface="Arial" pitchFamily="34" charset="0"/>
              </a:rPr>
              <a:t>РАСХОДЫ</a:t>
            </a:r>
            <a:r>
              <a:rPr lang="ru-RU" sz="1100" dirty="0">
                <a:solidFill>
                  <a:srgbClr val="052635"/>
                </a:solidFill>
                <a:latin typeface="Verdana" pitchFamily="34" charset="0"/>
                <a:cs typeface="Arial" pitchFamily="34" charset="0"/>
              </a:rPr>
              <a:t> — расходы на инновационную и инвестиционную деятельность. Они включают расходы на: инвестиции в соответствии с утвержденной инвестиционной программой; расходы на проведение капитального ремонта объектов государственной (муниципальной) собственности.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МЕЖБЮДЖЕТНЫЕ </a:t>
            </a:r>
            <a:r>
              <a:rPr lang="ru-RU" sz="1100" b="1" dirty="0">
                <a:solidFill>
                  <a:srgbClr val="052635"/>
                </a:solidFill>
                <a:latin typeface="Verdana" pitchFamily="34" charset="0"/>
                <a:cs typeface="Arial" pitchFamily="34" charset="0"/>
              </a:rPr>
              <a:t>ОТНОШЕНИЯ</a:t>
            </a:r>
            <a:r>
              <a:rPr lang="ru-RU" sz="1100" dirty="0">
                <a:solidFill>
                  <a:srgbClr val="052635"/>
                </a:solidFill>
                <a:latin typeface="Verdana" pitchFamily="34" charset="0"/>
                <a:cs typeface="Arial" pitchFamily="34"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endParaRPr lang="ru-RU" sz="1100" dirty="0">
              <a:latin typeface="Arial" pitchFamily="34" charset="0"/>
              <a:cs typeface="Arial" pitchFamily="34" charset="0"/>
            </a:endParaRPr>
          </a:p>
          <a:p>
            <a:pPr marL="0" lvl="0" indent="0" algn="just">
              <a:spcBef>
                <a:spcPct val="0"/>
              </a:spcBef>
              <a:buClrTx/>
              <a:buSzTx/>
              <a:buNone/>
            </a:pPr>
            <a:endParaRPr lang="ru-RU" sz="1100" b="1" dirty="0">
              <a:solidFill>
                <a:srgbClr val="052635"/>
              </a:solidFill>
              <a:latin typeface="Verdana" pitchFamily="34" charset="0"/>
              <a:cs typeface="Arial" pitchFamily="34" charset="0"/>
            </a:endParaRPr>
          </a:p>
          <a:p>
            <a:pPr marL="0" lvl="0" indent="0" algn="just">
              <a:spcBef>
                <a:spcPct val="0"/>
              </a:spcBef>
              <a:buClrTx/>
              <a:buSzTx/>
              <a:buNone/>
            </a:pPr>
            <a:r>
              <a:rPr lang="ru-RU" sz="1100" b="1" dirty="0">
                <a:solidFill>
                  <a:srgbClr val="052635"/>
                </a:solidFill>
                <a:latin typeface="Verdana" pitchFamily="34" charset="0"/>
                <a:cs typeface="Arial" pitchFamily="34" charset="0"/>
              </a:rPr>
              <a:t>УРОВЕНЬ РАСЧЕТНОЙ БЮДЖЕТНОЙ ОБЕСПЕЧЕННОСТИ МУНИЦИПАЛЬНОГО ОБРАЗОВАНИЯ</a:t>
            </a:r>
            <a:r>
              <a:rPr lang="ru-RU" sz="1100" dirty="0">
                <a:solidFill>
                  <a:srgbClr val="052635"/>
                </a:solidFill>
                <a:latin typeface="Verdana" pitchFamily="34" charset="0"/>
                <a:cs typeface="Arial" pitchFamily="34" charset="0"/>
              </a:rPr>
              <a:t> – индекс, который показывает, насколько соотношение </a:t>
            </a:r>
            <a:r>
              <a:rPr lang="ru-RU" sz="1100" dirty="0" err="1">
                <a:solidFill>
                  <a:srgbClr val="052635"/>
                </a:solidFill>
                <a:latin typeface="Verdana" pitchFamily="34" charset="0"/>
                <a:cs typeface="Arial" pitchFamily="34" charset="0"/>
              </a:rPr>
              <a:t>подушевых</a:t>
            </a:r>
            <a:r>
              <a:rPr lang="ru-RU" sz="1100" dirty="0">
                <a:solidFill>
                  <a:srgbClr val="052635"/>
                </a:solidFill>
                <a:latin typeface="Verdana" pitchFamily="34" charset="0"/>
                <a:cs typeface="Arial" pitchFamily="34" charset="0"/>
              </a:rPr>
              <a:t> доходных возможностей и расходных потребностей муниципального образования выше или ниже среднего уровня по муниципальным образованиям.</a:t>
            </a:r>
            <a:endParaRPr lang="ru-RU" sz="1100" dirty="0">
              <a:latin typeface="Arial" pitchFamily="34" charset="0"/>
              <a:cs typeface="Arial" pitchFamily="34" charset="0"/>
            </a:endParaRPr>
          </a:p>
          <a:p>
            <a:pPr marL="0" lvl="0" indent="0" algn="just">
              <a:spcBef>
                <a:spcPct val="0"/>
              </a:spcBef>
              <a:buClrTx/>
              <a:buSzTx/>
              <a:buNone/>
            </a:pPr>
            <a:endParaRPr lang="ru-RU" sz="1100" b="1" dirty="0">
              <a:solidFill>
                <a:srgbClr val="052635"/>
              </a:solidFill>
              <a:latin typeface="Verdana" pitchFamily="34" charset="0"/>
              <a:cs typeface="Arial" pitchFamily="34" charset="0"/>
            </a:endParaRPr>
          </a:p>
        </p:txBody>
      </p:sp>
    </p:spTree>
    <p:extLst>
      <p:ext uri="{BB962C8B-B14F-4D97-AF65-F5344CB8AC3E}">
        <p14:creationId xmlns:p14="http://schemas.microsoft.com/office/powerpoint/2010/main" xmlns="" val="3872413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7200800" cy="1143000"/>
          </a:xfrm>
        </p:spPr>
        <p:txBody>
          <a:bodyPr>
            <a:normAutofit/>
          </a:bodyPr>
          <a:lstStyle/>
          <a:p>
            <a:r>
              <a:rPr lang="ru-RU" sz="3100" b="1" dirty="0" smtClean="0">
                <a:latin typeface="Bookman Old Style" panose="02050604050505020204" pitchFamily="18" charset="0"/>
              </a:rPr>
              <a:t>Кто управляет и распоряжается</a:t>
            </a:r>
            <a:br>
              <a:rPr lang="ru-RU" sz="3100" b="1" dirty="0" smtClean="0">
                <a:latin typeface="Bookman Old Style" panose="02050604050505020204" pitchFamily="18" charset="0"/>
              </a:rPr>
            </a:br>
            <a:r>
              <a:rPr lang="ru-RU" sz="2800" b="1" dirty="0" smtClean="0"/>
              <a:t>        </a:t>
            </a:r>
            <a:r>
              <a:rPr lang="ru-RU" sz="3100" b="1" dirty="0" smtClean="0">
                <a:latin typeface="Bookman Old Style" panose="02050604050505020204" pitchFamily="18" charset="0"/>
              </a:rPr>
              <a:t>бюджетом</a:t>
            </a:r>
            <a:r>
              <a:rPr lang="ru-RU" sz="3100" b="1" dirty="0" smtClean="0"/>
              <a:t>?</a:t>
            </a:r>
            <a:endParaRPr lang="ru-RU" sz="3100" b="1"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534" y="1196752"/>
            <a:ext cx="2133785" cy="13839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619672" y="908720"/>
            <a:ext cx="7272808" cy="400110"/>
          </a:xfrm>
          <a:prstGeom prst="rect">
            <a:avLst/>
          </a:prstGeom>
          <a:noFill/>
        </p:spPr>
        <p:txBody>
          <a:bodyPr wrap="square" rtlCol="0">
            <a:spAutoFit/>
          </a:bodyPr>
          <a:lstStyle/>
          <a:p>
            <a:pPr algn="just">
              <a:spcBef>
                <a:spcPct val="0"/>
              </a:spcBef>
            </a:pPr>
            <a:endParaRPr lang="ru-RU" altLang="ru-RU" sz="2000" dirty="0">
              <a:solidFill>
                <a:prstClr val="black"/>
              </a:solidFill>
              <a:latin typeface="Constantia" pitchFamily="18" charset="0"/>
            </a:endParaRPr>
          </a:p>
        </p:txBody>
      </p:sp>
      <p:sp>
        <p:nvSpPr>
          <p:cNvPr id="7" name="TextBox 6"/>
          <p:cNvSpPr txBox="1"/>
          <p:nvPr/>
        </p:nvSpPr>
        <p:spPr>
          <a:xfrm>
            <a:off x="3203848" y="260648"/>
            <a:ext cx="184731" cy="523220"/>
          </a:xfrm>
          <a:prstGeom prst="rect">
            <a:avLst/>
          </a:prstGeom>
          <a:noFill/>
        </p:spPr>
        <p:txBody>
          <a:bodyPr wrap="none" rtlCol="0">
            <a:spAutoFit/>
          </a:bodyPr>
          <a:lstStyle/>
          <a:p>
            <a:endParaRPr lang="ru-RU" sz="2800" b="1" dirty="0">
              <a:solidFill>
                <a:srgbClr val="1F497D">
                  <a:lumMod val="50000"/>
                </a:srgbClr>
              </a:solidFill>
            </a:endParaRPr>
          </a:p>
        </p:txBody>
      </p:sp>
      <p:sp>
        <p:nvSpPr>
          <p:cNvPr id="8" name="Прямоугольник 7"/>
          <p:cNvSpPr/>
          <p:nvPr/>
        </p:nvSpPr>
        <p:spPr>
          <a:xfrm>
            <a:off x="4404326" y="3244334"/>
            <a:ext cx="184731" cy="369332"/>
          </a:xfrm>
          <a:prstGeom prst="rect">
            <a:avLst/>
          </a:prstGeom>
        </p:spPr>
        <p:txBody>
          <a:bodyPr wrap="none">
            <a:spAutoFit/>
          </a:bodyPr>
          <a:lstStyle/>
          <a:p>
            <a:endParaRPr lang="ru-RU" dirty="0">
              <a:solidFill>
                <a:prstClr val="black"/>
              </a:solidFill>
            </a:endParaRPr>
          </a:p>
        </p:txBody>
      </p:sp>
      <p:sp>
        <p:nvSpPr>
          <p:cNvPr id="9" name="Прямоугольник 8"/>
          <p:cNvSpPr/>
          <p:nvPr/>
        </p:nvSpPr>
        <p:spPr>
          <a:xfrm>
            <a:off x="1187624" y="1988840"/>
            <a:ext cx="184731" cy="369332"/>
          </a:xfrm>
          <a:prstGeom prst="rect">
            <a:avLst/>
          </a:prstGeom>
        </p:spPr>
        <p:txBody>
          <a:bodyPr wrap="none">
            <a:spAutoFit/>
          </a:bodyPr>
          <a:lstStyle/>
          <a:p>
            <a:endParaRPr lang="ru-RU" dirty="0">
              <a:solidFill>
                <a:prstClr val="black"/>
              </a:solidFill>
            </a:endParaRPr>
          </a:p>
        </p:txBody>
      </p:sp>
      <p:sp>
        <p:nvSpPr>
          <p:cNvPr id="7176" name="Скругленный прямоугольник 7175"/>
          <p:cNvSpPr/>
          <p:nvPr/>
        </p:nvSpPr>
        <p:spPr>
          <a:xfrm>
            <a:off x="2627784" y="1484784"/>
            <a:ext cx="3528392" cy="5040560"/>
          </a:xfrm>
          <a:prstGeom prst="round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Участники бюджетного процесса:</a:t>
            </a:r>
          </a:p>
          <a:p>
            <a:pPr>
              <a:lnSpc>
                <a:spcPct val="80000"/>
              </a:lnSpc>
              <a:defRPr/>
            </a:pPr>
            <a:endPar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Глава </a:t>
            </a:r>
            <a:r>
              <a:rPr lang="ru-RU" sz="1400" b="1" i="1" dirty="0" err="1">
                <a:solidFill>
                  <a:prstClr val="black">
                    <a:lumMod val="85000"/>
                    <a:lumOff val="15000"/>
                  </a:prstClr>
                </a:solidFill>
                <a:effectLst>
                  <a:outerShdw blurRad="38100" dist="38100" dir="2700000" algn="tl">
                    <a:srgbClr val="C0C0C0"/>
                  </a:outerShdw>
                </a:effectLst>
                <a:latin typeface="Times New Roman" pitchFamily="18" charset="0"/>
              </a:rPr>
              <a:t>Кизнерского</a:t>
            </a: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Районный Совет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депутатов</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Администрация </a:t>
            </a:r>
            <a:r>
              <a:rPr lang="ru-RU" sz="1400" b="1" i="1" dirty="0" err="1">
                <a:solidFill>
                  <a:prstClr val="black">
                    <a:lumMod val="85000"/>
                    <a:lumOff val="15000"/>
                  </a:prstClr>
                </a:solidFill>
                <a:effectLst>
                  <a:outerShdw blurRad="38100" dist="38100" dir="2700000" algn="tl">
                    <a:srgbClr val="C0C0C0"/>
                  </a:outerShdw>
                </a:effectLst>
                <a:latin typeface="Times New Roman" pitchFamily="18" charset="0"/>
              </a:rPr>
              <a:t>Кизнерского</a:t>
            </a: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Управление финансов</a:t>
            </a:r>
          </a:p>
          <a:p>
            <a:pPr>
              <a:lnSpc>
                <a:spcPct val="80000"/>
              </a:lnSpc>
              <a:defRPr/>
            </a:pP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 </a:t>
            </a: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Главные распорядители средств бюджета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Главные администраторы доходов бюджета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Получатели средств бюджета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p:txBody>
      </p:sp>
      <p:sp>
        <p:nvSpPr>
          <p:cNvPr id="7173" name="TextBox 7172"/>
          <p:cNvSpPr txBox="1"/>
          <p:nvPr/>
        </p:nvSpPr>
        <p:spPr>
          <a:xfrm>
            <a:off x="3131840" y="2708920"/>
            <a:ext cx="2592288" cy="369332"/>
          </a:xfrm>
          <a:prstGeom prst="rect">
            <a:avLst/>
          </a:prstGeom>
          <a:noFill/>
        </p:spPr>
        <p:txBody>
          <a:bodyPr wrap="square" rtlCol="0">
            <a:spAutoFit/>
          </a:bodyPr>
          <a:lstStyle/>
          <a:p>
            <a:pPr algn="ctr"/>
            <a:endParaRPr lang="ru-RU" b="1" dirty="0">
              <a:solidFill>
                <a:prstClr val="black">
                  <a:lumMod val="85000"/>
                  <a:lumOff val="15000"/>
                </a:prstClr>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07361" y="2420888"/>
            <a:ext cx="2097087" cy="15668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3933056"/>
            <a:ext cx="1993900" cy="1487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87567" y="5087321"/>
            <a:ext cx="2204913" cy="16540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0"/>
            <a:ext cx="890587" cy="115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9391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хниче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1_Техниче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23029</TotalTime>
  <Words>7481</Words>
  <Application>Microsoft Office PowerPoint</Application>
  <PresentationFormat>Экран (4:3)</PresentationFormat>
  <Paragraphs>1683</Paragraphs>
  <Slides>72</Slides>
  <Notes>13</Notes>
  <HiddenSlides>0</HiddenSlides>
  <MMClips>0</MMClips>
  <ScaleCrop>false</ScaleCrop>
  <HeadingPairs>
    <vt:vector size="4" baseType="variant">
      <vt:variant>
        <vt:lpstr>Тема</vt:lpstr>
      </vt:variant>
      <vt:variant>
        <vt:i4>4</vt:i4>
      </vt:variant>
      <vt:variant>
        <vt:lpstr>Заголовки слайдов</vt:lpstr>
      </vt:variant>
      <vt:variant>
        <vt:i4>72</vt:i4>
      </vt:variant>
    </vt:vector>
  </HeadingPairs>
  <TitlesOfParts>
    <vt:vector size="76" baseType="lpstr">
      <vt:lpstr>Тема1</vt:lpstr>
      <vt:lpstr>Тема Office</vt:lpstr>
      <vt:lpstr>Техническая</vt:lpstr>
      <vt:lpstr>1_Техническая</vt:lpstr>
      <vt:lpstr>Слайд 1</vt:lpstr>
      <vt:lpstr>Слайд 2</vt:lpstr>
      <vt:lpstr>Слайд 3</vt:lpstr>
      <vt:lpstr>            На 01 января 2023 г. в муниципальном образовании «Муниципальный округ Кизнерский район Удмуртской Республики» проживает 17,6 тыс. человек. Ожидается, что к 2024 году численность населения района сократится и составит примерно 17,4 тыс. человек.                Основные показатели прогноза социально-экономического развития</vt:lpstr>
      <vt:lpstr> . </vt:lpstr>
      <vt:lpstr>Слайд 6</vt:lpstr>
      <vt:lpstr>Слайд 7</vt:lpstr>
      <vt:lpstr>Слайд 8</vt:lpstr>
      <vt:lpstr>Кто управляет и распоряжается         бюджетом?</vt:lpstr>
      <vt:lpstr>Этапы формирования и исполнения бюджета Бюджетный процесс – это ежегодное формирование   и исполнение бюджета </vt:lpstr>
      <vt:lpstr>          Основные параметры бюджета</vt:lpstr>
      <vt:lpstr>Слайд 12</vt:lpstr>
      <vt:lpstr>Налоги, уплачиваемые гражданином в бюджет муниципального образования «Муниципальный округ Кизнерский район Удмуртской Республики»</vt:lpstr>
      <vt:lpstr>Налоги, уплачиваемые гражданином в бюджет муниципального образования «Муниципальный округ Кизнерский район Удмуртской Республики» (продолжение)</vt:lpstr>
      <vt:lpstr>Налоговые льготы, установленные на местном уровне</vt:lpstr>
      <vt:lpstr>Основные направления налоговой политики муниципального образования «Муниципальный округ Кизнерский район Удмуртской Республики» на 2024 год и плановый период 2025 и 2026 годов</vt:lpstr>
      <vt:lpstr>Основные направления бюджетной политики муниципального образования «Муниципальный округ Кизнерский район Удмуртской Республики» на 2024 год и плановый период 2025 и 2026 годов </vt:lpstr>
      <vt:lpstr>Слайд 18</vt:lpstr>
      <vt:lpstr>Основные параметры бюджета муниципального образования «Муниципальный округ Кизнерский район Удмуртской Республики» на 2024 год и плановый период 2025 и 2026 годов</vt:lpstr>
      <vt:lpstr>Структура доходной части бюджета МО «Муниципальный округ Кизнерский район Удмуртской Республики» на 2024 год </vt:lpstr>
      <vt:lpstr>Основные налоговые доходы консолидированного бюджета МО «Муници-пальный округ Кизнерский район Удмуртской Республики» на 2023 год </vt:lpstr>
      <vt:lpstr>Основные неналоговые доходы  бюджета МО «Муниципальный округ Кизнерский район Удмуртской Республики» на 2024 год </vt:lpstr>
      <vt:lpstr>Межбюджетные трансферты  (безвозмездные поступления) </vt:lpstr>
      <vt:lpstr>Слайд 24</vt:lpstr>
      <vt:lpstr>Структура безвозмездных поступлений доходной части бюджета МО «Муниципальный округ Кизнерский район Удмуртской Республики »  на 2024 год</vt:lpstr>
      <vt:lpstr>Слайд 26</vt:lpstr>
      <vt:lpstr>Доходная часть бюджета МО «Муниципальный  округ Кизнерский район Удмуртской Республики» на 2024 год и плановый период 2025 и 2026 годов в сравнении с 2023  годом</vt:lpstr>
      <vt:lpstr>Слайд 28</vt:lpstr>
      <vt:lpstr>Слайд 29</vt:lpstr>
      <vt:lpstr>Слайд 30</vt:lpstr>
      <vt:lpstr>Расходы бюджета МО «Муниципальный округ Кизнерский район Удмуртской Республики» на 2024 год</vt:lpstr>
      <vt:lpstr>Слайд 32</vt:lpstr>
      <vt:lpstr>Расходная часть бюджета МО «Муниципальный округ Кизнерский район Удмуртской Республики» в рамках муниципальных программ</vt:lpstr>
      <vt:lpstr>Социальная направленность расходов бюджета МО «Муниципальный округ Кизнерский район Удмуртской Республики»   на 2024-2026 годы</vt:lpstr>
      <vt:lpstr>Основные направления расходов бюджета  МО «Муниципальный округ Кизнерский район Удмуртской Республики» на 2024 год </vt:lpstr>
      <vt:lpstr>Слайд 36</vt:lpstr>
      <vt:lpstr>Слайд 37</vt:lpstr>
      <vt:lpstr>Слайд 38</vt:lpstr>
      <vt:lpstr>Слайд 39</vt:lpstr>
      <vt:lpstr>Поддержка отдельных категорий граждан</vt:lpstr>
      <vt:lpstr>Поддержка отдельных категорий граждан (продолжение)</vt:lpstr>
      <vt:lpstr>Что такое муниципальная программа? </vt:lpstr>
      <vt:lpstr>Слайд 43</vt:lpstr>
      <vt:lpstr>Слайд 44</vt:lpstr>
      <vt:lpstr>Слайд 45</vt:lpstr>
      <vt:lpstr>Слайд 46</vt:lpstr>
      <vt:lpstr>Слайд 47</vt:lpstr>
      <vt:lpstr>Слайд 48</vt:lpstr>
      <vt:lpstr>Муниципальная программа  «Развитие культуры на 2020 – 2026 годы»  </vt:lpstr>
      <vt:lpstr>Слайд 50</vt:lpstr>
      <vt:lpstr>Муниципальная программа «Социальная поддержка населения на 2020 – 2026 годы»  </vt:lpstr>
      <vt:lpstr>Слайд 52</vt:lpstr>
      <vt:lpstr>Муниципальная программа «Создание условий для устойчивого экономического развития»  </vt:lpstr>
      <vt:lpstr>Слайд 54</vt:lpstr>
      <vt:lpstr>Муниципальная программа «Безопасность»  </vt:lpstr>
      <vt:lpstr>Слайд 56</vt:lpstr>
      <vt:lpstr>Муниципальная программа «Содержание и развитие муниципального хозяйства на 2020 – 2026 г.г.» </vt:lpstr>
      <vt:lpstr>Слайд 58</vt:lpstr>
      <vt:lpstr>Муниципальная программа «Муниципальное управление на 2020 – 2026 годы» </vt:lpstr>
      <vt:lpstr>Слайд 60</vt:lpstr>
      <vt:lpstr>Муниципальная программа  «Управление муниципальными финансами» </vt:lpstr>
      <vt:lpstr>Слайд 62</vt:lpstr>
      <vt:lpstr>Муниципальная программа «Управление муниципальным имуществом  и земельными ресурсами» </vt:lpstr>
      <vt:lpstr>Муниципальная программа «Комплексные меры противодействия немедицинскому потребления наркотических средств и их незаконному обороту» </vt:lpstr>
      <vt:lpstr>Слайд 65</vt:lpstr>
      <vt:lpstr>Муниципальная программа «Реализация молодежной политики»» </vt:lpstr>
      <vt:lpstr>Слайд 67</vt:lpstr>
      <vt:lpstr>Муниципальная программа «Стимулирование улучшения жилищных условий» </vt:lpstr>
      <vt:lpstr>Объем бюджетных ассигнований дорожного фонда МО «Муниципальный округ Кизнерский район Удмуртской Республики» на 2024 год </vt:lpstr>
      <vt:lpstr>Объем муниципального долга бюджета Кизнерского района </vt:lpstr>
      <vt:lpstr>Основные параметры бюджета   Кизнерского района на 2024 год</vt:lpstr>
      <vt:lpstr>Слайд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муниципального образования  «Кизнерский район» на 2019 год и плановый  период 2020 и 2021 годов</dc:title>
  <dc:creator>Ющенко</dc:creator>
  <cp:lastModifiedBy>Пользователь Windows</cp:lastModifiedBy>
  <cp:revision>948</cp:revision>
  <cp:lastPrinted>2020-11-27T07:07:16Z</cp:lastPrinted>
  <dcterms:created xsi:type="dcterms:W3CDTF">2019-01-10T11:40:33Z</dcterms:created>
  <dcterms:modified xsi:type="dcterms:W3CDTF">2024-02-07T11:32:30Z</dcterms:modified>
</cp:coreProperties>
</file>