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drawings/drawing2.xml" ContentType="application/vnd.openxmlformats-officedocument.drawingml.chartshapes+xml"/>
  <Override PartName="/ppt/activeX/activeX2.xml" ContentType="application/vnd.ms-office.activeX+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charts/chart7.xml" ContentType="application/vnd.openxmlformats-officedocument.drawingml.chart+xml"/>
  <Override PartName="/ppt/notesSlides/notesSlide12.xml" ContentType="application/vnd.openxmlformats-officedocument.presentationml.notesSlide+xml"/>
  <Default Extension="xlsx" ContentType="application/vnd.openxmlformats-officedocument.spreadsheetml.sheet"/>
  <Override PartName="/ppt/charts/chart3.xml" ContentType="application/vnd.openxmlformats-officedocument.drawingml.chart+xml"/>
  <Override PartName="/ppt/notesSlides/notesSlide7.xml" ContentType="application/vnd.openxmlformats-officedocument.presentationml.notesSlide+xml"/>
  <Override PartName="/ppt/drawings/drawing7.xml" ContentType="application/vnd.openxmlformats-officedocument.drawingml.chartshapes+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notesSlides/notesSlide3.xml" ContentType="application/vnd.openxmlformats-officedocument.presentationml.notesSlide+xml"/>
  <Override PartName="/ppt/drawings/drawing3.xml" ContentType="application/vnd.openxmlformats-officedocument.drawingml.chartshapes+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charts/chart8.xml" ContentType="application/vnd.openxmlformats-officedocument.drawingml.char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charts/chart4.xml" ContentType="application/vnd.openxmlformats-officedocument.drawingml.chart+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charts/chart2.xml" ContentType="application/vnd.openxmlformats-officedocument.drawingml.chart+xml"/>
  <Override PartName="/ppt/notesSlides/notesSlide4.xml" ContentType="application/vnd.openxmlformats-officedocument.presentationml.notesSlide+xml"/>
  <Override PartName="/ppt/drawings/drawing6.xml" ContentType="application/vnd.openxmlformats-officedocument.drawingml.chartshape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rawings/drawing4.xml" ContentType="application/vnd.openxmlformats-officedocument.drawingml.chartshape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charts/chart5.xml" ContentType="application/vnd.openxmlformats-officedocument.drawingml.chart+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charts/chart1.xml" ContentType="application/vnd.openxmlformats-officedocument.drawingml.chart+xml"/>
  <Override PartName="/ppt/drawings/drawing5.xml" ContentType="application/vnd.openxmlformats-officedocument.drawingml.chartshapes+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drawings/drawing1.xml" ContentType="application/vnd.openxmlformats-officedocument.drawingml.chartshapes+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activeX/activeX1.xml" ContentType="application/vnd.ms-office.activeX+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notesSlides/notesSlide15.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charts/chart6.xml" ContentType="application/vnd.openxmlformats-officedocument.drawingml.chart+xml"/>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2" r:id="rId1"/>
    <p:sldMasterId id="2147483795" r:id="rId2"/>
    <p:sldMasterId id="2147483808" r:id="rId3"/>
    <p:sldMasterId id="2147483820" r:id="rId4"/>
  </p:sldMasterIdLst>
  <p:notesMasterIdLst>
    <p:notesMasterId r:id="rId79"/>
  </p:notesMasterIdLst>
  <p:sldIdLst>
    <p:sldId id="346" r:id="rId5"/>
    <p:sldId id="348" r:id="rId6"/>
    <p:sldId id="349" r:id="rId7"/>
    <p:sldId id="352" r:id="rId8"/>
    <p:sldId id="353" r:id="rId9"/>
    <p:sldId id="356" r:id="rId10"/>
    <p:sldId id="354" r:id="rId11"/>
    <p:sldId id="355" r:id="rId12"/>
    <p:sldId id="292" r:id="rId13"/>
    <p:sldId id="293" r:id="rId14"/>
    <p:sldId id="296" r:id="rId15"/>
    <p:sldId id="351" r:id="rId16"/>
    <p:sldId id="324" r:id="rId17"/>
    <p:sldId id="325" r:id="rId18"/>
    <p:sldId id="323" r:id="rId19"/>
    <p:sldId id="261" r:id="rId20"/>
    <p:sldId id="262" r:id="rId21"/>
    <p:sldId id="322" r:id="rId22"/>
    <p:sldId id="264" r:id="rId23"/>
    <p:sldId id="265" r:id="rId24"/>
    <p:sldId id="266" r:id="rId25"/>
    <p:sldId id="267" r:id="rId26"/>
    <p:sldId id="260" r:id="rId27"/>
    <p:sldId id="300" r:id="rId28"/>
    <p:sldId id="268" r:id="rId29"/>
    <p:sldId id="301" r:id="rId30"/>
    <p:sldId id="269" r:id="rId31"/>
    <p:sldId id="298" r:id="rId32"/>
    <p:sldId id="297" r:id="rId33"/>
    <p:sldId id="299" r:id="rId34"/>
    <p:sldId id="272" r:id="rId35"/>
    <p:sldId id="302" r:id="rId36"/>
    <p:sldId id="273" r:id="rId37"/>
    <p:sldId id="274" r:id="rId38"/>
    <p:sldId id="275" r:id="rId39"/>
    <p:sldId id="276" r:id="rId40"/>
    <p:sldId id="277" r:id="rId41"/>
    <p:sldId id="278" r:id="rId42"/>
    <p:sldId id="279" r:id="rId43"/>
    <p:sldId id="280" r:id="rId44"/>
    <p:sldId id="303" r:id="rId45"/>
    <p:sldId id="304" r:id="rId46"/>
    <p:sldId id="306" r:id="rId47"/>
    <p:sldId id="285" r:id="rId48"/>
    <p:sldId id="358" r:id="rId49"/>
    <p:sldId id="308" r:id="rId50"/>
    <p:sldId id="336" r:id="rId51"/>
    <p:sldId id="310" r:id="rId52"/>
    <p:sldId id="337" r:id="rId53"/>
    <p:sldId id="311" r:id="rId54"/>
    <p:sldId id="339" r:id="rId55"/>
    <p:sldId id="312" r:id="rId56"/>
    <p:sldId id="340" r:id="rId57"/>
    <p:sldId id="313" r:id="rId58"/>
    <p:sldId id="341" r:id="rId59"/>
    <p:sldId id="314" r:id="rId60"/>
    <p:sldId id="342" r:id="rId61"/>
    <p:sldId id="315" r:id="rId62"/>
    <p:sldId id="343" r:id="rId63"/>
    <p:sldId id="316" r:id="rId64"/>
    <p:sldId id="344" r:id="rId65"/>
    <p:sldId id="317" r:id="rId66"/>
    <p:sldId id="345" r:id="rId67"/>
    <p:sldId id="359" r:id="rId68"/>
    <p:sldId id="363" r:id="rId69"/>
    <p:sldId id="360" r:id="rId70"/>
    <p:sldId id="365" r:id="rId71"/>
    <p:sldId id="361" r:id="rId72"/>
    <p:sldId id="366" r:id="rId73"/>
    <p:sldId id="367" r:id="rId74"/>
    <p:sldId id="318" r:id="rId75"/>
    <p:sldId id="319" r:id="rId76"/>
    <p:sldId id="326" r:id="rId77"/>
    <p:sldId id="331" r:id="rId78"/>
  </p:sldIdLst>
  <p:sldSz cx="9144000" cy="6858000" type="screen4x3"/>
  <p:notesSz cx="6797675" cy="9929813"/>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6165" autoAdjust="0"/>
    <p:restoredTop sz="94717" autoAdjust="0"/>
  </p:normalViewPr>
  <p:slideViewPr>
    <p:cSldViewPr>
      <p:cViewPr varScale="1">
        <p:scale>
          <a:sx n="103" d="100"/>
          <a:sy n="103" d="100"/>
        </p:scale>
        <p:origin x="-174" y="-54"/>
      </p:cViewPr>
      <p:guideLst>
        <p:guide orient="horz" pos="2160"/>
        <p:guide pos="2880"/>
      </p:guideLst>
    </p:cSldViewPr>
  </p:slideViewPr>
  <p:outlineViewPr>
    <p:cViewPr>
      <p:scale>
        <a:sx n="33" d="100"/>
        <a:sy n="33" d="100"/>
      </p:scale>
      <p:origin x="72" y="44364"/>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notesMaster" Target="notesMasters/notesMaster1.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s>
</file>

<file path=ppt/activeX/activeX1.xml><?xml version="1.0" encoding="utf-8"?>
<ax:ocx xmlns:ax="http://schemas.microsoft.com/office/2006/activeX" xmlns:r="http://schemas.openxmlformats.org/officeDocument/2006/relationships" ax:classid="{978C9E23-D4B0-11CE-BF2D-00AA003F40D0}" ax:persistence="persistPropertyBag">
  <ax:ocxPr ax:name="ForeColor" ax:value="0"/>
  <ax:ocxPr ax:name="BackColor" ax:value="16777215"/>
  <ax:ocxPr ax:name="Caption" ax:value="Label1"/>
  <ax:ocxPr ax:name="Size" ax:value="18336;12224"/>
  <ax:ocxPr ax:name="FontName" ax:value="Arial"/>
  <ax:ocxPr ax:name="FontHeight" ax:value="285"/>
  <ax:ocxPr ax:name="FontCharSet" ax:value="204"/>
  <ax:ocxPr ax:name="FontPitchAndFamily" ax:value="2"/>
</ax:ocx>
</file>

<file path=ppt/activeX/activeX2.xml><?xml version="1.0" encoding="utf-8"?>
<ax:ocx xmlns:ax="http://schemas.microsoft.com/office/2006/activeX" xmlns:r="http://schemas.openxmlformats.org/officeDocument/2006/relationships" ax:classid="{978C9E23-D4B0-11CE-BF2D-00AA003F40D0}" ax:persistence="persistPropertyBag">
  <ax:ocxPr ax:name="ForeColor" ax:value="0"/>
  <ax:ocxPr ax:name="BackColor" ax:value="16777215"/>
  <ax:ocxPr ax:name="Caption" ax:value="Label1"/>
  <ax:ocxPr ax:name="Size" ax:value="16933;11298"/>
  <ax:ocxPr ax:name="FontName" ax:value="Arial"/>
  <ax:ocxPr ax:name="FontHeight" ax:value="285"/>
  <ax:ocxPr ax:name="FontCharSet" ax:value="204"/>
  <ax:ocxPr ax:name="FontPitchAndFamily" ax:value="2"/>
</ax:ocx>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_____Microsoft_Office_Excel1.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_____Microsoft_Office_Excel2.xlsx"/></Relationships>
</file>

<file path=ppt/charts/_rels/chart3.xml.rels><?xml version="1.0" encoding="UTF-8" standalone="yes"?>
<Relationships xmlns="http://schemas.openxmlformats.org/package/2006/relationships"><Relationship Id="rId1" Type="http://schemas.openxmlformats.org/officeDocument/2006/relationships/package" Target="../embeddings/_____Microsoft_Office_Excel3.xlsx"/></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_____Microsoft_Office_Excel4.xlsx"/></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_____Microsoft_Office_Excel5.xlsx"/></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_____Microsoft_Office_Excel6.xlsx"/></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package" Target="../embeddings/_____Microsoft_Office_Excel7.xlsx"/></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package" Target="../embeddings/_____Microsoft_Office_Excel8.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ru-RU"/>
  <c:chart>
    <c:autoTitleDeleted val="1"/>
    <c:view3D>
      <c:rotX val="30"/>
      <c:perspective val="30"/>
    </c:view3D>
    <c:plotArea>
      <c:layout>
        <c:manualLayout>
          <c:layoutTarget val="inner"/>
          <c:xMode val="edge"/>
          <c:yMode val="edge"/>
          <c:x val="6.1154290229434527E-2"/>
          <c:y val="0.2217246528621859"/>
          <c:w val="0.6204533867991826"/>
          <c:h val="0.77001624135739299"/>
        </c:manualLayout>
      </c:layout>
      <c:pie3DChart>
        <c:varyColors val="1"/>
      </c:pie3DChart>
      <c:spPr>
        <a:noFill/>
        <a:ln w="25400">
          <a:noFill/>
        </a:ln>
      </c:spPr>
    </c:plotArea>
    <c:legend>
      <c:legendPos val="r"/>
      <c:layout>
        <c:manualLayout>
          <c:xMode val="edge"/>
          <c:yMode val="edge"/>
          <c:x val="0.65510415440523362"/>
          <c:y val="0.20995905528559144"/>
          <c:w val="0.33299997845630358"/>
          <c:h val="0.79004094471440955"/>
        </c:manualLayout>
      </c:layout>
    </c:legend>
    <c:plotVisOnly val="1"/>
    <c:dispBlanksAs val="zero"/>
  </c:chart>
  <c:txPr>
    <a:bodyPr/>
    <a:lstStyle/>
    <a:p>
      <a:pPr>
        <a:defRPr sz="1800"/>
      </a:pPr>
      <a:endParaRPr lang="ru-RU"/>
    </a:p>
  </c:txPr>
  <c:externalData r:id="rId1"/>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ru-RU"/>
  <c:chart>
    <c:title>
      <c:tx>
        <c:rich>
          <a:bodyPr/>
          <a:lstStyle/>
          <a:p>
            <a:pPr>
              <a:defRPr/>
            </a:pPr>
            <a:r>
              <a:rPr lang="ru-RU" sz="2400" dirty="0" smtClean="0">
                <a:solidFill>
                  <a:schemeClr val="accent3">
                    <a:lumMod val="50000"/>
                  </a:schemeClr>
                </a:solidFill>
                <a:latin typeface="Bookman Old Style" panose="02050604050505020204" pitchFamily="18" charset="0"/>
              </a:rPr>
              <a:t>Структура налоговых и неналоговых доходов (прогноз на 2023 год) </a:t>
            </a:r>
            <a:endParaRPr lang="ru-RU" sz="2400" dirty="0">
              <a:solidFill>
                <a:schemeClr val="accent3">
                  <a:lumMod val="50000"/>
                </a:schemeClr>
              </a:solidFill>
              <a:latin typeface="Bookman Old Style" panose="02050604050505020204" pitchFamily="18" charset="0"/>
            </a:endParaRPr>
          </a:p>
        </c:rich>
      </c:tx>
      <c:layout>
        <c:manualLayout>
          <c:xMode val="edge"/>
          <c:yMode val="edge"/>
          <c:x val="0.23771105245336588"/>
          <c:y val="2.0513572099642688E-3"/>
        </c:manualLayout>
      </c:layout>
    </c:title>
    <c:view3D>
      <c:rotX val="30"/>
      <c:perspective val="30"/>
    </c:view3D>
    <c:plotArea>
      <c:layout>
        <c:manualLayout>
          <c:layoutTarget val="inner"/>
          <c:xMode val="edge"/>
          <c:yMode val="edge"/>
          <c:x val="6.1154290229434527E-2"/>
          <c:y val="0.2217246528621859"/>
          <c:w val="0.6204533867991826"/>
          <c:h val="0.77001624135739299"/>
        </c:manualLayout>
      </c:layout>
      <c:pie3DChart>
        <c:varyColors val="1"/>
        <c:ser>
          <c:idx val="0"/>
          <c:order val="0"/>
          <c:tx>
            <c:strRef>
              <c:f>Лист1!$B$1</c:f>
              <c:strCache>
                <c:ptCount val="1"/>
                <c:pt idx="0">
                  <c:v>Налоговые и неналоговые доходы на 2016 год (прогноз)</c:v>
                </c:pt>
              </c:strCache>
            </c:strRef>
          </c:tx>
          <c:explosion val="25"/>
          <c:dLbls>
            <c:dLbl>
              <c:idx val="0"/>
              <c:layout>
                <c:manualLayout>
                  <c:x val="-0.13803046278670006"/>
                  <c:y val="-0.17619357319327869"/>
                </c:manualLayout>
              </c:layout>
              <c:tx>
                <c:rich>
                  <a:bodyPr/>
                  <a:lstStyle/>
                  <a:p>
                    <a:r>
                      <a:rPr lang="ru-RU" sz="1200" dirty="0" smtClean="0"/>
                      <a:t>73,9</a:t>
                    </a:r>
                    <a:r>
                      <a:rPr lang="en-US" sz="1200" dirty="0" smtClean="0"/>
                      <a:t>%</a:t>
                    </a:r>
                    <a:endParaRPr lang="en-US" sz="1200" dirty="0"/>
                  </a:p>
                </c:rich>
              </c:tx>
              <c:showVal val="1"/>
            </c:dLbl>
            <c:dLbl>
              <c:idx val="1"/>
              <c:layout>
                <c:manualLayout>
                  <c:x val="3.1409924659853643E-2"/>
                  <c:y val="3.2646033968867401E-2"/>
                </c:manualLayout>
              </c:layout>
              <c:tx>
                <c:rich>
                  <a:bodyPr/>
                  <a:lstStyle/>
                  <a:p>
                    <a:pPr>
                      <a:defRPr sz="1200"/>
                    </a:pPr>
                    <a:r>
                      <a:rPr lang="ru-RU" sz="1200" dirty="0" smtClean="0"/>
                      <a:t>13,2%</a:t>
                    </a:r>
                    <a:endParaRPr lang="en-US" sz="1200" dirty="0"/>
                  </a:p>
                </c:rich>
              </c:tx>
              <c:spPr/>
              <c:showVal val="1"/>
            </c:dLbl>
            <c:dLbl>
              <c:idx val="2"/>
              <c:layout>
                <c:manualLayout>
                  <c:x val="3.7898537062119302E-3"/>
                  <c:y val="1.9759250020891839E-2"/>
                </c:manualLayout>
              </c:layout>
              <c:tx>
                <c:rich>
                  <a:bodyPr/>
                  <a:lstStyle/>
                  <a:p>
                    <a:pPr>
                      <a:defRPr sz="1200"/>
                    </a:pPr>
                    <a:r>
                      <a:rPr lang="ru-RU" sz="1200" dirty="0" smtClean="0"/>
                      <a:t>3,7</a:t>
                    </a:r>
                    <a:r>
                      <a:rPr lang="en-US" sz="1200" dirty="0" smtClean="0"/>
                      <a:t>%</a:t>
                    </a:r>
                    <a:endParaRPr lang="en-US" sz="1200" dirty="0"/>
                  </a:p>
                </c:rich>
              </c:tx>
              <c:spPr/>
              <c:showVal val="1"/>
            </c:dLbl>
            <c:dLbl>
              <c:idx val="3"/>
              <c:layout>
                <c:manualLayout>
                  <c:x val="0.14234809802684303"/>
                  <c:y val="-2.7934607271373809E-2"/>
                </c:manualLayout>
              </c:layout>
              <c:tx>
                <c:rich>
                  <a:bodyPr/>
                  <a:lstStyle/>
                  <a:p>
                    <a:pPr>
                      <a:defRPr sz="1200"/>
                    </a:pPr>
                    <a:r>
                      <a:rPr lang="ru-RU" sz="1200" dirty="0" smtClean="0">
                        <a:solidFill>
                          <a:schemeClr val="tx1"/>
                        </a:solidFill>
                      </a:rPr>
                      <a:t>3,2%</a:t>
                    </a:r>
                    <a:endParaRPr lang="en-US" sz="1200" dirty="0"/>
                  </a:p>
                </c:rich>
              </c:tx>
              <c:spPr/>
              <c:showVal val="1"/>
            </c:dLbl>
            <c:dLbl>
              <c:idx val="4"/>
              <c:layout>
                <c:manualLayout>
                  <c:x val="2.2943176483716299E-2"/>
                  <c:y val="-3.223990924077805E-4"/>
                </c:manualLayout>
              </c:layout>
              <c:tx>
                <c:rich>
                  <a:bodyPr/>
                  <a:lstStyle/>
                  <a:p>
                    <a:pPr>
                      <a:defRPr sz="1200"/>
                    </a:pPr>
                    <a:r>
                      <a:rPr lang="ru-RU" sz="1200" dirty="0" smtClean="0"/>
                      <a:t>3,2</a:t>
                    </a:r>
                    <a:r>
                      <a:rPr lang="en-US" sz="1200" dirty="0" smtClean="0"/>
                      <a:t>%</a:t>
                    </a:r>
                    <a:endParaRPr lang="en-US" sz="1200" dirty="0"/>
                  </a:p>
                </c:rich>
              </c:tx>
              <c:spPr/>
              <c:showVal val="1"/>
            </c:dLbl>
            <c:delete val="1"/>
          </c:dLbls>
          <c:cat>
            <c:strRef>
              <c:f>Лист1!$A$2:$A$9</c:f>
              <c:strCache>
                <c:ptCount val="8"/>
                <c:pt idx="0">
                  <c:v>Налог на доходы физ.лиц</c:v>
                </c:pt>
                <c:pt idx="1">
                  <c:v>Акцизы</c:v>
                </c:pt>
                <c:pt idx="2">
                  <c:v>Налоги на совокупный доход</c:v>
                </c:pt>
                <c:pt idx="3">
                  <c:v>Налог на имущество</c:v>
                </c:pt>
                <c:pt idx="4">
                  <c:v>Земельный налог </c:v>
                </c:pt>
                <c:pt idx="5">
                  <c:v>Государственная пошлина</c:v>
                </c:pt>
                <c:pt idx="6">
                  <c:v>Доходы от использования имущества</c:v>
                </c:pt>
                <c:pt idx="7">
                  <c:v>Прочие доходы</c:v>
                </c:pt>
              </c:strCache>
            </c:strRef>
          </c:cat>
          <c:val>
            <c:numRef>
              <c:f>Лист1!$B$2:$B$9</c:f>
              <c:numCache>
                <c:formatCode>0.0%</c:formatCode>
                <c:ptCount val="8"/>
                <c:pt idx="0">
                  <c:v>0.7390000000000011</c:v>
                </c:pt>
                <c:pt idx="1">
                  <c:v>0.13200000000000001</c:v>
                </c:pt>
                <c:pt idx="2">
                  <c:v>2.9000000000000001E-2</c:v>
                </c:pt>
                <c:pt idx="3">
                  <c:v>8.0000000000000192E-3</c:v>
                </c:pt>
                <c:pt idx="4">
                  <c:v>2.9000000000000001E-2</c:v>
                </c:pt>
                <c:pt idx="5">
                  <c:v>5.0000000000000088E-3</c:v>
                </c:pt>
                <c:pt idx="6">
                  <c:v>3.2000000000000042E-2</c:v>
                </c:pt>
                <c:pt idx="7">
                  <c:v>2.5999999999999999E-2</c:v>
                </c:pt>
              </c:numCache>
            </c:numRef>
          </c:val>
        </c:ser>
      </c:pie3DChart>
    </c:plotArea>
    <c:legend>
      <c:legendPos val="r"/>
      <c:layout>
        <c:manualLayout>
          <c:xMode val="edge"/>
          <c:yMode val="edge"/>
          <c:x val="0.65936456281167277"/>
          <c:y val="0.18181836886634586"/>
          <c:w val="0.34063543718832723"/>
          <c:h val="0.81818163113365461"/>
        </c:manualLayout>
      </c:layout>
    </c:legend>
    <c:plotVisOnly val="1"/>
    <c:dispBlanksAs val="zero"/>
  </c:chart>
  <c:txPr>
    <a:bodyPr/>
    <a:lstStyle/>
    <a:p>
      <a:pPr>
        <a:defRPr sz="1800"/>
      </a:pPr>
      <a:endParaRPr lang="ru-RU"/>
    </a:p>
  </c:txPr>
  <c:externalData r:id="rId1"/>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1"/>
  <c:lang val="ru-RU"/>
  <c:chart>
    <c:plotArea>
      <c:layout/>
      <c:lineChart>
        <c:grouping val="standard"/>
        <c:ser>
          <c:idx val="0"/>
          <c:order val="0"/>
          <c:tx>
            <c:strRef>
              <c:f>Лист1!$B$1</c:f>
              <c:strCache>
                <c:ptCount val="1"/>
                <c:pt idx="0">
                  <c:v>2014 г</c:v>
                </c:pt>
              </c:strCache>
            </c:strRef>
          </c:tx>
          <c:cat>
            <c:strRef>
              <c:f>Лист1!$A$2:$A$5</c:f>
              <c:strCache>
                <c:ptCount val="1"/>
                <c:pt idx="0">
                  <c:v>Категория 1</c:v>
                </c:pt>
              </c:strCache>
            </c:strRef>
          </c:cat>
          <c:val>
            <c:numRef>
              <c:f>Лист1!$B$2:$B$5</c:f>
              <c:numCache>
                <c:formatCode>General</c:formatCode>
                <c:ptCount val="4"/>
                <c:pt idx="0">
                  <c:v>240685</c:v>
                </c:pt>
              </c:numCache>
            </c:numRef>
          </c:val>
        </c:ser>
        <c:ser>
          <c:idx val="1"/>
          <c:order val="1"/>
          <c:tx>
            <c:strRef>
              <c:f>Лист1!$C$1</c:f>
              <c:strCache>
                <c:ptCount val="1"/>
                <c:pt idx="0">
                  <c:v>2015 г.</c:v>
                </c:pt>
              </c:strCache>
            </c:strRef>
          </c:tx>
          <c:cat>
            <c:strRef>
              <c:f>Лист1!$A$2:$A$5</c:f>
              <c:strCache>
                <c:ptCount val="1"/>
                <c:pt idx="0">
                  <c:v>Категория 1</c:v>
                </c:pt>
              </c:strCache>
            </c:strRef>
          </c:cat>
          <c:val>
            <c:numRef>
              <c:f>Лист1!$C$2:$C$5</c:f>
              <c:numCache>
                <c:formatCode>General</c:formatCode>
                <c:ptCount val="4"/>
                <c:pt idx="0">
                  <c:v>256252</c:v>
                </c:pt>
              </c:numCache>
            </c:numRef>
          </c:val>
        </c:ser>
        <c:ser>
          <c:idx val="2"/>
          <c:order val="2"/>
          <c:tx>
            <c:strRef>
              <c:f>Лист1!$D$1</c:f>
              <c:strCache>
                <c:ptCount val="1"/>
                <c:pt idx="0">
                  <c:v>2016 г.</c:v>
                </c:pt>
              </c:strCache>
            </c:strRef>
          </c:tx>
          <c:cat>
            <c:strRef>
              <c:f>Лист1!$A$2:$A$5</c:f>
              <c:strCache>
                <c:ptCount val="1"/>
                <c:pt idx="0">
                  <c:v>Категория 1</c:v>
                </c:pt>
              </c:strCache>
            </c:strRef>
          </c:cat>
          <c:val>
            <c:numRef>
              <c:f>Лист1!$D$2:$D$5</c:f>
              <c:numCache>
                <c:formatCode>General</c:formatCode>
                <c:ptCount val="4"/>
                <c:pt idx="0">
                  <c:v>267048</c:v>
                </c:pt>
              </c:numCache>
            </c:numRef>
          </c:val>
        </c:ser>
        <c:ser>
          <c:idx val="3"/>
          <c:order val="3"/>
          <c:tx>
            <c:strRef>
              <c:f>Лист1!$E$1</c:f>
              <c:strCache>
                <c:ptCount val="1"/>
                <c:pt idx="0">
                  <c:v>2017 г.</c:v>
                </c:pt>
              </c:strCache>
            </c:strRef>
          </c:tx>
          <c:cat>
            <c:strRef>
              <c:f>Лист1!$A$2:$A$5</c:f>
              <c:strCache>
                <c:ptCount val="1"/>
                <c:pt idx="0">
                  <c:v>Категория 1</c:v>
                </c:pt>
              </c:strCache>
            </c:strRef>
          </c:cat>
          <c:val>
            <c:numRef>
              <c:f>Лист1!$E$2:$E$5</c:f>
              <c:numCache>
                <c:formatCode>General</c:formatCode>
                <c:ptCount val="4"/>
                <c:pt idx="0">
                  <c:v>277336</c:v>
                </c:pt>
              </c:numCache>
            </c:numRef>
          </c:val>
        </c:ser>
        <c:ser>
          <c:idx val="4"/>
          <c:order val="4"/>
          <c:tx>
            <c:strRef>
              <c:f>Лист1!$F$1</c:f>
              <c:strCache>
                <c:ptCount val="1"/>
                <c:pt idx="0">
                  <c:v>2018 г.</c:v>
                </c:pt>
              </c:strCache>
            </c:strRef>
          </c:tx>
          <c:cat>
            <c:strRef>
              <c:f>Лист1!$A$2:$A$5</c:f>
              <c:strCache>
                <c:ptCount val="1"/>
                <c:pt idx="0">
                  <c:v>Категория 1</c:v>
                </c:pt>
              </c:strCache>
            </c:strRef>
          </c:cat>
          <c:val>
            <c:numRef>
              <c:f>Лист1!$F$2:$F$5</c:f>
              <c:numCache>
                <c:formatCode>General</c:formatCode>
                <c:ptCount val="4"/>
                <c:pt idx="0">
                  <c:v>271378</c:v>
                </c:pt>
              </c:numCache>
            </c:numRef>
          </c:val>
        </c:ser>
        <c:ser>
          <c:idx val="5"/>
          <c:order val="5"/>
          <c:tx>
            <c:strRef>
              <c:f>Лист1!$G$1</c:f>
              <c:strCache>
                <c:ptCount val="1"/>
                <c:pt idx="0">
                  <c:v>2019 г.</c:v>
                </c:pt>
              </c:strCache>
            </c:strRef>
          </c:tx>
          <c:cat>
            <c:strRef>
              <c:f>Лист1!$A$2:$A$5</c:f>
              <c:strCache>
                <c:ptCount val="1"/>
                <c:pt idx="0">
                  <c:v>Категория 1</c:v>
                </c:pt>
              </c:strCache>
            </c:strRef>
          </c:cat>
          <c:val>
            <c:numRef>
              <c:f>Лист1!$G$2:$G$5</c:f>
              <c:numCache>
                <c:formatCode>General</c:formatCode>
                <c:ptCount val="4"/>
                <c:pt idx="0">
                  <c:v>278543</c:v>
                </c:pt>
              </c:numCache>
            </c:numRef>
          </c:val>
        </c:ser>
        <c:ser>
          <c:idx val="6"/>
          <c:order val="6"/>
          <c:tx>
            <c:strRef>
              <c:f>Лист1!$H$1</c:f>
              <c:strCache>
                <c:ptCount val="1"/>
                <c:pt idx="0">
                  <c:v>2020 г.</c:v>
                </c:pt>
              </c:strCache>
            </c:strRef>
          </c:tx>
          <c:cat>
            <c:strRef>
              <c:f>Лист1!$A$2:$A$5</c:f>
              <c:strCache>
                <c:ptCount val="1"/>
                <c:pt idx="0">
                  <c:v>Категория 1</c:v>
                </c:pt>
              </c:strCache>
            </c:strRef>
          </c:cat>
          <c:val>
            <c:numRef>
              <c:f>Лист1!$H$2:$H$5</c:f>
              <c:numCache>
                <c:formatCode>General</c:formatCode>
                <c:ptCount val="4"/>
                <c:pt idx="0">
                  <c:v>286422</c:v>
                </c:pt>
              </c:numCache>
            </c:numRef>
          </c:val>
        </c:ser>
        <c:marker val="1"/>
        <c:axId val="154237952"/>
        <c:axId val="154243840"/>
      </c:lineChart>
      <c:catAx>
        <c:axId val="154237952"/>
        <c:scaling>
          <c:orientation val="minMax"/>
        </c:scaling>
        <c:axPos val="b"/>
        <c:tickLblPos val="nextTo"/>
        <c:crossAx val="154243840"/>
        <c:crosses val="autoZero"/>
        <c:auto val="1"/>
        <c:lblAlgn val="ctr"/>
        <c:lblOffset val="100"/>
      </c:catAx>
      <c:valAx>
        <c:axId val="154243840"/>
        <c:scaling>
          <c:orientation val="minMax"/>
        </c:scaling>
        <c:axPos val="l"/>
        <c:majorGridlines/>
        <c:numFmt formatCode="General" sourceLinked="1"/>
        <c:tickLblPos val="nextTo"/>
        <c:crossAx val="154237952"/>
        <c:crosses val="autoZero"/>
        <c:crossBetween val="between"/>
      </c:valAx>
    </c:plotArea>
    <c:legend>
      <c:legendPos val="r"/>
      <c:layout/>
    </c:legend>
    <c:plotVisOnly val="1"/>
    <c:dispBlanksAs val="gap"/>
  </c:chart>
  <c:txPr>
    <a:bodyPr/>
    <a:lstStyle/>
    <a:p>
      <a:pPr>
        <a:defRPr sz="1800"/>
      </a:pPr>
      <a:endParaRPr lang="ru-RU"/>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ru-RU"/>
  <c:chart>
    <c:autoTitleDeleted val="1"/>
    <c:plotArea>
      <c:layout>
        <c:manualLayout>
          <c:layoutTarget val="inner"/>
          <c:xMode val="edge"/>
          <c:yMode val="edge"/>
          <c:x val="2.9861765656562251E-2"/>
          <c:y val="0"/>
          <c:w val="0.72805188326689374"/>
          <c:h val="0.81086171259843298"/>
        </c:manualLayout>
      </c:layout>
      <c:lineChart>
        <c:grouping val="standard"/>
        <c:ser>
          <c:idx val="0"/>
          <c:order val="0"/>
          <c:tx>
            <c:strRef>
              <c:f>Лист1!$B$1</c:f>
              <c:strCache>
                <c:ptCount val="1"/>
                <c:pt idx="0">
                  <c:v>бюджет</c:v>
                </c:pt>
              </c:strCache>
            </c:strRef>
          </c:tx>
          <c:spPr>
            <a:ln w="76200"/>
          </c:spPr>
          <c:dLbls>
            <c:dLbl>
              <c:idx val="0"/>
              <c:layout>
                <c:manualLayout>
                  <c:x val="-5.2067446612418133E-2"/>
                  <c:y val="0.17555904728113891"/>
                </c:manualLayout>
              </c:layout>
              <c:showVal val="1"/>
            </c:dLbl>
            <c:dLbl>
              <c:idx val="1"/>
              <c:layout>
                <c:manualLayout>
                  <c:x val="-4.2955643455244961E-2"/>
                  <c:y val="0.17555904728113891"/>
                </c:manualLayout>
              </c:layout>
              <c:showVal val="1"/>
            </c:dLbl>
            <c:dLbl>
              <c:idx val="2"/>
              <c:layout>
                <c:manualLayout>
                  <c:x val="-2.7335409471519818E-2"/>
                  <c:y val="0.16385511079572943"/>
                </c:manualLayout>
              </c:layout>
              <c:showVal val="1"/>
            </c:dLbl>
            <c:dLbl>
              <c:idx val="3"/>
              <c:layout>
                <c:manualLayout>
                  <c:x val="-3.2542154132761285E-2"/>
                  <c:y val="0.18726298376654912"/>
                </c:manualLayout>
              </c:layout>
              <c:showVal val="1"/>
            </c:dLbl>
            <c:dLbl>
              <c:idx val="4"/>
              <c:layout>
                <c:manualLayout>
                  <c:x val="-3.1240467967450891E-2"/>
                  <c:y val="0.17555904728113891"/>
                </c:manualLayout>
              </c:layout>
              <c:showVal val="1"/>
            </c:dLbl>
            <c:dLbl>
              <c:idx val="5"/>
              <c:layout>
                <c:manualLayout>
                  <c:x val="-5.0185879125120951E-2"/>
                  <c:y val="0.10920178144328149"/>
                </c:manualLayout>
              </c:layout>
              <c:showVal val="1"/>
            </c:dLbl>
            <c:dLbl>
              <c:idx val="6"/>
              <c:layout>
                <c:manualLayout>
                  <c:x val="-4.080337365097652E-2"/>
                  <c:y val="0.11256078903467102"/>
                </c:manualLayout>
              </c:layout>
              <c:tx>
                <c:rich>
                  <a:bodyPr/>
                  <a:lstStyle/>
                  <a:p>
                    <a:r>
                      <a:rPr lang="en-US" dirty="0" smtClean="0"/>
                      <a:t>216,</a:t>
                    </a:r>
                    <a:r>
                      <a:rPr lang="ru-RU" dirty="0" smtClean="0"/>
                      <a:t>3</a:t>
                    </a:r>
                    <a:endParaRPr lang="en-US" dirty="0"/>
                  </a:p>
                </c:rich>
              </c:tx>
              <c:showVal val="1"/>
            </c:dLbl>
            <c:dLbl>
              <c:idx val="7"/>
              <c:layout>
                <c:manualLayout>
                  <c:x val="-3.0615441456559436E-2"/>
                  <c:y val="0.10001597436197264"/>
                </c:manualLayout>
              </c:layout>
              <c:tx>
                <c:rich>
                  <a:bodyPr/>
                  <a:lstStyle/>
                  <a:p>
                    <a:r>
                      <a:rPr lang="ru-RU" dirty="0" smtClean="0"/>
                      <a:t>240,0</a:t>
                    </a:r>
                    <a:endParaRPr lang="en-US" dirty="0"/>
                  </a:p>
                </c:rich>
              </c:tx>
              <c:showVal val="1"/>
            </c:dLbl>
            <c:dLbl>
              <c:idx val="8"/>
              <c:layout>
                <c:manualLayout>
                  <c:x val="-2.5589133324793078E-2"/>
                  <c:y val="8.7145359557636567E-2"/>
                </c:manualLayout>
              </c:layout>
              <c:showVal val="1"/>
            </c:dLbl>
            <c:dLbl>
              <c:idx val="9"/>
              <c:layout>
                <c:manualLayout>
                  <c:x val="-8.0807789446714681E-3"/>
                  <c:y val="0.10108861708685825"/>
                </c:manualLayout>
              </c:layout>
              <c:showVal val="1"/>
            </c:dLbl>
            <c:spPr>
              <a:ln>
                <a:solidFill>
                  <a:schemeClr val="accent1">
                    <a:lumMod val="60000"/>
                    <a:lumOff val="40000"/>
                  </a:schemeClr>
                </a:solidFill>
              </a:ln>
            </c:spPr>
            <c:showVal val="1"/>
          </c:dLbls>
          <c:cat>
            <c:strRef>
              <c:f>Лист1!$A$2:$A$11</c:f>
              <c:strCache>
                <c:ptCount val="10"/>
                <c:pt idx="0">
                  <c:v>2014 г.</c:v>
                </c:pt>
                <c:pt idx="1">
                  <c:v>2015 г.</c:v>
                </c:pt>
                <c:pt idx="2">
                  <c:v>2016 г.</c:v>
                </c:pt>
                <c:pt idx="3">
                  <c:v>2017 г.</c:v>
                </c:pt>
                <c:pt idx="4">
                  <c:v>2018 г.</c:v>
                </c:pt>
                <c:pt idx="5">
                  <c:v>2019 г.</c:v>
                </c:pt>
                <c:pt idx="6">
                  <c:v>2020 г.</c:v>
                </c:pt>
                <c:pt idx="7">
                  <c:v>2021 г.</c:v>
                </c:pt>
                <c:pt idx="8">
                  <c:v>2022 г.</c:v>
                </c:pt>
                <c:pt idx="9">
                  <c:v>2023 г.</c:v>
                </c:pt>
              </c:strCache>
            </c:strRef>
          </c:cat>
          <c:val>
            <c:numRef>
              <c:f>Лист1!$B$2:$B$11</c:f>
              <c:numCache>
                <c:formatCode>General</c:formatCode>
                <c:ptCount val="10"/>
                <c:pt idx="0">
                  <c:v>240.7</c:v>
                </c:pt>
                <c:pt idx="1">
                  <c:v>256.3</c:v>
                </c:pt>
                <c:pt idx="2">
                  <c:v>267.10000000000002</c:v>
                </c:pt>
                <c:pt idx="3">
                  <c:v>277.3</c:v>
                </c:pt>
                <c:pt idx="4">
                  <c:v>269.8</c:v>
                </c:pt>
                <c:pt idx="5">
                  <c:v>207.9</c:v>
                </c:pt>
                <c:pt idx="6">
                  <c:v>216.9</c:v>
                </c:pt>
                <c:pt idx="7">
                  <c:v>226.3</c:v>
                </c:pt>
                <c:pt idx="8">
                  <c:v>237.3</c:v>
                </c:pt>
                <c:pt idx="9">
                  <c:v>249.6</c:v>
                </c:pt>
              </c:numCache>
            </c:numRef>
          </c:val>
        </c:ser>
        <c:marker val="1"/>
        <c:axId val="156160768"/>
        <c:axId val="156162304"/>
      </c:lineChart>
      <c:catAx>
        <c:axId val="156160768"/>
        <c:scaling>
          <c:orientation val="minMax"/>
        </c:scaling>
        <c:axPos val="b"/>
        <c:tickLblPos val="nextTo"/>
        <c:crossAx val="156162304"/>
        <c:crosses val="autoZero"/>
        <c:auto val="1"/>
        <c:lblAlgn val="ctr"/>
        <c:lblOffset val="100"/>
      </c:catAx>
      <c:valAx>
        <c:axId val="156162304"/>
        <c:scaling>
          <c:orientation val="minMax"/>
          <c:max val="300"/>
          <c:min val="0"/>
        </c:scaling>
        <c:delete val="1"/>
        <c:axPos val="l"/>
        <c:majorGridlines/>
        <c:numFmt formatCode="General" sourceLinked="1"/>
        <c:tickLblPos val="none"/>
        <c:crossAx val="156160768"/>
        <c:crosses val="autoZero"/>
        <c:crossBetween val="between"/>
        <c:majorUnit val="50000"/>
        <c:minorUnit val="10"/>
      </c:valAx>
    </c:plotArea>
    <c:legend>
      <c:legendPos val="r"/>
      <c:layout>
        <c:manualLayout>
          <c:xMode val="edge"/>
          <c:yMode val="edge"/>
          <c:x val="0.78737286029033116"/>
          <c:y val="0.42464047258099447"/>
          <c:w val="0.20406310473283429"/>
          <c:h val="0.36468867068164279"/>
        </c:manualLayout>
      </c:layout>
    </c:legend>
    <c:plotVisOnly val="1"/>
    <c:dispBlanksAs val="gap"/>
  </c:chart>
  <c:txPr>
    <a:bodyPr/>
    <a:lstStyle/>
    <a:p>
      <a:pPr>
        <a:defRPr sz="1800"/>
      </a:pPr>
      <a:endParaRPr lang="ru-RU"/>
    </a:p>
  </c:txPr>
  <c:externalData r:id="rId1"/>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1"/>
  <c:lang val="ru-RU"/>
  <c:chart>
    <c:autoTitleDeleted val="1"/>
    <c:plotArea>
      <c:layout>
        <c:manualLayout>
          <c:layoutTarget val="inner"/>
          <c:xMode val="edge"/>
          <c:yMode val="edge"/>
          <c:x val="2.7891307599581409E-2"/>
          <c:y val="0.36011920785568891"/>
          <c:w val="0.66569327190194605"/>
          <c:h val="0.44757653697791272"/>
        </c:manualLayout>
      </c:layout>
      <c:lineChart>
        <c:grouping val="standard"/>
        <c:marker val="1"/>
        <c:axId val="156021504"/>
        <c:axId val="156023040"/>
      </c:lineChart>
      <c:catAx>
        <c:axId val="156021504"/>
        <c:scaling>
          <c:orientation val="minMax"/>
        </c:scaling>
        <c:axPos val="b"/>
        <c:tickLblPos val="nextTo"/>
        <c:crossAx val="156023040"/>
        <c:crosses val="autoZero"/>
        <c:auto val="1"/>
        <c:lblAlgn val="ctr"/>
        <c:lblOffset val="100"/>
      </c:catAx>
      <c:valAx>
        <c:axId val="156023040"/>
        <c:scaling>
          <c:orientation val="minMax"/>
          <c:max val="300"/>
        </c:scaling>
        <c:delete val="1"/>
        <c:axPos val="l"/>
        <c:numFmt formatCode="General" sourceLinked="1"/>
        <c:tickLblPos val="none"/>
        <c:crossAx val="156021504"/>
        <c:crosses val="autoZero"/>
        <c:crossBetween val="between"/>
        <c:majorUnit val="20"/>
        <c:minorUnit val="10"/>
      </c:valAx>
      <c:spPr>
        <a:noFill/>
        <a:ln w="25400">
          <a:noFill/>
        </a:ln>
      </c:spPr>
    </c:plotArea>
    <c:plotVisOnly val="1"/>
    <c:dispBlanksAs val="gap"/>
  </c:chart>
  <c:spPr>
    <a:noFill/>
  </c:spPr>
  <c:txPr>
    <a:bodyPr/>
    <a:lstStyle/>
    <a:p>
      <a:pPr>
        <a:defRPr sz="1800" b="1"/>
      </a:pPr>
      <a:endParaRPr lang="ru-RU"/>
    </a:p>
  </c:txPr>
  <c:externalData r:id="rId1"/>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1"/>
  <c:lang val="ru-RU"/>
  <c:chart>
    <c:autoTitleDeleted val="1"/>
    <c:view3D>
      <c:rotX val="30"/>
      <c:perspective val="30"/>
    </c:view3D>
    <c:plotArea>
      <c:layout>
        <c:manualLayout>
          <c:layoutTarget val="inner"/>
          <c:xMode val="edge"/>
          <c:yMode val="edge"/>
          <c:x val="6.1154290229434527E-2"/>
          <c:y val="0.2217246528621859"/>
          <c:w val="0.6204533867991826"/>
          <c:h val="0.77001624135739299"/>
        </c:manualLayout>
      </c:layout>
      <c:pie3DChart>
        <c:varyColors val="1"/>
      </c:pie3DChart>
      <c:spPr>
        <a:noFill/>
        <a:ln w="25400">
          <a:noFill/>
        </a:ln>
      </c:spPr>
    </c:plotArea>
    <c:legend>
      <c:legendPos val="r"/>
      <c:layout>
        <c:manualLayout>
          <c:xMode val="edge"/>
          <c:yMode val="edge"/>
          <c:x val="0.65510415440523362"/>
          <c:y val="0.20995905528559144"/>
          <c:w val="0.33299997845630358"/>
          <c:h val="0.79004094471440955"/>
        </c:manualLayout>
      </c:layout>
    </c:legend>
    <c:plotVisOnly val="1"/>
    <c:dispBlanksAs val="zero"/>
  </c:chart>
  <c:txPr>
    <a:bodyPr/>
    <a:lstStyle/>
    <a:p>
      <a:pPr>
        <a:defRPr sz="1800">
          <a:solidFill>
            <a:schemeClr val="tx1"/>
          </a:solidFill>
        </a:defRPr>
      </a:pPr>
      <a:endParaRPr lang="ru-RU"/>
    </a:p>
  </c:txPr>
  <c:externalData r:id="rId1"/>
  <c:userShapes r:id="rId2"/>
</c:chartSpace>
</file>

<file path=ppt/charts/chart7.xml><?xml version="1.0" encoding="utf-8"?>
<c:chartSpace xmlns:c="http://schemas.openxmlformats.org/drawingml/2006/chart" xmlns:a="http://schemas.openxmlformats.org/drawingml/2006/main" xmlns:r="http://schemas.openxmlformats.org/officeDocument/2006/relationships">
  <c:lang val="ru-RU"/>
  <c:chart>
    <c:autoTitleDeleted val="1"/>
    <c:view3D>
      <c:rotX val="30"/>
      <c:perspective val="30"/>
    </c:view3D>
    <c:plotArea>
      <c:layout>
        <c:manualLayout>
          <c:layoutTarget val="inner"/>
          <c:xMode val="edge"/>
          <c:yMode val="edge"/>
          <c:x val="9.8712673449908653E-2"/>
          <c:y val="0.49801569367110982"/>
          <c:w val="0.62114053426343274"/>
          <c:h val="0.50198430632889379"/>
        </c:manualLayout>
      </c:layout>
      <c:pie3DChart>
        <c:varyColors val="1"/>
        <c:ser>
          <c:idx val="0"/>
          <c:order val="0"/>
          <c:tx>
            <c:strRef>
              <c:f>Лист1!$B$1</c:f>
              <c:strCache>
                <c:ptCount val="1"/>
                <c:pt idx="0">
                  <c:v>Продажи</c:v>
                </c:pt>
              </c:strCache>
            </c:strRef>
          </c:tx>
          <c:explosion val="31"/>
          <c:dPt>
            <c:idx val="0"/>
            <c:explosion val="0"/>
            <c:spPr>
              <a:solidFill>
                <a:srgbClr val="2D3EDF"/>
              </a:solidFill>
            </c:spPr>
          </c:dPt>
          <c:dPt>
            <c:idx val="1"/>
            <c:explosion val="25"/>
          </c:dPt>
          <c:dPt>
            <c:idx val="2"/>
            <c:explosion val="15"/>
            <c:spPr>
              <a:solidFill>
                <a:srgbClr val="FFFF00"/>
              </a:solidFill>
            </c:spPr>
          </c:dPt>
          <c:dPt>
            <c:idx val="3"/>
            <c:explosion val="16"/>
            <c:spPr>
              <a:solidFill>
                <a:schemeClr val="accent5">
                  <a:lumMod val="40000"/>
                  <a:lumOff val="60000"/>
                </a:schemeClr>
              </a:solidFill>
            </c:spPr>
          </c:dPt>
          <c:dPt>
            <c:idx val="4"/>
            <c:explosion val="15"/>
            <c:spPr>
              <a:solidFill>
                <a:srgbClr val="990099"/>
              </a:solidFill>
            </c:spPr>
          </c:dPt>
          <c:dPt>
            <c:idx val="5"/>
            <c:explosion val="19"/>
            <c:spPr>
              <a:solidFill>
                <a:schemeClr val="accent2">
                  <a:lumMod val="60000"/>
                  <a:lumOff val="40000"/>
                </a:schemeClr>
              </a:solidFill>
            </c:spPr>
          </c:dPt>
          <c:dPt>
            <c:idx val="6"/>
            <c:explosion val="23"/>
          </c:dPt>
          <c:dPt>
            <c:idx val="7"/>
            <c:explosion val="20"/>
            <c:spPr>
              <a:solidFill>
                <a:schemeClr val="tx2">
                  <a:lumMod val="60000"/>
                  <a:lumOff val="40000"/>
                </a:schemeClr>
              </a:solidFill>
            </c:spPr>
          </c:dPt>
          <c:cat>
            <c:numRef>
              <c:f>Лист1!$A$2:$A$9</c:f>
              <c:numCache>
                <c:formatCode>General</c:formatCode>
                <c:ptCount val="8"/>
              </c:numCache>
            </c:numRef>
          </c:cat>
          <c:val>
            <c:numRef>
              <c:f>Лист1!$B$2:$B$9</c:f>
              <c:numCache>
                <c:formatCode>General</c:formatCode>
                <c:ptCount val="8"/>
                <c:pt idx="0">
                  <c:v>547671</c:v>
                </c:pt>
                <c:pt idx="1">
                  <c:v>12393</c:v>
                </c:pt>
                <c:pt idx="2">
                  <c:v>39933</c:v>
                </c:pt>
                <c:pt idx="3">
                  <c:v>11285</c:v>
                </c:pt>
                <c:pt idx="4">
                  <c:v>130397.9</c:v>
                </c:pt>
              </c:numCache>
            </c:numRef>
          </c:val>
        </c:ser>
      </c:pie3DChart>
    </c:plotArea>
    <c:plotVisOnly val="1"/>
    <c:dispBlanksAs val="zero"/>
  </c:chart>
  <c:txPr>
    <a:bodyPr/>
    <a:lstStyle/>
    <a:p>
      <a:pPr>
        <a:defRPr sz="1800"/>
      </a:pPr>
      <a:endParaRPr lang="ru-RU"/>
    </a:p>
  </c:txPr>
  <c:externalData r:id="rId1"/>
  <c:userShapes r:id="rId2"/>
</c:chartSpace>
</file>

<file path=ppt/charts/chart8.xml><?xml version="1.0" encoding="utf-8"?>
<c:chartSpace xmlns:c="http://schemas.openxmlformats.org/drawingml/2006/chart" xmlns:a="http://schemas.openxmlformats.org/drawingml/2006/main" xmlns:r="http://schemas.openxmlformats.org/officeDocument/2006/relationships">
  <c:lang val="ru-RU"/>
  <c:chart>
    <c:view3D>
      <c:rAngAx val="1"/>
    </c:view3D>
    <c:plotArea>
      <c:layout>
        <c:manualLayout>
          <c:layoutTarget val="inner"/>
          <c:xMode val="edge"/>
          <c:yMode val="edge"/>
          <c:x val="1.2500000000000001E-2"/>
          <c:y val="0"/>
          <c:w val="0.9541666666666665"/>
          <c:h val="0.84852066929133851"/>
        </c:manualLayout>
      </c:layout>
      <c:bar3DChart>
        <c:barDir val="col"/>
        <c:grouping val="stacked"/>
        <c:ser>
          <c:idx val="0"/>
          <c:order val="0"/>
          <c:tx>
            <c:strRef>
              <c:f>Лист1!$B$1</c:f>
              <c:strCache>
                <c:ptCount val="1"/>
                <c:pt idx="0">
                  <c:v>Ряд 1</c:v>
                </c:pt>
              </c:strCache>
            </c:strRef>
          </c:tx>
          <c:cat>
            <c:numRef>
              <c:f>Лист1!$A$2:$A$12</c:f>
              <c:numCache>
                <c:formatCode>General</c:formatCode>
                <c:ptCount val="11"/>
                <c:pt idx="0">
                  <c:v>2015</c:v>
                </c:pt>
                <c:pt idx="1">
                  <c:v>2016</c:v>
                </c:pt>
                <c:pt idx="2">
                  <c:v>2017</c:v>
                </c:pt>
                <c:pt idx="3">
                  <c:v>2018</c:v>
                </c:pt>
                <c:pt idx="4">
                  <c:v>2019</c:v>
                </c:pt>
                <c:pt idx="5">
                  <c:v>2020</c:v>
                </c:pt>
                <c:pt idx="6">
                  <c:v>2021</c:v>
                </c:pt>
                <c:pt idx="7">
                  <c:v>2022</c:v>
                </c:pt>
                <c:pt idx="8">
                  <c:v>2023</c:v>
                </c:pt>
                <c:pt idx="9">
                  <c:v>2024</c:v>
                </c:pt>
                <c:pt idx="10">
                  <c:v>2025</c:v>
                </c:pt>
              </c:numCache>
            </c:numRef>
          </c:cat>
          <c:val>
            <c:numRef>
              <c:f>Лист1!$B$2:$B$12</c:f>
              <c:numCache>
                <c:formatCode>General</c:formatCode>
                <c:ptCount val="11"/>
                <c:pt idx="0" formatCode="#,##0.00">
                  <c:v>714107.5</c:v>
                </c:pt>
                <c:pt idx="1">
                  <c:v>733930.5</c:v>
                </c:pt>
                <c:pt idx="2">
                  <c:v>731076.7</c:v>
                </c:pt>
                <c:pt idx="3">
                  <c:v>819894.5</c:v>
                </c:pt>
                <c:pt idx="4">
                  <c:v>943137.3</c:v>
                </c:pt>
                <c:pt idx="5">
                  <c:v>892544.2</c:v>
                </c:pt>
                <c:pt idx="6">
                  <c:v>745057.8</c:v>
                </c:pt>
                <c:pt idx="7">
                  <c:v>770845.5</c:v>
                </c:pt>
                <c:pt idx="8">
                  <c:v>737666.4</c:v>
                </c:pt>
                <c:pt idx="9" formatCode="#,##0.00">
                  <c:v>758862.3</c:v>
                </c:pt>
                <c:pt idx="10">
                  <c:v>773608.7</c:v>
                </c:pt>
              </c:numCache>
            </c:numRef>
          </c:val>
        </c:ser>
        <c:ser>
          <c:idx val="1"/>
          <c:order val="1"/>
          <c:tx>
            <c:strRef>
              <c:f>Лист1!$C$1</c:f>
              <c:strCache>
                <c:ptCount val="1"/>
                <c:pt idx="0">
                  <c:v>Столбец1</c:v>
                </c:pt>
              </c:strCache>
            </c:strRef>
          </c:tx>
          <c:cat>
            <c:numRef>
              <c:f>Лист1!$A$2:$A$12</c:f>
              <c:numCache>
                <c:formatCode>General</c:formatCode>
                <c:ptCount val="11"/>
                <c:pt idx="0">
                  <c:v>2015</c:v>
                </c:pt>
                <c:pt idx="1">
                  <c:v>2016</c:v>
                </c:pt>
                <c:pt idx="2">
                  <c:v>2017</c:v>
                </c:pt>
                <c:pt idx="3">
                  <c:v>2018</c:v>
                </c:pt>
                <c:pt idx="4">
                  <c:v>2019</c:v>
                </c:pt>
                <c:pt idx="5">
                  <c:v>2020</c:v>
                </c:pt>
                <c:pt idx="6">
                  <c:v>2021</c:v>
                </c:pt>
                <c:pt idx="7">
                  <c:v>2022</c:v>
                </c:pt>
                <c:pt idx="8">
                  <c:v>2023</c:v>
                </c:pt>
                <c:pt idx="9">
                  <c:v>2024</c:v>
                </c:pt>
                <c:pt idx="10">
                  <c:v>2025</c:v>
                </c:pt>
              </c:numCache>
            </c:numRef>
          </c:cat>
          <c:val>
            <c:numRef>
              <c:f>Лист1!$C$2:$C$12</c:f>
              <c:numCache>
                <c:formatCode>General</c:formatCode>
                <c:ptCount val="11"/>
              </c:numCache>
            </c:numRef>
          </c:val>
        </c:ser>
        <c:ser>
          <c:idx val="2"/>
          <c:order val="2"/>
          <c:tx>
            <c:strRef>
              <c:f>Лист1!$D$1</c:f>
              <c:strCache>
                <c:ptCount val="1"/>
                <c:pt idx="0">
                  <c:v>Столбец2</c:v>
                </c:pt>
              </c:strCache>
            </c:strRef>
          </c:tx>
          <c:cat>
            <c:numRef>
              <c:f>Лист1!$A$2:$A$12</c:f>
              <c:numCache>
                <c:formatCode>General</c:formatCode>
                <c:ptCount val="11"/>
                <c:pt idx="0">
                  <c:v>2015</c:v>
                </c:pt>
                <c:pt idx="1">
                  <c:v>2016</c:v>
                </c:pt>
                <c:pt idx="2">
                  <c:v>2017</c:v>
                </c:pt>
                <c:pt idx="3">
                  <c:v>2018</c:v>
                </c:pt>
                <c:pt idx="4">
                  <c:v>2019</c:v>
                </c:pt>
                <c:pt idx="5">
                  <c:v>2020</c:v>
                </c:pt>
                <c:pt idx="6">
                  <c:v>2021</c:v>
                </c:pt>
                <c:pt idx="7">
                  <c:v>2022</c:v>
                </c:pt>
                <c:pt idx="8">
                  <c:v>2023</c:v>
                </c:pt>
                <c:pt idx="9">
                  <c:v>2024</c:v>
                </c:pt>
                <c:pt idx="10">
                  <c:v>2025</c:v>
                </c:pt>
              </c:numCache>
            </c:numRef>
          </c:cat>
          <c:val>
            <c:numRef>
              <c:f>Лист1!$D$2:$D$12</c:f>
              <c:numCache>
                <c:formatCode>General</c:formatCode>
                <c:ptCount val="11"/>
              </c:numCache>
            </c:numRef>
          </c:val>
        </c:ser>
        <c:shape val="box"/>
        <c:axId val="160036352"/>
        <c:axId val="160037888"/>
        <c:axId val="0"/>
      </c:bar3DChart>
      <c:catAx>
        <c:axId val="160036352"/>
        <c:scaling>
          <c:orientation val="minMax"/>
        </c:scaling>
        <c:axPos val="b"/>
        <c:numFmt formatCode="General" sourceLinked="1"/>
        <c:tickLblPos val="nextTo"/>
        <c:crossAx val="160037888"/>
        <c:crosses val="autoZero"/>
        <c:auto val="1"/>
        <c:lblAlgn val="ctr"/>
        <c:lblOffset val="100"/>
      </c:catAx>
      <c:valAx>
        <c:axId val="160037888"/>
        <c:scaling>
          <c:orientation val="minMax"/>
        </c:scaling>
        <c:delete val="1"/>
        <c:axPos val="l"/>
        <c:majorGridlines/>
        <c:numFmt formatCode="#,##0.00" sourceLinked="1"/>
        <c:tickLblPos val="none"/>
        <c:crossAx val="160036352"/>
        <c:crosses val="autoZero"/>
        <c:crossBetween val="between"/>
      </c:valAx>
    </c:plotArea>
    <c:plotVisOnly val="1"/>
    <c:dispBlanksAs val="gap"/>
  </c:chart>
  <c:txPr>
    <a:bodyPr/>
    <a:lstStyle/>
    <a:p>
      <a:pPr>
        <a:defRPr sz="1800"/>
      </a:pPr>
      <a:endParaRPr lang="ru-RU"/>
    </a:p>
  </c:txPr>
  <c:externalData r:id="rId1"/>
  <c:userShapes r:id="rId2"/>
</c:chartSpace>
</file>

<file path=ppt/drawings/_rels/drawing1.xml.rels><?xml version="1.0" encoding="UTF-8" standalone="yes"?>
<Relationships xmlns="http://schemas.openxmlformats.org/package/2006/relationships"><Relationship Id="rId1" Type="http://schemas.openxmlformats.org/officeDocument/2006/relationships/image" Target="../media/image22.png"/></Relationships>
</file>

<file path=ppt/drawings/_rels/drawing2.xml.rels><?xml version="1.0" encoding="UTF-8" standalone="yes"?>
<Relationships xmlns="http://schemas.openxmlformats.org/package/2006/relationships"><Relationship Id="rId1" Type="http://schemas.openxmlformats.org/officeDocument/2006/relationships/image" Target="../media/image25.png"/></Relationships>
</file>

<file path=ppt/drawings/_rels/drawing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image" Target="../media/image28.png"/><Relationship Id="rId5" Type="http://schemas.openxmlformats.org/officeDocument/2006/relationships/image" Target="../media/image32.png"/><Relationship Id="rId4" Type="http://schemas.openxmlformats.org/officeDocument/2006/relationships/image" Target="../media/image31.png"/></Relationships>
</file>

<file path=ppt/drawings/_rels/drawing6.xml.rels><?xml version="1.0" encoding="UTF-8" standalone="yes"?>
<Relationships xmlns="http://schemas.openxmlformats.org/package/2006/relationships"><Relationship Id="rId1" Type="http://schemas.openxmlformats.org/officeDocument/2006/relationships/image" Target="../media/image44.png"/></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6.wmf"/></Relationships>
</file>

<file path=ppt/drawings/drawing1.xml><?xml version="1.0" encoding="utf-8"?>
<c:userShapes xmlns:c="http://schemas.openxmlformats.org/drawingml/2006/chart">
  <cdr:relSizeAnchor xmlns:cdr="http://schemas.openxmlformats.org/drawingml/2006/chartDrawing">
    <cdr:from>
      <cdr:x>0.09714</cdr:x>
      <cdr:y>0.01909</cdr:y>
    </cdr:from>
    <cdr:to>
      <cdr:x>0.97727</cdr:x>
      <cdr:y>0.16381</cdr:y>
    </cdr:to>
    <cdr:sp macro="" textlink="">
      <cdr:nvSpPr>
        <cdr:cNvPr id="3" name="TextBox 2"/>
        <cdr:cNvSpPr txBox="1"/>
      </cdr:nvSpPr>
      <cdr:spPr>
        <a:xfrm xmlns:a="http://schemas.openxmlformats.org/drawingml/2006/main">
          <a:off x="864096" y="120616"/>
          <a:ext cx="7829427" cy="91437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ru-RU" sz="3200" b="1" dirty="0" smtClean="0">
              <a:solidFill>
                <a:schemeClr val="accent1">
                  <a:lumMod val="50000"/>
                </a:schemeClr>
              </a:solidFill>
              <a:latin typeface="Bookman Old Style" panose="02050604050505020204" pitchFamily="18" charset="0"/>
            </a:rPr>
            <a:t>Межбюджетные трансферты</a:t>
          </a:r>
          <a:endParaRPr lang="ru-RU" sz="3200" b="1" dirty="0">
            <a:solidFill>
              <a:schemeClr val="accent1">
                <a:lumMod val="50000"/>
              </a:schemeClr>
            </a:solidFill>
            <a:latin typeface="Bookman Old Style" panose="02050604050505020204" pitchFamily="18" charset="0"/>
          </a:endParaRPr>
        </a:p>
      </cdr:txBody>
    </cdr:sp>
  </cdr:relSizeAnchor>
  <cdr:relSizeAnchor xmlns:cdr="http://schemas.openxmlformats.org/drawingml/2006/chartDrawing">
    <cdr:from>
      <cdr:x>0.01344</cdr:x>
      <cdr:y>0.11584</cdr:y>
    </cdr:from>
    <cdr:to>
      <cdr:x>0.96052</cdr:x>
      <cdr:y>0.30615</cdr:y>
    </cdr:to>
    <cdr:sp macro="" textlink="">
      <cdr:nvSpPr>
        <cdr:cNvPr id="4" name="TextBox 3"/>
        <cdr:cNvSpPr txBox="1"/>
      </cdr:nvSpPr>
      <cdr:spPr>
        <a:xfrm xmlns:a="http://schemas.openxmlformats.org/drawingml/2006/main">
          <a:off x="119553" y="731889"/>
          <a:ext cx="8424936" cy="120243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ru-RU" sz="1100" dirty="0" smtClean="0"/>
            <a:t>	</a:t>
          </a:r>
        </a:p>
        <a:p xmlns:a="http://schemas.openxmlformats.org/drawingml/2006/main">
          <a:r>
            <a:rPr lang="ru-RU" b="1" dirty="0"/>
            <a:t>	</a:t>
          </a:r>
          <a:endParaRPr lang="ru-RU" sz="1600" b="1" dirty="0"/>
        </a:p>
      </cdr:txBody>
    </cdr:sp>
  </cdr:relSizeAnchor>
  <cdr:relSizeAnchor xmlns:cdr="http://schemas.openxmlformats.org/drawingml/2006/chartDrawing">
    <cdr:from>
      <cdr:x>0.50211</cdr:x>
      <cdr:y>0.19221</cdr:y>
    </cdr:from>
    <cdr:to>
      <cdr:x>0.83939</cdr:x>
      <cdr:y>0.48618</cdr:y>
    </cdr:to>
    <cdr:sp macro="" textlink="">
      <cdr:nvSpPr>
        <cdr:cNvPr id="7" name="Овал 6"/>
        <cdr:cNvSpPr/>
      </cdr:nvSpPr>
      <cdr:spPr>
        <a:xfrm xmlns:a="http://schemas.openxmlformats.org/drawingml/2006/main">
          <a:off x="4466631" y="1214446"/>
          <a:ext cx="3000350" cy="1857388"/>
        </a:xfrm>
        <a:prstGeom xmlns:a="http://schemas.openxmlformats.org/drawingml/2006/main" prst="ellipse">
          <a:avLst/>
        </a:prstGeom>
        <a:solidFill xmlns:a="http://schemas.openxmlformats.org/drawingml/2006/main">
          <a:schemeClr val="accent1">
            <a:lumMod val="60000"/>
            <a:lumOff val="40000"/>
          </a:schemeClr>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r>
            <a:rPr lang="ru-RU" b="1" dirty="0" smtClean="0">
              <a:solidFill>
                <a:schemeClr val="tx1"/>
              </a:solidFill>
            </a:rPr>
            <a:t>Бюджет Удмуртской Республики</a:t>
          </a:r>
          <a:endParaRPr lang="ru-RU" b="1" dirty="0">
            <a:solidFill>
              <a:schemeClr val="tx1"/>
            </a:solidFill>
          </a:endParaRPr>
        </a:p>
      </cdr:txBody>
    </cdr:sp>
  </cdr:relSizeAnchor>
  <cdr:relSizeAnchor xmlns:cdr="http://schemas.openxmlformats.org/drawingml/2006/chartDrawing">
    <cdr:from>
      <cdr:x>0.37362</cdr:x>
      <cdr:y>0.3103</cdr:y>
    </cdr:from>
    <cdr:to>
      <cdr:x>0.47801</cdr:x>
      <cdr:y>0.79146</cdr:y>
    </cdr:to>
    <cdr:sp macro="" textlink="">
      <cdr:nvSpPr>
        <cdr:cNvPr id="9" name="Выгнутая влево стрелка 8"/>
        <cdr:cNvSpPr/>
      </cdr:nvSpPr>
      <cdr:spPr>
        <a:xfrm xmlns:a="http://schemas.openxmlformats.org/drawingml/2006/main">
          <a:off x="3323620" y="1960562"/>
          <a:ext cx="928625" cy="3040084"/>
        </a:xfrm>
        <a:prstGeom xmlns:a="http://schemas.openxmlformats.org/drawingml/2006/main" prst="curvedRightArrow">
          <a:avLst/>
        </a:prstGeom>
        <a:solidFill xmlns:a="http://schemas.openxmlformats.org/drawingml/2006/main">
          <a:srgbClr val="0070C0"/>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ru-RU"/>
        </a:p>
      </cdr:txBody>
    </cdr:sp>
  </cdr:relSizeAnchor>
  <cdr:relSizeAnchor xmlns:cdr="http://schemas.openxmlformats.org/drawingml/2006/chartDrawing">
    <cdr:from>
      <cdr:x>0.02027</cdr:x>
      <cdr:y>0.38442</cdr:y>
    </cdr:from>
    <cdr:to>
      <cdr:x>0.34953</cdr:x>
      <cdr:y>0.66708</cdr:y>
    </cdr:to>
    <cdr:sp macro="" textlink="">
      <cdr:nvSpPr>
        <cdr:cNvPr id="12" name="Прямоугольник 11"/>
        <cdr:cNvSpPr/>
      </cdr:nvSpPr>
      <cdr:spPr>
        <a:xfrm xmlns:a="http://schemas.openxmlformats.org/drawingml/2006/main">
          <a:off x="180319" y="2428892"/>
          <a:ext cx="2928961" cy="1785918"/>
        </a:xfrm>
        <a:prstGeom xmlns:a="http://schemas.openxmlformats.org/drawingml/2006/main" prst="rect">
          <a:avLst/>
        </a:prstGeom>
        <a:solidFill xmlns:a="http://schemas.openxmlformats.org/drawingml/2006/main">
          <a:schemeClr val="accent1">
            <a:lumMod val="60000"/>
            <a:lumOff val="40000"/>
          </a:schemeClr>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ru-RU" sz="1400" b="1" dirty="0" smtClean="0">
              <a:solidFill>
                <a:schemeClr val="tx1"/>
              </a:solidFill>
            </a:rPr>
            <a:t>Средства других бюджетов РФ</a:t>
          </a:r>
          <a:endParaRPr lang="ru-RU" sz="1400" b="1" dirty="0">
            <a:solidFill>
              <a:schemeClr val="tx1"/>
            </a:solidFill>
          </a:endParaRPr>
        </a:p>
        <a:p xmlns:a="http://schemas.openxmlformats.org/drawingml/2006/main">
          <a:r>
            <a:rPr lang="ru-RU" sz="1400" b="1" dirty="0" smtClean="0">
              <a:solidFill>
                <a:schemeClr val="tx1"/>
              </a:solidFill>
            </a:rPr>
            <a:t>2023 год –  492 077,6 тыс.руб.</a:t>
          </a:r>
        </a:p>
        <a:p xmlns:a="http://schemas.openxmlformats.org/drawingml/2006/main">
          <a:endParaRPr lang="ru-RU" sz="1400" b="1" dirty="0" smtClean="0">
            <a:solidFill>
              <a:schemeClr val="tx1"/>
            </a:solidFill>
          </a:endParaRPr>
        </a:p>
        <a:p xmlns:a="http://schemas.openxmlformats.org/drawingml/2006/main">
          <a:r>
            <a:rPr lang="ru-RU" sz="1400" b="1" dirty="0" smtClean="0">
              <a:solidFill>
                <a:schemeClr val="tx1"/>
              </a:solidFill>
            </a:rPr>
            <a:t>2024 год –  503 928,1 тыс.руб.</a:t>
          </a:r>
        </a:p>
        <a:p xmlns:a="http://schemas.openxmlformats.org/drawingml/2006/main">
          <a:endParaRPr lang="ru-RU" sz="1400" b="1" dirty="0" smtClean="0">
            <a:solidFill>
              <a:schemeClr val="tx1"/>
            </a:solidFill>
          </a:endParaRPr>
        </a:p>
        <a:p xmlns:a="http://schemas.openxmlformats.org/drawingml/2006/main">
          <a:r>
            <a:rPr lang="ru-RU" sz="1400" b="1" dirty="0" smtClean="0">
              <a:solidFill>
                <a:schemeClr val="tx1"/>
              </a:solidFill>
            </a:rPr>
            <a:t>2025 год -   510 005,4 тыс.руб.</a:t>
          </a:r>
          <a:endParaRPr lang="ru-RU" sz="1400" b="1" dirty="0">
            <a:solidFill>
              <a:schemeClr val="tx1"/>
            </a:solidFill>
          </a:endParaRPr>
        </a:p>
      </cdr:txBody>
    </cdr:sp>
  </cdr:relSizeAnchor>
  <cdr:relSizeAnchor xmlns:cdr="http://schemas.openxmlformats.org/drawingml/2006/chartDrawing">
    <cdr:from>
      <cdr:x>0.11105</cdr:x>
      <cdr:y>0.2935</cdr:y>
    </cdr:from>
    <cdr:to>
      <cdr:x>0.24318</cdr:x>
      <cdr:y>0.3392</cdr:y>
    </cdr:to>
    <cdr:sp macro="" textlink="">
      <cdr:nvSpPr>
        <cdr:cNvPr id="5" name="TextBox 4"/>
        <cdr:cNvSpPr txBox="1"/>
      </cdr:nvSpPr>
      <cdr:spPr>
        <a:xfrm xmlns:a="http://schemas.openxmlformats.org/drawingml/2006/main" rot="10800000" flipV="1">
          <a:off x="987908" y="1854385"/>
          <a:ext cx="1175345" cy="28875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b="1" dirty="0">
            <a:solidFill>
              <a:schemeClr val="accent2">
                <a:lumMod val="50000"/>
              </a:schemeClr>
            </a:solidFill>
          </a:endParaRPr>
        </a:p>
      </cdr:txBody>
    </cdr:sp>
  </cdr:relSizeAnchor>
  <cdr:relSizeAnchor xmlns:cdr="http://schemas.openxmlformats.org/drawingml/2006/chartDrawing">
    <cdr:from>
      <cdr:x>0</cdr:x>
      <cdr:y>0</cdr:y>
    </cdr:from>
    <cdr:to>
      <cdr:x>0.10006</cdr:x>
      <cdr:y>0.18333</cdr:y>
    </cdr:to>
    <cdr:pic>
      <cdr:nvPicPr>
        <cdr:cNvPr id="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890093" cy="1111601"/>
        </a:xfrm>
        <a:prstGeom xmlns:a="http://schemas.openxmlformats.org/drawingml/2006/main" prst="rect">
          <a:avLst/>
        </a:prstGeom>
      </cdr:spPr>
    </cdr:pic>
  </cdr:relSizeAnchor>
</c:userShapes>
</file>

<file path=ppt/drawings/drawing2.xml><?xml version="1.0" encoding="utf-8"?>
<c:userShapes xmlns:c="http://schemas.openxmlformats.org/drawingml/2006/chart">
  <cdr:relSizeAnchor xmlns:cdr="http://schemas.openxmlformats.org/drawingml/2006/chartDrawing">
    <cdr:from>
      <cdr:x>0</cdr:x>
      <cdr:y>0</cdr:y>
    </cdr:from>
    <cdr:to>
      <cdr:x>0.10703</cdr:x>
      <cdr:y>0.18333</cdr:y>
    </cdr:to>
    <cdr:pic>
      <cdr:nvPicPr>
        <cdr:cNvPr id="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890093" cy="1158340"/>
        </a:xfrm>
        <a:prstGeom xmlns:a="http://schemas.openxmlformats.org/drawingml/2006/main" prst="rect">
          <a:avLst/>
        </a:prstGeom>
      </cdr:spPr>
    </cdr:pic>
  </cdr:relSizeAnchor>
  <cdr:relSizeAnchor xmlns:cdr="http://schemas.openxmlformats.org/drawingml/2006/chartDrawing">
    <cdr:from>
      <cdr:x>0.18039</cdr:x>
      <cdr:y>0.33919</cdr:y>
    </cdr:from>
    <cdr:to>
      <cdr:x>0.24052</cdr:x>
      <cdr:y>0.38442</cdr:y>
    </cdr:to>
    <cdr:sp macro="" textlink="">
      <cdr:nvSpPr>
        <cdr:cNvPr id="3" name="TextBox 2"/>
        <cdr:cNvSpPr txBox="1"/>
      </cdr:nvSpPr>
      <cdr:spPr>
        <a:xfrm xmlns:a="http://schemas.openxmlformats.org/drawingml/2006/main">
          <a:off x="1500166" y="2143115"/>
          <a:ext cx="500066" cy="285752"/>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endParaRPr lang="ru-RU" sz="1100" dirty="0"/>
        </a:p>
      </cdr:txBody>
    </cdr:sp>
  </cdr:relSizeAnchor>
  <cdr:relSizeAnchor xmlns:cdr="http://schemas.openxmlformats.org/drawingml/2006/chartDrawing">
    <cdr:from>
      <cdr:x>0.18039</cdr:x>
      <cdr:y>0.3505</cdr:y>
    </cdr:from>
    <cdr:to>
      <cdr:x>0.18898</cdr:x>
      <cdr:y>0.39573</cdr:y>
    </cdr:to>
    <cdr:sp macro="" textlink="">
      <cdr:nvSpPr>
        <cdr:cNvPr id="4" name="TextBox 3"/>
        <cdr:cNvSpPr txBox="1"/>
      </cdr:nvSpPr>
      <cdr:spPr>
        <a:xfrm xmlns:a="http://schemas.openxmlformats.org/drawingml/2006/main">
          <a:off x="1500198" y="2214549"/>
          <a:ext cx="71406" cy="285774"/>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r>
            <a:rPr lang="ru-RU" sz="1200" dirty="0" smtClean="0"/>
            <a:t>0,8</a:t>
          </a:r>
          <a:r>
            <a:rPr lang="ru-RU" sz="1400" dirty="0" smtClean="0"/>
            <a:t> %</a:t>
          </a:r>
          <a:endParaRPr lang="ru-RU" sz="1400" dirty="0"/>
        </a:p>
      </cdr:txBody>
    </cdr:sp>
  </cdr:relSizeAnchor>
  <cdr:relSizeAnchor xmlns:cdr="http://schemas.openxmlformats.org/drawingml/2006/chartDrawing">
    <cdr:from>
      <cdr:x>0.24911</cdr:x>
      <cdr:y>0.32789</cdr:y>
    </cdr:from>
    <cdr:to>
      <cdr:x>0.29206</cdr:x>
      <cdr:y>0.36181</cdr:y>
    </cdr:to>
    <cdr:sp macro="" textlink="">
      <cdr:nvSpPr>
        <cdr:cNvPr id="5" name="TextBox 4"/>
        <cdr:cNvSpPr txBox="1"/>
      </cdr:nvSpPr>
      <cdr:spPr>
        <a:xfrm xmlns:a="http://schemas.openxmlformats.org/drawingml/2006/main">
          <a:off x="2071670" y="2071677"/>
          <a:ext cx="357190" cy="214315"/>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r>
            <a:rPr lang="ru-RU" sz="1200" dirty="0" smtClean="0"/>
            <a:t>0,5</a:t>
          </a:r>
        </a:p>
        <a:p xmlns:a="http://schemas.openxmlformats.org/drawingml/2006/main">
          <a:endParaRPr lang="ru-RU" sz="1100" dirty="0"/>
        </a:p>
      </cdr:txBody>
    </cdr:sp>
  </cdr:relSizeAnchor>
  <cdr:relSizeAnchor xmlns:cdr="http://schemas.openxmlformats.org/drawingml/2006/chartDrawing">
    <cdr:from>
      <cdr:x>0.36078</cdr:x>
      <cdr:y>0.39573</cdr:y>
    </cdr:from>
    <cdr:to>
      <cdr:x>0.47073</cdr:x>
      <cdr:y>0.44095</cdr:y>
    </cdr:to>
    <cdr:sp macro="" textlink="">
      <cdr:nvSpPr>
        <cdr:cNvPr id="6" name="TextBox 5"/>
        <cdr:cNvSpPr txBox="1"/>
      </cdr:nvSpPr>
      <cdr:spPr>
        <a:xfrm xmlns:a="http://schemas.openxmlformats.org/drawingml/2006/main">
          <a:off x="3000364" y="2500305"/>
          <a:ext cx="914400" cy="285752"/>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endParaRPr lang="ru-RU" sz="1100" dirty="0"/>
        </a:p>
      </cdr:txBody>
    </cdr:sp>
  </cdr:relSizeAnchor>
  <cdr:relSizeAnchor xmlns:cdr="http://schemas.openxmlformats.org/drawingml/2006/chartDrawing">
    <cdr:from>
      <cdr:x>0.36078</cdr:x>
      <cdr:y>0.3505</cdr:y>
    </cdr:from>
    <cdr:to>
      <cdr:x>0.41232</cdr:x>
      <cdr:y>0.38442</cdr:y>
    </cdr:to>
    <cdr:sp macro="" textlink="">
      <cdr:nvSpPr>
        <cdr:cNvPr id="7" name="TextBox 6"/>
        <cdr:cNvSpPr txBox="1"/>
      </cdr:nvSpPr>
      <cdr:spPr>
        <a:xfrm xmlns:a="http://schemas.openxmlformats.org/drawingml/2006/main">
          <a:off x="3000364" y="2214553"/>
          <a:ext cx="428628" cy="214314"/>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r>
            <a:rPr lang="ru-RU" dirty="0" smtClean="0"/>
            <a:t>2,6</a:t>
          </a:r>
          <a:r>
            <a:rPr lang="ru-RU" sz="1100" dirty="0" smtClean="0"/>
            <a:t>%</a:t>
          </a:r>
          <a:endParaRPr lang="ru-RU" sz="1100" dirty="0"/>
        </a:p>
      </cdr:txBody>
    </cdr:sp>
  </cdr:relSizeAnchor>
</c:userShapes>
</file>

<file path=ppt/drawings/drawing3.xml><?xml version="1.0" encoding="utf-8"?>
<c:userShapes xmlns:c="http://schemas.openxmlformats.org/drawingml/2006/chart">
  <cdr:relSizeAnchor xmlns:cdr="http://schemas.openxmlformats.org/drawingml/2006/chartDrawing">
    <cdr:from>
      <cdr:x>0.54979</cdr:x>
      <cdr:y>0.68859</cdr:y>
    </cdr:from>
    <cdr:to>
      <cdr:x>0.64351</cdr:x>
      <cdr:y>1</cdr:y>
    </cdr:to>
    <cdr:sp macro="" textlink="">
      <cdr:nvSpPr>
        <cdr:cNvPr id="2" name="TextBox 1"/>
        <cdr:cNvSpPr txBox="1"/>
      </cdr:nvSpPr>
      <cdr:spPr>
        <a:xfrm xmlns:a="http://schemas.openxmlformats.org/drawingml/2006/main">
          <a:off x="5364088" y="2082552"/>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100" dirty="0"/>
        </a:p>
      </cdr:txBody>
    </cdr:sp>
  </cdr:relSizeAnchor>
</c:userShapes>
</file>

<file path=ppt/drawings/drawing4.xml><?xml version="1.0" encoding="utf-8"?>
<c:userShapes xmlns:c="http://schemas.openxmlformats.org/drawingml/2006/chart">
  <cdr:relSizeAnchor xmlns:cdr="http://schemas.openxmlformats.org/drawingml/2006/chartDrawing">
    <cdr:from>
      <cdr:x>0.52914</cdr:x>
      <cdr:y>0.67179</cdr:y>
    </cdr:from>
    <cdr:to>
      <cdr:x>0.62057</cdr:x>
      <cdr:y>1</cdr:y>
    </cdr:to>
    <cdr:sp macro="" textlink="">
      <cdr:nvSpPr>
        <cdr:cNvPr id="2" name="TextBox 1"/>
        <cdr:cNvSpPr txBox="1"/>
      </cdr:nvSpPr>
      <cdr:spPr>
        <a:xfrm xmlns:a="http://schemas.openxmlformats.org/drawingml/2006/main">
          <a:off x="5292080" y="1953336"/>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400" b="1" dirty="0"/>
        </a:p>
      </cdr:txBody>
    </cdr:sp>
  </cdr:relSizeAnchor>
  <cdr:relSizeAnchor xmlns:cdr="http://schemas.openxmlformats.org/drawingml/2006/chartDrawing">
    <cdr:from>
      <cdr:x>0.49314</cdr:x>
      <cdr:y>0.41681</cdr:y>
    </cdr:from>
    <cdr:to>
      <cdr:x>0.61337</cdr:x>
      <cdr:y>0.82255</cdr:y>
    </cdr:to>
    <cdr:sp macro="" textlink="">
      <cdr:nvSpPr>
        <cdr:cNvPr id="3" name="TextBox 2"/>
        <cdr:cNvSpPr txBox="1"/>
      </cdr:nvSpPr>
      <cdr:spPr>
        <a:xfrm xmlns:a="http://schemas.openxmlformats.org/drawingml/2006/main">
          <a:off x="4932040" y="1161248"/>
          <a:ext cx="1202432" cy="113042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100" dirty="0"/>
        </a:p>
      </cdr:txBody>
    </cdr:sp>
  </cdr:relSizeAnchor>
  <cdr:relSizeAnchor xmlns:cdr="http://schemas.openxmlformats.org/drawingml/2006/chartDrawing">
    <cdr:from>
      <cdr:x>0.42114</cdr:x>
      <cdr:y>0.44265</cdr:y>
    </cdr:from>
    <cdr:to>
      <cdr:x>0.51257</cdr:x>
      <cdr:y>0.77086</cdr:y>
    </cdr:to>
    <cdr:sp macro="" textlink="">
      <cdr:nvSpPr>
        <cdr:cNvPr id="4" name="TextBox 3"/>
        <cdr:cNvSpPr txBox="1"/>
      </cdr:nvSpPr>
      <cdr:spPr>
        <a:xfrm xmlns:a="http://schemas.openxmlformats.org/drawingml/2006/main">
          <a:off x="4211960" y="1233256"/>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100" dirty="0"/>
        </a:p>
      </cdr:txBody>
    </cdr:sp>
  </cdr:relSizeAnchor>
  <cdr:relSizeAnchor xmlns:cdr="http://schemas.openxmlformats.org/drawingml/2006/chartDrawing">
    <cdr:from>
      <cdr:x>0.69474</cdr:x>
      <cdr:y>0.62357</cdr:y>
    </cdr:from>
    <cdr:to>
      <cdr:x>0.78617</cdr:x>
      <cdr:y>0.95178</cdr:y>
    </cdr:to>
    <cdr:sp macro="" textlink="">
      <cdr:nvSpPr>
        <cdr:cNvPr id="5" name="TextBox 4"/>
        <cdr:cNvSpPr txBox="1"/>
      </cdr:nvSpPr>
      <cdr:spPr>
        <a:xfrm xmlns:a="http://schemas.openxmlformats.org/drawingml/2006/main">
          <a:off x="6948264" y="1737312"/>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100" dirty="0"/>
        </a:p>
      </cdr:txBody>
    </cdr:sp>
  </cdr:relSizeAnchor>
</c:userShapes>
</file>

<file path=ppt/drawings/drawing5.xml><?xml version="1.0" encoding="utf-8"?>
<c:userShapes xmlns:c="http://schemas.openxmlformats.org/drawingml/2006/chart">
  <cdr:relSizeAnchor xmlns:cdr="http://schemas.openxmlformats.org/drawingml/2006/chartDrawing">
    <cdr:from>
      <cdr:x>0.1457</cdr:x>
      <cdr:y>0</cdr:y>
    </cdr:from>
    <cdr:to>
      <cdr:x>0.97727</cdr:x>
      <cdr:y>0.20089</cdr:y>
    </cdr:to>
    <cdr:sp macro="" textlink="">
      <cdr:nvSpPr>
        <cdr:cNvPr id="3" name="TextBox 2"/>
        <cdr:cNvSpPr txBox="1"/>
      </cdr:nvSpPr>
      <cdr:spPr>
        <a:xfrm xmlns:a="http://schemas.openxmlformats.org/drawingml/2006/main">
          <a:off x="1296107" y="0"/>
          <a:ext cx="7397416" cy="131381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ru-RU" sz="2400" b="1" dirty="0" smtClean="0">
              <a:solidFill>
                <a:schemeClr val="bg2">
                  <a:lumMod val="25000"/>
                </a:schemeClr>
              </a:solidFill>
              <a:latin typeface="Bookman Old Style" panose="02050604050505020204" pitchFamily="18" charset="0"/>
            </a:rPr>
            <a:t>Расходы  бюджета МО «Муниципальный </a:t>
          </a:r>
        </a:p>
        <a:p xmlns:a="http://schemas.openxmlformats.org/drawingml/2006/main">
          <a:r>
            <a:rPr lang="ru-RU" sz="2400" b="1" dirty="0">
              <a:solidFill>
                <a:schemeClr val="bg2">
                  <a:lumMod val="25000"/>
                </a:schemeClr>
              </a:solidFill>
              <a:latin typeface="Bookman Old Style" panose="02050604050505020204" pitchFamily="18" charset="0"/>
            </a:rPr>
            <a:t>о</a:t>
          </a:r>
          <a:r>
            <a:rPr lang="ru-RU" sz="2400" b="1" dirty="0" smtClean="0">
              <a:solidFill>
                <a:schemeClr val="bg2">
                  <a:lumMod val="25000"/>
                </a:schemeClr>
              </a:solidFill>
              <a:latin typeface="Bookman Old Style" panose="02050604050505020204" pitchFamily="18" charset="0"/>
            </a:rPr>
            <a:t>круг Кизнерский район Удмуртской </a:t>
          </a:r>
        </a:p>
        <a:p xmlns:a="http://schemas.openxmlformats.org/drawingml/2006/main">
          <a:r>
            <a:rPr lang="ru-RU" sz="2400" b="1" dirty="0" smtClean="0">
              <a:solidFill>
                <a:schemeClr val="bg2">
                  <a:lumMod val="25000"/>
                </a:schemeClr>
              </a:solidFill>
              <a:latin typeface="Bookman Old Style" panose="02050604050505020204" pitchFamily="18" charset="0"/>
            </a:rPr>
            <a:t>Республики»  на душу населения</a:t>
          </a:r>
          <a:endParaRPr lang="ru-RU" sz="2400" b="1" dirty="0">
            <a:solidFill>
              <a:schemeClr val="bg2">
                <a:lumMod val="25000"/>
              </a:schemeClr>
            </a:solidFill>
            <a:latin typeface="Bookman Old Style" panose="02050604050505020204" pitchFamily="18" charset="0"/>
          </a:endParaRPr>
        </a:p>
      </cdr:txBody>
    </cdr:sp>
  </cdr:relSizeAnchor>
  <cdr:relSizeAnchor xmlns:cdr="http://schemas.openxmlformats.org/drawingml/2006/chartDrawing">
    <cdr:from>
      <cdr:x>0.01344</cdr:x>
      <cdr:y>0.11584</cdr:y>
    </cdr:from>
    <cdr:to>
      <cdr:x>0.96052</cdr:x>
      <cdr:y>0.30615</cdr:y>
    </cdr:to>
    <cdr:sp macro="" textlink="">
      <cdr:nvSpPr>
        <cdr:cNvPr id="4" name="TextBox 3"/>
        <cdr:cNvSpPr txBox="1"/>
      </cdr:nvSpPr>
      <cdr:spPr>
        <a:xfrm xmlns:a="http://schemas.openxmlformats.org/drawingml/2006/main">
          <a:off x="119553" y="731889"/>
          <a:ext cx="8424936" cy="120243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ru-RU" sz="1100" dirty="0" smtClean="0"/>
            <a:t>	</a:t>
          </a:r>
        </a:p>
        <a:p xmlns:a="http://schemas.openxmlformats.org/drawingml/2006/main">
          <a:r>
            <a:rPr lang="ru-RU" b="1" dirty="0"/>
            <a:t>	</a:t>
          </a:r>
          <a:endParaRPr lang="ru-RU" sz="1600" b="1" dirty="0"/>
        </a:p>
      </cdr:txBody>
    </cdr:sp>
  </cdr:relSizeAnchor>
  <cdr:relSizeAnchor xmlns:cdr="http://schemas.openxmlformats.org/drawingml/2006/chartDrawing">
    <cdr:from>
      <cdr:x>0.85607</cdr:x>
      <cdr:y>0.11217</cdr:y>
    </cdr:from>
    <cdr:to>
      <cdr:x>0.95886</cdr:x>
      <cdr:y>0.25689</cdr:y>
    </cdr:to>
    <cdr:sp macro="" textlink="">
      <cdr:nvSpPr>
        <cdr:cNvPr id="5" name="TextBox 4"/>
        <cdr:cNvSpPr txBox="1"/>
      </cdr:nvSpPr>
      <cdr:spPr>
        <a:xfrm xmlns:a="http://schemas.openxmlformats.org/drawingml/2006/main">
          <a:off x="7615323" y="708696"/>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400" b="1" dirty="0">
            <a:solidFill>
              <a:schemeClr val="accent2">
                <a:lumMod val="50000"/>
              </a:schemeClr>
            </a:solidFill>
          </a:endParaRPr>
        </a:p>
      </cdr:txBody>
    </cdr:sp>
  </cdr:relSizeAnchor>
  <cdr:relSizeAnchor xmlns:cdr="http://schemas.openxmlformats.org/drawingml/2006/chartDrawing">
    <cdr:from>
      <cdr:x>0.40473</cdr:x>
      <cdr:y>0.2113</cdr:y>
    </cdr:from>
    <cdr:to>
      <cdr:x>0.95517</cdr:x>
      <cdr:y>0.35603</cdr:y>
    </cdr:to>
    <cdr:sp macro="" textlink="">
      <cdr:nvSpPr>
        <cdr:cNvPr id="6" name="TextBox 5"/>
        <cdr:cNvSpPr txBox="1"/>
      </cdr:nvSpPr>
      <cdr:spPr>
        <a:xfrm xmlns:a="http://schemas.openxmlformats.org/drawingml/2006/main">
          <a:off x="3600326" y="1335064"/>
          <a:ext cx="4896618"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100" dirty="0"/>
        </a:p>
      </cdr:txBody>
    </cdr:sp>
  </cdr:relSizeAnchor>
  <cdr:relSizeAnchor xmlns:cdr="http://schemas.openxmlformats.org/drawingml/2006/chartDrawing">
    <cdr:from>
      <cdr:x>0.55044</cdr:x>
      <cdr:y>0.03018</cdr:y>
    </cdr:from>
    <cdr:to>
      <cdr:x>0.91024</cdr:x>
      <cdr:y>0.08325</cdr:y>
    </cdr:to>
    <cdr:pic>
      <cdr:nvPicPr>
        <cdr:cNvPr id="14"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4896544" y="190672"/>
          <a:ext cx="3200677" cy="335309"/>
        </a:xfrm>
        <a:prstGeom xmlns:a="http://schemas.openxmlformats.org/drawingml/2006/main" prst="rect">
          <a:avLst/>
        </a:prstGeom>
      </cdr:spPr>
    </cdr:pic>
  </cdr:relSizeAnchor>
  <cdr:relSizeAnchor xmlns:cdr="http://schemas.openxmlformats.org/drawingml/2006/chartDrawing">
    <cdr:from>
      <cdr:x>0.35231</cdr:x>
      <cdr:y>0.22021</cdr:y>
    </cdr:from>
    <cdr:to>
      <cdr:x>0.93089</cdr:x>
      <cdr:y>0.47345</cdr:y>
    </cdr:to>
    <cdr:sp macro="" textlink="">
      <cdr:nvSpPr>
        <cdr:cNvPr id="15" name="Прямоугольник с двумя скругленными противолежащими углами 14"/>
        <cdr:cNvSpPr/>
      </cdr:nvSpPr>
      <cdr:spPr>
        <a:xfrm xmlns:a="http://schemas.openxmlformats.org/drawingml/2006/main">
          <a:off x="3134052" y="1440160"/>
          <a:ext cx="5146888" cy="1656184"/>
        </a:xfrm>
        <a:prstGeom xmlns:a="http://schemas.openxmlformats.org/drawingml/2006/main" prst="round2DiagRect">
          <a:avLst/>
        </a:prstGeom>
        <a:solidFill xmlns:a="http://schemas.openxmlformats.org/drawingml/2006/main">
          <a:srgbClr val="FFC000"/>
        </a:solidFill>
        <a:ln xmlns:a="http://schemas.openxmlformats.org/drawingml/2006/main">
          <a:solidFill>
            <a:schemeClr val="accent6">
              <a:lumMod val="50000"/>
            </a:schemeClr>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pPr algn="just"/>
          <a:r>
            <a:rPr lang="ru-RU" sz="2400" b="1" dirty="0" smtClean="0">
              <a:solidFill>
                <a:schemeClr val="tx1"/>
              </a:solidFill>
            </a:rPr>
            <a:t>Всего  расходов </a:t>
          </a:r>
          <a:r>
            <a:rPr lang="ru-RU" sz="2000" b="1" dirty="0" smtClean="0">
              <a:solidFill>
                <a:schemeClr val="tx1"/>
              </a:solidFill>
            </a:rPr>
            <a:t>бюджета района приходится на одного жителя </a:t>
          </a:r>
          <a:r>
            <a:rPr lang="ru-RU" sz="2000" b="1" dirty="0" err="1" smtClean="0">
              <a:solidFill>
                <a:schemeClr val="tx1"/>
              </a:solidFill>
            </a:rPr>
            <a:t>Кизнерского</a:t>
          </a:r>
          <a:r>
            <a:rPr lang="ru-RU" sz="2000" b="1" dirty="0" smtClean="0">
              <a:solidFill>
                <a:schemeClr val="tx1"/>
              </a:solidFill>
            </a:rPr>
            <a:t> района</a:t>
          </a:r>
          <a:endParaRPr lang="ru-RU" b="1" dirty="0">
            <a:solidFill>
              <a:schemeClr val="tx1"/>
            </a:solidFill>
          </a:endParaRPr>
        </a:p>
      </cdr:txBody>
    </cdr:sp>
  </cdr:relSizeAnchor>
  <cdr:relSizeAnchor xmlns:cdr="http://schemas.openxmlformats.org/drawingml/2006/chartDrawing">
    <cdr:from>
      <cdr:x>0.35231</cdr:x>
      <cdr:y>0.77073</cdr:y>
    </cdr:from>
    <cdr:to>
      <cdr:x>0.93089</cdr:x>
      <cdr:y>0.97993</cdr:y>
    </cdr:to>
    <cdr:sp macro="" textlink="">
      <cdr:nvSpPr>
        <cdr:cNvPr id="20" name="Прямоугольник с двумя скругленными противолежащими углами 19"/>
        <cdr:cNvSpPr/>
      </cdr:nvSpPr>
      <cdr:spPr>
        <a:xfrm xmlns:a="http://schemas.openxmlformats.org/drawingml/2006/main">
          <a:off x="3134052" y="5040560"/>
          <a:ext cx="5146888" cy="1368151"/>
        </a:xfrm>
        <a:prstGeom xmlns:a="http://schemas.openxmlformats.org/drawingml/2006/main" prst="round2DiagRect">
          <a:avLst/>
        </a:prstGeom>
        <a:solidFill xmlns:a="http://schemas.openxmlformats.org/drawingml/2006/main">
          <a:schemeClr val="accent4">
            <a:lumMod val="60000"/>
            <a:lumOff val="40000"/>
          </a:schemeClr>
        </a:solidFill>
        <a:ln xmlns:a="http://schemas.openxmlformats.org/drawingml/2006/main">
          <a:solidFill>
            <a:schemeClr val="accent5">
              <a:lumMod val="50000"/>
            </a:schemeClr>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ru-RU" sz="2000" dirty="0" smtClean="0">
              <a:solidFill>
                <a:schemeClr val="tx1"/>
              </a:solidFill>
            </a:rPr>
            <a:t>Расходов бюджета района на </a:t>
          </a:r>
          <a:r>
            <a:rPr lang="ru-RU" sz="2400" b="1" dirty="0" smtClean="0">
              <a:solidFill>
                <a:schemeClr val="tx1"/>
              </a:solidFill>
            </a:rPr>
            <a:t>социальную сферу </a:t>
          </a:r>
          <a:r>
            <a:rPr lang="ru-RU" sz="2000" dirty="0" smtClean="0">
              <a:solidFill>
                <a:schemeClr val="tx1"/>
              </a:solidFill>
            </a:rPr>
            <a:t>приходится на одного жителя</a:t>
          </a:r>
          <a:endParaRPr lang="ru-RU" sz="2000" dirty="0">
            <a:solidFill>
              <a:schemeClr val="tx1"/>
            </a:solidFill>
          </a:endParaRPr>
        </a:p>
      </cdr:txBody>
    </cdr:sp>
  </cdr:relSizeAnchor>
  <cdr:relSizeAnchor xmlns:cdr="http://schemas.openxmlformats.org/drawingml/2006/chartDrawing">
    <cdr:from>
      <cdr:x>0.35231</cdr:x>
      <cdr:y>0.5285</cdr:y>
    </cdr:from>
    <cdr:to>
      <cdr:x>0.93089</cdr:x>
      <cdr:y>0.7377</cdr:y>
    </cdr:to>
    <cdr:sp macro="" textlink="">
      <cdr:nvSpPr>
        <cdr:cNvPr id="21" name="Прямоугольник с двумя скругленными противолежащими углами 20"/>
        <cdr:cNvSpPr/>
      </cdr:nvSpPr>
      <cdr:spPr>
        <a:xfrm xmlns:a="http://schemas.openxmlformats.org/drawingml/2006/main">
          <a:off x="3134052" y="3456384"/>
          <a:ext cx="5146888" cy="1368152"/>
        </a:xfrm>
        <a:prstGeom xmlns:a="http://schemas.openxmlformats.org/drawingml/2006/main" prst="round2DiagRect">
          <a:avLst/>
        </a:prstGeom>
        <a:solidFill xmlns:a="http://schemas.openxmlformats.org/drawingml/2006/main">
          <a:srgbClr val="92D050"/>
        </a:solidFill>
        <a:ln xmlns:a="http://schemas.openxmlformats.org/drawingml/2006/main">
          <a:solidFill>
            <a:schemeClr val="accent2">
              <a:lumMod val="50000"/>
            </a:schemeClr>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ru-RU" sz="2000" dirty="0" smtClean="0">
              <a:solidFill>
                <a:schemeClr val="tx1"/>
              </a:solidFill>
            </a:rPr>
            <a:t>Расходов бюджета района на </a:t>
          </a:r>
          <a:r>
            <a:rPr lang="ru-RU" sz="2400" b="1" dirty="0" smtClean="0">
              <a:solidFill>
                <a:schemeClr val="tx1"/>
              </a:solidFill>
            </a:rPr>
            <a:t>образование</a:t>
          </a:r>
          <a:r>
            <a:rPr lang="ru-RU" sz="2000" dirty="0" smtClean="0">
              <a:solidFill>
                <a:schemeClr val="tx1"/>
              </a:solidFill>
            </a:rPr>
            <a:t> приходится на одного жителя</a:t>
          </a:r>
          <a:endParaRPr lang="ru-RU" sz="2000" dirty="0">
            <a:solidFill>
              <a:schemeClr val="tx1"/>
            </a:solidFill>
          </a:endParaRPr>
        </a:p>
      </cdr:txBody>
    </cdr:sp>
  </cdr:relSizeAnchor>
  <cdr:relSizeAnchor xmlns:cdr="http://schemas.openxmlformats.org/drawingml/2006/chartDrawing">
    <cdr:from>
      <cdr:x>0.00399</cdr:x>
      <cdr:y>0.25324</cdr:y>
    </cdr:from>
    <cdr:to>
      <cdr:x>0.19826</cdr:x>
      <cdr:y>0.47559</cdr:y>
    </cdr:to>
    <cdr:pic>
      <cdr:nvPicPr>
        <cdr:cNvPr id="22" name="chart"/>
        <cdr:cNvPicPr>
          <a:picLocks xmlns:a="http://schemas.openxmlformats.org/drawingml/2006/main" noChangeAspect="1"/>
        </cdr:cNvPicPr>
      </cdr:nvPicPr>
      <cdr:blipFill>
        <a:blip xmlns:a="http://schemas.openxmlformats.org/drawingml/2006/main" xmlns:r="http://schemas.openxmlformats.org/officeDocument/2006/relationships" r:embed="rId2"/>
        <a:stretch xmlns:a="http://schemas.openxmlformats.org/drawingml/2006/main">
          <a:fillRect/>
        </a:stretch>
      </cdr:blipFill>
      <cdr:spPr>
        <a:xfrm xmlns:a="http://schemas.openxmlformats.org/drawingml/2006/main">
          <a:off x="35496" y="1656184"/>
          <a:ext cx="1728192" cy="1454166"/>
        </a:xfrm>
        <a:prstGeom xmlns:a="http://schemas.openxmlformats.org/drawingml/2006/main" prst="rect">
          <a:avLst/>
        </a:prstGeom>
      </cdr:spPr>
    </cdr:pic>
  </cdr:relSizeAnchor>
  <cdr:relSizeAnchor xmlns:cdr="http://schemas.openxmlformats.org/drawingml/2006/chartDrawing">
    <cdr:from>
      <cdr:x>0.20636</cdr:x>
      <cdr:y>0.27526</cdr:y>
    </cdr:from>
    <cdr:to>
      <cdr:x>0.35206</cdr:x>
      <cdr:y>0.4576</cdr:y>
    </cdr:to>
    <cdr:sp macro="" textlink="">
      <cdr:nvSpPr>
        <cdr:cNvPr id="23" name="TextBox 22"/>
        <cdr:cNvSpPr txBox="1"/>
      </cdr:nvSpPr>
      <cdr:spPr>
        <a:xfrm xmlns:a="http://schemas.openxmlformats.org/drawingml/2006/main">
          <a:off x="1835696" y="1800200"/>
          <a:ext cx="1296107" cy="1192501"/>
        </a:xfrm>
        <a:prstGeom xmlns:a="http://schemas.openxmlformats.org/drawingml/2006/main" prst="rect">
          <a:avLst/>
        </a:prstGeom>
        <a:solidFill xmlns:a="http://schemas.openxmlformats.org/drawingml/2006/main">
          <a:srgbClr val="FFC000"/>
        </a:solidFill>
        <a:ln xmlns:a="http://schemas.openxmlformats.org/drawingml/2006/main">
          <a:solidFill>
            <a:schemeClr val="accent2">
              <a:lumMod val="75000"/>
            </a:schemeClr>
          </a:solidFill>
        </a:ln>
      </cdr:spPr>
      <cdr:txBody>
        <a:bodyPr xmlns:a="http://schemas.openxmlformats.org/drawingml/2006/main" vertOverflow="clip" wrap="none" rtlCol="0"/>
        <a:lstStyle xmlns:a="http://schemas.openxmlformats.org/drawingml/2006/main"/>
        <a:p xmlns:a="http://schemas.openxmlformats.org/drawingml/2006/main">
          <a:r>
            <a:rPr lang="ru-RU" sz="1800" b="1" dirty="0" smtClean="0"/>
            <a:t>44 412</a:t>
          </a:r>
        </a:p>
        <a:p xmlns:a="http://schemas.openxmlformats.org/drawingml/2006/main">
          <a:r>
            <a:rPr lang="ru-RU" sz="1600" dirty="0" smtClean="0"/>
            <a:t>рублей в год</a:t>
          </a:r>
          <a:endParaRPr lang="ru-RU" sz="1600" dirty="0"/>
        </a:p>
      </cdr:txBody>
    </cdr:sp>
  </cdr:relSizeAnchor>
  <cdr:relSizeAnchor xmlns:cdr="http://schemas.openxmlformats.org/drawingml/2006/chartDrawing">
    <cdr:from>
      <cdr:x>0</cdr:x>
      <cdr:y>0.55052</cdr:y>
    </cdr:from>
    <cdr:to>
      <cdr:x>0.19826</cdr:x>
      <cdr:y>0.77845</cdr:y>
    </cdr:to>
    <cdr:pic>
      <cdr:nvPicPr>
        <cdr:cNvPr id="24" name="chart"/>
        <cdr:cNvPicPr>
          <a:picLocks xmlns:a="http://schemas.openxmlformats.org/drawingml/2006/main" noChangeAspect="1"/>
        </cdr:cNvPicPr>
      </cdr:nvPicPr>
      <cdr:blipFill>
        <a:blip xmlns:a="http://schemas.openxmlformats.org/drawingml/2006/main" xmlns:r="http://schemas.openxmlformats.org/officeDocument/2006/relationships" r:embed="rId3"/>
        <a:stretch xmlns:a="http://schemas.openxmlformats.org/drawingml/2006/main">
          <a:fillRect/>
        </a:stretch>
      </cdr:blipFill>
      <cdr:spPr>
        <a:xfrm xmlns:a="http://schemas.openxmlformats.org/drawingml/2006/main">
          <a:off x="0" y="3600400"/>
          <a:ext cx="1763688" cy="1490659"/>
        </a:xfrm>
        <a:prstGeom xmlns:a="http://schemas.openxmlformats.org/drawingml/2006/main" prst="rect">
          <a:avLst/>
        </a:prstGeom>
      </cdr:spPr>
    </cdr:pic>
  </cdr:relSizeAnchor>
  <cdr:relSizeAnchor xmlns:cdr="http://schemas.openxmlformats.org/drawingml/2006/chartDrawing">
    <cdr:from>
      <cdr:x>0.19826</cdr:x>
      <cdr:y>0.60557</cdr:y>
    </cdr:from>
    <cdr:to>
      <cdr:x>0.35206</cdr:x>
      <cdr:y>0.75373</cdr:y>
    </cdr:to>
    <cdr:sp macro="" textlink="">
      <cdr:nvSpPr>
        <cdr:cNvPr id="25" name="TextBox 24"/>
        <cdr:cNvSpPr txBox="1"/>
      </cdr:nvSpPr>
      <cdr:spPr>
        <a:xfrm xmlns:a="http://schemas.openxmlformats.org/drawingml/2006/main">
          <a:off x="1763688" y="3960440"/>
          <a:ext cx="1368152" cy="968964"/>
        </a:xfrm>
        <a:prstGeom xmlns:a="http://schemas.openxmlformats.org/drawingml/2006/main" prst="rect">
          <a:avLst/>
        </a:prstGeom>
        <a:solidFill xmlns:a="http://schemas.openxmlformats.org/drawingml/2006/main">
          <a:srgbClr val="92D050"/>
        </a:solidFill>
        <a:ln xmlns:a="http://schemas.openxmlformats.org/drawingml/2006/main">
          <a:solidFill>
            <a:schemeClr val="accent3">
              <a:lumMod val="50000"/>
            </a:schemeClr>
          </a:solidFill>
        </a:ln>
      </cdr:spPr>
      <cdr:txBody>
        <a:bodyPr xmlns:a="http://schemas.openxmlformats.org/drawingml/2006/main" vertOverflow="clip" wrap="none" rtlCol="0"/>
        <a:lstStyle xmlns:a="http://schemas.openxmlformats.org/drawingml/2006/main"/>
        <a:p xmlns:a="http://schemas.openxmlformats.org/drawingml/2006/main">
          <a:r>
            <a:rPr lang="ru-RU" sz="1800" b="1" dirty="0" smtClean="0"/>
            <a:t>31 964</a:t>
          </a:r>
        </a:p>
        <a:p xmlns:a="http://schemas.openxmlformats.org/drawingml/2006/main">
          <a:r>
            <a:rPr lang="ru-RU" sz="1600" dirty="0" smtClean="0"/>
            <a:t>рублей в год</a:t>
          </a:r>
          <a:endParaRPr lang="ru-RU" sz="1600" dirty="0"/>
        </a:p>
      </cdr:txBody>
    </cdr:sp>
  </cdr:relSizeAnchor>
  <cdr:relSizeAnchor xmlns:cdr="http://schemas.openxmlformats.org/drawingml/2006/chartDrawing">
    <cdr:from>
      <cdr:x>0.01208</cdr:x>
      <cdr:y>0.82352</cdr:y>
    </cdr:from>
    <cdr:to>
      <cdr:x>0.20076</cdr:x>
      <cdr:y>0.99868</cdr:y>
    </cdr:to>
    <cdr:pic>
      <cdr:nvPicPr>
        <cdr:cNvPr id="27" name="chart"/>
        <cdr:cNvPicPr>
          <a:picLocks xmlns:a="http://schemas.openxmlformats.org/drawingml/2006/main" noChangeAspect="1"/>
        </cdr:cNvPicPr>
      </cdr:nvPicPr>
      <cdr:blipFill>
        <a:blip xmlns:a="http://schemas.openxmlformats.org/drawingml/2006/main" xmlns:r="http://schemas.openxmlformats.org/officeDocument/2006/relationships" r:embed="rId4"/>
        <a:stretch xmlns:a="http://schemas.openxmlformats.org/drawingml/2006/main">
          <a:fillRect/>
        </a:stretch>
      </cdr:blipFill>
      <cdr:spPr>
        <a:xfrm xmlns:a="http://schemas.openxmlformats.org/drawingml/2006/main">
          <a:off x="107460" y="5385780"/>
          <a:ext cx="1678458" cy="1145571"/>
        </a:xfrm>
        <a:prstGeom xmlns:a="http://schemas.openxmlformats.org/drawingml/2006/main" prst="rect">
          <a:avLst/>
        </a:prstGeom>
      </cdr:spPr>
    </cdr:pic>
  </cdr:relSizeAnchor>
  <cdr:relSizeAnchor xmlns:cdr="http://schemas.openxmlformats.org/drawingml/2006/chartDrawing">
    <cdr:from>
      <cdr:x>0.20879</cdr:x>
      <cdr:y>0.83444</cdr:y>
    </cdr:from>
    <cdr:to>
      <cdr:x>0.35334</cdr:x>
      <cdr:y>0.97916</cdr:y>
    </cdr:to>
    <cdr:sp macro="" textlink="">
      <cdr:nvSpPr>
        <cdr:cNvPr id="28" name="TextBox 27"/>
        <cdr:cNvSpPr txBox="1"/>
      </cdr:nvSpPr>
      <cdr:spPr>
        <a:xfrm xmlns:a="http://schemas.openxmlformats.org/drawingml/2006/main">
          <a:off x="1857357" y="5457218"/>
          <a:ext cx="1285884" cy="946466"/>
        </a:xfrm>
        <a:prstGeom xmlns:a="http://schemas.openxmlformats.org/drawingml/2006/main" prst="rect">
          <a:avLst/>
        </a:prstGeom>
        <a:solidFill xmlns:a="http://schemas.openxmlformats.org/drawingml/2006/main">
          <a:schemeClr val="accent4">
            <a:lumMod val="60000"/>
            <a:lumOff val="40000"/>
          </a:schemeClr>
        </a:solidFill>
        <a:ln xmlns:a="http://schemas.openxmlformats.org/drawingml/2006/main">
          <a:solidFill>
            <a:schemeClr val="accent4">
              <a:lumMod val="50000"/>
            </a:schemeClr>
          </a:solidFill>
        </a:ln>
      </cdr:spPr>
      <cdr:txBody>
        <a:bodyPr xmlns:a="http://schemas.openxmlformats.org/drawingml/2006/main" vertOverflow="clip" wrap="none" rtlCol="0"/>
        <a:lstStyle xmlns:a="http://schemas.openxmlformats.org/drawingml/2006/main"/>
        <a:p xmlns:a="http://schemas.openxmlformats.org/drawingml/2006/main">
          <a:r>
            <a:rPr lang="ru-RU" sz="1800" b="1" dirty="0" smtClean="0"/>
            <a:t>13 241</a:t>
          </a:r>
        </a:p>
        <a:p xmlns:a="http://schemas.openxmlformats.org/drawingml/2006/main">
          <a:r>
            <a:rPr lang="ru-RU" sz="1600" dirty="0" smtClean="0"/>
            <a:t>рубля в год</a:t>
          </a:r>
          <a:endParaRPr lang="ru-RU" sz="1600" dirty="0"/>
        </a:p>
      </cdr:txBody>
    </cdr:sp>
  </cdr:relSizeAnchor>
  <cdr:relSizeAnchor xmlns:cdr="http://schemas.openxmlformats.org/drawingml/2006/chartDrawing">
    <cdr:from>
      <cdr:x>0</cdr:x>
      <cdr:y>0.0152</cdr:y>
    </cdr:from>
    <cdr:to>
      <cdr:x>0.10006</cdr:x>
      <cdr:y>0.19853</cdr:y>
    </cdr:to>
    <cdr:pic>
      <cdr:nvPicPr>
        <cdr:cNvPr id="2" name="chart"/>
        <cdr:cNvPicPr>
          <a:picLocks xmlns:a="http://schemas.openxmlformats.org/drawingml/2006/main" noChangeAspect="1"/>
        </cdr:cNvPicPr>
      </cdr:nvPicPr>
      <cdr:blipFill>
        <a:blip xmlns:a="http://schemas.openxmlformats.org/drawingml/2006/main" xmlns:r="http://schemas.openxmlformats.org/officeDocument/2006/relationships" r:embed="rId5"/>
        <a:stretch xmlns:a="http://schemas.openxmlformats.org/drawingml/2006/main">
          <a:fillRect/>
        </a:stretch>
      </cdr:blipFill>
      <cdr:spPr>
        <a:xfrm xmlns:a="http://schemas.openxmlformats.org/drawingml/2006/main">
          <a:off x="0" y="99392"/>
          <a:ext cx="890093" cy="1198990"/>
        </a:xfrm>
        <a:prstGeom xmlns:a="http://schemas.openxmlformats.org/drawingml/2006/main" prst="rect">
          <a:avLst/>
        </a:prstGeom>
      </cdr:spPr>
    </cdr:pic>
  </cdr:relSizeAnchor>
</c:userShapes>
</file>

<file path=ppt/drawings/drawing6.xml><?xml version="1.0" encoding="utf-8"?>
<c:userShapes xmlns:c="http://schemas.openxmlformats.org/drawingml/2006/chart">
  <cdr:relSizeAnchor xmlns:cdr="http://schemas.openxmlformats.org/drawingml/2006/chartDrawing">
    <cdr:from>
      <cdr:x>0.51095</cdr:x>
      <cdr:y>0.6328</cdr:y>
    </cdr:from>
    <cdr:to>
      <cdr:x>0.60364</cdr:x>
      <cdr:y>0.7476</cdr:y>
    </cdr:to>
    <cdr:sp macro="" textlink="">
      <cdr:nvSpPr>
        <cdr:cNvPr id="2" name="TextBox 1"/>
        <cdr:cNvSpPr txBox="1"/>
      </cdr:nvSpPr>
      <cdr:spPr>
        <a:xfrm xmlns:a="http://schemas.openxmlformats.org/drawingml/2006/main">
          <a:off x="5040560" y="5040560"/>
          <a:ext cx="914396" cy="91444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ru-RU" sz="1800" b="1" dirty="0" smtClean="0">
              <a:solidFill>
                <a:schemeClr val="bg1"/>
              </a:solidFill>
            </a:rPr>
            <a:t>73%</a:t>
          </a:r>
          <a:endParaRPr lang="ru-RU" sz="1800" b="1" dirty="0">
            <a:solidFill>
              <a:schemeClr val="bg1"/>
            </a:solidFill>
          </a:endParaRPr>
        </a:p>
      </cdr:txBody>
    </cdr:sp>
  </cdr:relSizeAnchor>
  <cdr:relSizeAnchor xmlns:cdr="http://schemas.openxmlformats.org/drawingml/2006/chartDrawing">
    <cdr:from>
      <cdr:x>0.31387</cdr:x>
      <cdr:y>0.56972</cdr:y>
    </cdr:from>
    <cdr:to>
      <cdr:x>0.43576</cdr:x>
      <cdr:y>0.68451</cdr:y>
    </cdr:to>
    <cdr:sp macro="" textlink="">
      <cdr:nvSpPr>
        <cdr:cNvPr id="3" name="TextBox 2"/>
        <cdr:cNvSpPr txBox="1"/>
      </cdr:nvSpPr>
      <cdr:spPr>
        <a:xfrm xmlns:a="http://schemas.openxmlformats.org/drawingml/2006/main">
          <a:off x="3096344" y="4538089"/>
          <a:ext cx="1202432"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ru-RU" sz="1800" b="1" dirty="0" smtClean="0">
              <a:solidFill>
                <a:schemeClr val="bg1"/>
              </a:solidFill>
            </a:rPr>
            <a:t>18,4%</a:t>
          </a:r>
          <a:endParaRPr lang="ru-RU" sz="1800" b="1" dirty="0">
            <a:solidFill>
              <a:schemeClr val="bg1"/>
            </a:solidFill>
          </a:endParaRPr>
        </a:p>
      </cdr:txBody>
    </cdr:sp>
  </cdr:relSizeAnchor>
  <cdr:relSizeAnchor xmlns:cdr="http://schemas.openxmlformats.org/drawingml/2006/chartDrawing">
    <cdr:from>
      <cdr:x>0.21185</cdr:x>
      <cdr:y>0.65903</cdr:y>
    </cdr:from>
    <cdr:to>
      <cdr:x>0.30454</cdr:x>
      <cdr:y>0.77382</cdr:y>
    </cdr:to>
    <cdr:sp macro="" textlink="">
      <cdr:nvSpPr>
        <cdr:cNvPr id="4" name="TextBox 3"/>
        <cdr:cNvSpPr txBox="1"/>
      </cdr:nvSpPr>
      <cdr:spPr>
        <a:xfrm xmlns:a="http://schemas.openxmlformats.org/drawingml/2006/main">
          <a:off x="2089891" y="5249481"/>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100" dirty="0"/>
        </a:p>
      </cdr:txBody>
    </cdr:sp>
  </cdr:relSizeAnchor>
  <cdr:relSizeAnchor xmlns:cdr="http://schemas.openxmlformats.org/drawingml/2006/chartDrawing">
    <cdr:from>
      <cdr:x>0.09859</cdr:x>
      <cdr:y>0.62333</cdr:y>
    </cdr:from>
    <cdr:to>
      <cdr:x>0.22169</cdr:x>
      <cdr:y>0.67714</cdr:y>
    </cdr:to>
    <cdr:sp macro="" textlink="">
      <cdr:nvSpPr>
        <cdr:cNvPr id="5" name="TextBox 4"/>
        <cdr:cNvSpPr txBox="1"/>
      </cdr:nvSpPr>
      <cdr:spPr>
        <a:xfrm xmlns:a="http://schemas.openxmlformats.org/drawingml/2006/main">
          <a:off x="972616" y="4965132"/>
          <a:ext cx="1214415" cy="42862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ru-RU" sz="1800" b="1" dirty="0" smtClean="0">
              <a:solidFill>
                <a:schemeClr val="tx1"/>
              </a:solidFill>
            </a:rPr>
            <a:t>5,4 %</a:t>
          </a:r>
        </a:p>
        <a:p xmlns:a="http://schemas.openxmlformats.org/drawingml/2006/main">
          <a:r>
            <a:rPr lang="ru-RU" sz="1800" b="1" dirty="0" smtClean="0">
              <a:solidFill>
                <a:schemeClr val="tx1"/>
              </a:solidFill>
            </a:rPr>
            <a:t> </a:t>
          </a:r>
          <a:endParaRPr lang="ru-RU" sz="1800" b="1" dirty="0">
            <a:solidFill>
              <a:schemeClr val="tx1"/>
            </a:solidFill>
          </a:endParaRPr>
        </a:p>
      </cdr:txBody>
    </cdr:sp>
  </cdr:relSizeAnchor>
  <cdr:relSizeAnchor xmlns:cdr="http://schemas.openxmlformats.org/drawingml/2006/chartDrawing">
    <cdr:from>
      <cdr:x>0.17518</cdr:x>
      <cdr:y>0.678</cdr:y>
    </cdr:from>
    <cdr:to>
      <cdr:x>0.26787</cdr:x>
      <cdr:y>0.79279</cdr:y>
    </cdr:to>
    <cdr:sp macro="" textlink="">
      <cdr:nvSpPr>
        <cdr:cNvPr id="6" name="TextBox 5"/>
        <cdr:cNvSpPr txBox="1"/>
      </cdr:nvSpPr>
      <cdr:spPr>
        <a:xfrm xmlns:a="http://schemas.openxmlformats.org/drawingml/2006/main">
          <a:off x="1728192" y="540060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100" dirty="0"/>
        </a:p>
      </cdr:txBody>
    </cdr:sp>
  </cdr:relSizeAnchor>
  <cdr:relSizeAnchor xmlns:cdr="http://schemas.openxmlformats.org/drawingml/2006/chartDrawing">
    <cdr:from>
      <cdr:x>0.17518</cdr:x>
      <cdr:y>0.71371</cdr:y>
    </cdr:from>
    <cdr:to>
      <cdr:x>0.26787</cdr:x>
      <cdr:y>0.82851</cdr:y>
    </cdr:to>
    <cdr:sp macro="" textlink="">
      <cdr:nvSpPr>
        <cdr:cNvPr id="8" name="TextBox 7"/>
        <cdr:cNvSpPr txBox="1"/>
      </cdr:nvSpPr>
      <cdr:spPr>
        <a:xfrm xmlns:a="http://schemas.openxmlformats.org/drawingml/2006/main">
          <a:off x="1728192" y="568508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100" dirty="0"/>
        </a:p>
      </cdr:txBody>
    </cdr:sp>
  </cdr:relSizeAnchor>
  <cdr:relSizeAnchor xmlns:cdr="http://schemas.openxmlformats.org/drawingml/2006/chartDrawing">
    <cdr:from>
      <cdr:x>0.13869</cdr:x>
      <cdr:y>0.63463</cdr:y>
    </cdr:from>
    <cdr:to>
      <cdr:x>0.18248</cdr:x>
      <cdr:y>0.678</cdr:y>
    </cdr:to>
    <cdr:sp macro="" textlink="">
      <cdr:nvSpPr>
        <cdr:cNvPr id="9" name="TextBox 8"/>
        <cdr:cNvSpPr txBox="1"/>
      </cdr:nvSpPr>
      <cdr:spPr>
        <a:xfrm xmlns:a="http://schemas.openxmlformats.org/drawingml/2006/main">
          <a:off x="1368190" y="5055148"/>
          <a:ext cx="432010" cy="34545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600" b="1" dirty="0"/>
        </a:p>
      </cdr:txBody>
    </cdr:sp>
  </cdr:relSizeAnchor>
  <cdr:relSizeAnchor xmlns:cdr="http://schemas.openxmlformats.org/drawingml/2006/chartDrawing">
    <cdr:from>
      <cdr:x>0.11307</cdr:x>
      <cdr:y>0.70405</cdr:y>
    </cdr:from>
    <cdr:to>
      <cdr:x>0.18549</cdr:x>
      <cdr:y>0.77579</cdr:y>
    </cdr:to>
    <cdr:sp macro="" textlink="">
      <cdr:nvSpPr>
        <cdr:cNvPr id="10" name="TextBox 9"/>
        <cdr:cNvSpPr txBox="1"/>
      </cdr:nvSpPr>
      <cdr:spPr>
        <a:xfrm xmlns:a="http://schemas.openxmlformats.org/drawingml/2006/main">
          <a:off x="1115461" y="5608074"/>
          <a:ext cx="714380" cy="57150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ru-RU" sz="1800" b="1" dirty="0" smtClean="0">
              <a:solidFill>
                <a:schemeClr val="bg1"/>
              </a:solidFill>
            </a:rPr>
            <a:t>1,7%</a:t>
          </a:r>
          <a:endParaRPr lang="ru-RU" sz="1800" b="1" dirty="0">
            <a:solidFill>
              <a:schemeClr val="bg1"/>
            </a:solidFill>
          </a:endParaRPr>
        </a:p>
      </cdr:txBody>
    </cdr:sp>
  </cdr:relSizeAnchor>
  <cdr:relSizeAnchor xmlns:cdr="http://schemas.openxmlformats.org/drawingml/2006/chartDrawing">
    <cdr:from>
      <cdr:x>0.09859</cdr:x>
      <cdr:y>0.1401</cdr:y>
    </cdr:from>
    <cdr:to>
      <cdr:x>0.18264</cdr:x>
      <cdr:y>0.27557</cdr:y>
    </cdr:to>
    <cdr:pic>
      <cdr:nvPicPr>
        <cdr:cNvPr id="11"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972616" y="1116006"/>
          <a:ext cx="829128" cy="1079086"/>
        </a:xfrm>
        <a:prstGeom xmlns:a="http://schemas.openxmlformats.org/drawingml/2006/main" prst="rect">
          <a:avLst/>
        </a:prstGeom>
      </cdr:spPr>
    </cdr:pic>
  </cdr:relSizeAnchor>
</c:userShapes>
</file>

<file path=ppt/drawings/drawing7.xml><?xml version="1.0" encoding="utf-8"?>
<c:userShapes xmlns:c="http://schemas.openxmlformats.org/drawingml/2006/chart">
  <cdr:relSizeAnchor xmlns:cdr="http://schemas.openxmlformats.org/drawingml/2006/chartDrawing">
    <cdr:from>
      <cdr:x>0.00393</cdr:x>
      <cdr:y>0.14563</cdr:y>
    </cdr:from>
    <cdr:to>
      <cdr:x>0.11871</cdr:x>
      <cdr:y>0.23705</cdr:y>
    </cdr:to>
    <cdr:sp macro="" textlink="">
      <cdr:nvSpPr>
        <cdr:cNvPr id="2" name="TextBox 1"/>
        <cdr:cNvSpPr txBox="1"/>
      </cdr:nvSpPr>
      <cdr:spPr>
        <a:xfrm xmlns:a="http://schemas.openxmlformats.org/drawingml/2006/main">
          <a:off x="34201" y="845421"/>
          <a:ext cx="1000132" cy="53071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ru-RU" sz="1100" b="1" dirty="0" smtClean="0"/>
            <a:t>714 107,5</a:t>
          </a:r>
        </a:p>
        <a:p xmlns:a="http://schemas.openxmlformats.org/drawingml/2006/main">
          <a:r>
            <a:rPr lang="ru-RU" b="1" dirty="0" smtClean="0"/>
            <a:t>(96,7%)</a:t>
          </a:r>
          <a:endParaRPr lang="ru-RU" sz="1100" b="1" dirty="0"/>
        </a:p>
      </cdr:txBody>
    </cdr:sp>
  </cdr:relSizeAnchor>
  <cdr:relSizeAnchor xmlns:cdr="http://schemas.openxmlformats.org/drawingml/2006/chartDrawing">
    <cdr:from>
      <cdr:x>0.25194</cdr:x>
      <cdr:y>0.19879</cdr:y>
    </cdr:from>
    <cdr:to>
      <cdr:x>0.40194</cdr:x>
      <cdr:y>0.42379</cdr:y>
    </cdr:to>
    <cdr:sp macro="" textlink="">
      <cdr:nvSpPr>
        <cdr:cNvPr id="3" name="TextBox 2"/>
        <cdr:cNvSpPr txBox="1"/>
      </cdr:nvSpPr>
      <cdr:spPr>
        <a:xfrm xmlns:a="http://schemas.openxmlformats.org/drawingml/2006/main">
          <a:off x="1535832" y="807864"/>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100" dirty="0"/>
        </a:p>
      </cdr:txBody>
    </cdr:sp>
  </cdr:relSizeAnchor>
  <cdr:relSizeAnchor xmlns:cdr="http://schemas.openxmlformats.org/drawingml/2006/chartDrawing">
    <cdr:from>
      <cdr:x>0.11051</cdr:x>
      <cdr:y>0.14885</cdr:y>
    </cdr:from>
    <cdr:to>
      <cdr:x>0.1925</cdr:x>
      <cdr:y>0.25838</cdr:y>
    </cdr:to>
    <cdr:sp macro="" textlink="">
      <cdr:nvSpPr>
        <cdr:cNvPr id="4" name="TextBox 3"/>
        <cdr:cNvSpPr txBox="1"/>
      </cdr:nvSpPr>
      <cdr:spPr>
        <a:xfrm xmlns:a="http://schemas.openxmlformats.org/drawingml/2006/main">
          <a:off x="962895" y="864114"/>
          <a:ext cx="714379" cy="63585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ru-RU" sz="1100" b="1" dirty="0" smtClean="0"/>
            <a:t>733 930,5</a:t>
          </a:r>
        </a:p>
        <a:p xmlns:a="http://schemas.openxmlformats.org/drawingml/2006/main">
          <a:r>
            <a:rPr lang="ru-RU" b="1" dirty="0" smtClean="0"/>
            <a:t>(93,6%</a:t>
          </a:r>
          <a:r>
            <a:rPr lang="ru-RU" dirty="0" smtClean="0"/>
            <a:t>)</a:t>
          </a:r>
          <a:endParaRPr lang="ru-RU" sz="1100" dirty="0"/>
        </a:p>
      </cdr:txBody>
    </cdr:sp>
  </cdr:relSizeAnchor>
  <cdr:relSizeAnchor xmlns:cdr="http://schemas.openxmlformats.org/drawingml/2006/chartDrawing">
    <cdr:from>
      <cdr:x>0.2171</cdr:x>
      <cdr:y>0.15091</cdr:y>
    </cdr:from>
    <cdr:to>
      <cdr:x>0.30729</cdr:x>
      <cdr:y>0.2761</cdr:y>
    </cdr:to>
    <cdr:sp macro="" textlink="">
      <cdr:nvSpPr>
        <cdr:cNvPr id="5" name="TextBox 4"/>
        <cdr:cNvSpPr txBox="1"/>
      </cdr:nvSpPr>
      <cdr:spPr>
        <a:xfrm xmlns:a="http://schemas.openxmlformats.org/drawingml/2006/main">
          <a:off x="1891589" y="876066"/>
          <a:ext cx="785817" cy="72676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ru-RU" sz="1100" b="1" dirty="0" smtClean="0"/>
            <a:t>731 076,7</a:t>
          </a:r>
        </a:p>
        <a:p xmlns:a="http://schemas.openxmlformats.org/drawingml/2006/main">
          <a:r>
            <a:rPr lang="ru-RU" b="1" dirty="0" smtClean="0"/>
            <a:t>(99,2%)</a:t>
          </a:r>
          <a:endParaRPr lang="ru-RU" sz="1100" b="1" dirty="0"/>
        </a:p>
      </cdr:txBody>
    </cdr:sp>
  </cdr:relSizeAnchor>
  <cdr:relSizeAnchor xmlns:cdr="http://schemas.openxmlformats.org/drawingml/2006/chartDrawing">
    <cdr:from>
      <cdr:x>0.29909</cdr:x>
      <cdr:y>0.05246</cdr:y>
    </cdr:from>
    <cdr:to>
      <cdr:x>0.38928</cdr:x>
      <cdr:y>0.1386</cdr:y>
    </cdr:to>
    <cdr:sp macro="" textlink="">
      <cdr:nvSpPr>
        <cdr:cNvPr id="6" name="TextBox 5"/>
        <cdr:cNvSpPr txBox="1"/>
      </cdr:nvSpPr>
      <cdr:spPr>
        <a:xfrm xmlns:a="http://schemas.openxmlformats.org/drawingml/2006/main">
          <a:off x="2605968" y="304562"/>
          <a:ext cx="785818" cy="50004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ru-RU" sz="1100" b="1" dirty="0" smtClean="0"/>
            <a:t>819 894,5</a:t>
          </a:r>
        </a:p>
        <a:p xmlns:a="http://schemas.openxmlformats.org/drawingml/2006/main">
          <a:r>
            <a:rPr lang="ru-RU" b="1" dirty="0" smtClean="0"/>
            <a:t>(99,4%)</a:t>
          </a:r>
          <a:endParaRPr lang="ru-RU" sz="1100" b="1" dirty="0"/>
        </a:p>
      </cdr:txBody>
    </cdr:sp>
  </cdr:relSizeAnchor>
  <cdr:relSizeAnchor xmlns:cdr="http://schemas.openxmlformats.org/drawingml/2006/chartDrawing">
    <cdr:from>
      <cdr:x>0.38928</cdr:x>
      <cdr:y>0</cdr:y>
    </cdr:from>
    <cdr:to>
      <cdr:x>0.50407</cdr:x>
      <cdr:y>0.11164</cdr:y>
    </cdr:to>
    <cdr:sp macro="" textlink="">
      <cdr:nvSpPr>
        <cdr:cNvPr id="7" name="TextBox 6"/>
        <cdr:cNvSpPr txBox="1"/>
      </cdr:nvSpPr>
      <cdr:spPr>
        <a:xfrm xmlns:a="http://schemas.openxmlformats.org/drawingml/2006/main">
          <a:off x="3391787" y="0"/>
          <a:ext cx="1000132" cy="6481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ru-RU" sz="1100" b="1" dirty="0" smtClean="0"/>
            <a:t>943 137,3</a:t>
          </a:r>
        </a:p>
        <a:p xmlns:a="http://schemas.openxmlformats.org/drawingml/2006/main">
          <a:r>
            <a:rPr lang="ru-RU" b="1" dirty="0" smtClean="0"/>
            <a:t>(95,7%)</a:t>
          </a:r>
          <a:endParaRPr lang="ru-RU" sz="1100" b="1" dirty="0"/>
        </a:p>
      </cdr:txBody>
    </cdr:sp>
  </cdr:relSizeAnchor>
  <cdr:relSizeAnchor xmlns:cdr="http://schemas.openxmlformats.org/drawingml/2006/chartDrawing">
    <cdr:from>
      <cdr:x>0.47947</cdr:x>
      <cdr:y>0</cdr:y>
    </cdr:from>
    <cdr:to>
      <cdr:x>0.57786</cdr:x>
      <cdr:y>0.12307</cdr:y>
    </cdr:to>
    <cdr:sp macro="" textlink="">
      <cdr:nvSpPr>
        <cdr:cNvPr id="8" name="TextBox 7"/>
        <cdr:cNvSpPr txBox="1"/>
      </cdr:nvSpPr>
      <cdr:spPr>
        <a:xfrm xmlns:a="http://schemas.openxmlformats.org/drawingml/2006/main">
          <a:off x="4177604" y="-52628"/>
          <a:ext cx="857268" cy="714453"/>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ru-RU" sz="1100" b="1" dirty="0" smtClean="0"/>
            <a:t>892544,2</a:t>
          </a:r>
        </a:p>
        <a:p xmlns:a="http://schemas.openxmlformats.org/drawingml/2006/main">
          <a:r>
            <a:rPr lang="ru-RU" b="1" dirty="0" smtClean="0"/>
            <a:t>(99,4%)</a:t>
          </a:r>
          <a:endParaRPr lang="ru-RU" sz="1100" b="1" dirty="0"/>
        </a:p>
      </cdr:txBody>
    </cdr:sp>
  </cdr:relSizeAnchor>
  <cdr:relSizeAnchor xmlns:cdr="http://schemas.openxmlformats.org/drawingml/2006/chartDrawing">
    <cdr:from>
      <cdr:x>0.77464</cdr:x>
      <cdr:y>0.92617</cdr:y>
    </cdr:from>
    <cdr:to>
      <cdr:x>0.97141</cdr:x>
      <cdr:y>0.97539</cdr:y>
    </cdr:to>
    <cdr:sp macro="" textlink="">
      <cdr:nvSpPr>
        <cdr:cNvPr id="9" name="TextBox 8"/>
        <cdr:cNvSpPr txBox="1"/>
      </cdr:nvSpPr>
      <cdr:spPr>
        <a:xfrm xmlns:a="http://schemas.openxmlformats.org/drawingml/2006/main">
          <a:off x="6749372" y="5376661"/>
          <a:ext cx="1714492" cy="28573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ru-RU" sz="1100" b="1" dirty="0" smtClean="0"/>
            <a:t>прогноз</a:t>
          </a:r>
          <a:endParaRPr lang="ru-RU" sz="1100" b="1" dirty="0"/>
        </a:p>
      </cdr:txBody>
    </cdr:sp>
  </cdr:relSizeAnchor>
  <cdr:relSizeAnchor xmlns:cdr="http://schemas.openxmlformats.org/drawingml/2006/chartDrawing">
    <cdr:from>
      <cdr:x>0.60246</cdr:x>
      <cdr:y>0.92617</cdr:y>
    </cdr:from>
    <cdr:to>
      <cdr:x>0.67625</cdr:x>
      <cdr:y>1</cdr:y>
    </cdr:to>
    <cdr:sp macro="" textlink="">
      <cdr:nvSpPr>
        <cdr:cNvPr id="10" name="TextBox 1"/>
        <cdr:cNvSpPr txBox="1"/>
      </cdr:nvSpPr>
      <cdr:spPr>
        <a:xfrm xmlns:a="http://schemas.openxmlformats.org/drawingml/2006/main">
          <a:off x="5249175" y="5376661"/>
          <a:ext cx="642942" cy="428603"/>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r>
            <a:rPr lang="ru-RU" sz="1100" b="1" dirty="0" smtClean="0"/>
            <a:t>оценка</a:t>
          </a:r>
          <a:endParaRPr lang="ru-RU" sz="1100" b="1" dirty="0"/>
        </a:p>
      </cdr:txBody>
    </cdr:sp>
  </cdr:relSizeAnchor>
  <cdr:relSizeAnchor xmlns:cdr="http://schemas.openxmlformats.org/drawingml/2006/chartDrawing">
    <cdr:from>
      <cdr:x>0.52046</cdr:x>
      <cdr:y>0.1386</cdr:y>
    </cdr:from>
    <cdr:to>
      <cdr:x>0.61065</cdr:x>
      <cdr:y>0.21244</cdr:y>
    </cdr:to>
    <cdr:sp macro="" textlink="">
      <cdr:nvSpPr>
        <cdr:cNvPr id="11" name="TextBox 10"/>
        <cdr:cNvSpPr txBox="1"/>
      </cdr:nvSpPr>
      <cdr:spPr>
        <a:xfrm xmlns:a="http://schemas.openxmlformats.org/drawingml/2006/main">
          <a:off x="4534794" y="804610"/>
          <a:ext cx="785819" cy="428660"/>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r>
            <a:rPr lang="ru-RU" sz="1100" b="1" dirty="0" smtClean="0"/>
            <a:t>745 057,8</a:t>
          </a:r>
        </a:p>
        <a:p xmlns:a="http://schemas.openxmlformats.org/drawingml/2006/main">
          <a:r>
            <a:rPr lang="ru-RU" b="1" dirty="0" smtClean="0"/>
            <a:t>(99,4 %)</a:t>
          </a:r>
          <a:endParaRPr lang="ru-RU" sz="1100" b="1" dirty="0"/>
        </a:p>
      </cdr:txBody>
    </cdr:sp>
  </cdr:relSizeAnchor>
  <cdr:relSizeAnchor xmlns:cdr="http://schemas.openxmlformats.org/drawingml/2006/chartDrawing">
    <cdr:from>
      <cdr:x>0.69264</cdr:x>
      <cdr:y>0.15091</cdr:y>
    </cdr:from>
    <cdr:to>
      <cdr:x>0.78283</cdr:x>
      <cdr:y>0.22474</cdr:y>
    </cdr:to>
    <cdr:sp macro="" textlink="">
      <cdr:nvSpPr>
        <cdr:cNvPr id="12" name="TextBox 11"/>
        <cdr:cNvSpPr txBox="1"/>
      </cdr:nvSpPr>
      <cdr:spPr>
        <a:xfrm xmlns:a="http://schemas.openxmlformats.org/drawingml/2006/main">
          <a:off x="6034993" y="876072"/>
          <a:ext cx="785818" cy="428603"/>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r>
            <a:rPr lang="ru-RU" sz="1100" b="1" dirty="0" smtClean="0"/>
            <a:t>737 666,4</a:t>
          </a:r>
        </a:p>
        <a:p xmlns:a="http://schemas.openxmlformats.org/drawingml/2006/main">
          <a:r>
            <a:rPr lang="ru-RU" b="1" dirty="0" smtClean="0"/>
            <a:t>(99,5 %)</a:t>
          </a:r>
          <a:endParaRPr lang="ru-RU" sz="1100" b="1" dirty="0"/>
        </a:p>
      </cdr:txBody>
    </cdr:sp>
  </cdr:relSizeAnchor>
  <cdr:relSizeAnchor xmlns:cdr="http://schemas.openxmlformats.org/drawingml/2006/chartDrawing">
    <cdr:from>
      <cdr:x>0.79103</cdr:x>
      <cdr:y>0.1386</cdr:y>
    </cdr:from>
    <cdr:to>
      <cdr:x>0.87302</cdr:x>
      <cdr:y>0.24935</cdr:y>
    </cdr:to>
    <cdr:sp macro="" textlink="">
      <cdr:nvSpPr>
        <cdr:cNvPr id="13" name="TextBox 12"/>
        <cdr:cNvSpPr txBox="1"/>
      </cdr:nvSpPr>
      <cdr:spPr>
        <a:xfrm xmlns:a="http://schemas.openxmlformats.org/drawingml/2006/main">
          <a:off x="6892249" y="804628"/>
          <a:ext cx="714379" cy="642915"/>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r>
            <a:rPr lang="ru-RU" sz="1100" b="1" dirty="0" smtClean="0"/>
            <a:t>758 862,3</a:t>
          </a:r>
        </a:p>
        <a:p xmlns:a="http://schemas.openxmlformats.org/drawingml/2006/main">
          <a:r>
            <a:rPr lang="ru-RU" sz="1100" b="1" dirty="0" smtClean="0"/>
            <a:t>(99,5 %)</a:t>
          </a:r>
          <a:endParaRPr lang="ru-RU" sz="1100" b="1" dirty="0"/>
        </a:p>
      </cdr:txBody>
    </cdr:sp>
  </cdr:relSizeAnchor>
  <cdr:relSizeAnchor xmlns:cdr="http://schemas.openxmlformats.org/drawingml/2006/chartDrawing">
    <cdr:from>
      <cdr:x>0.89505</cdr:x>
      <cdr:y>0.10169</cdr:y>
    </cdr:from>
    <cdr:to>
      <cdr:x>1</cdr:x>
      <cdr:y>0.18783</cdr:y>
    </cdr:to>
    <cdr:sp macro="" textlink="">
      <cdr:nvSpPr>
        <cdr:cNvPr id="14" name="TextBox 13"/>
        <cdr:cNvSpPr txBox="1"/>
      </cdr:nvSpPr>
      <cdr:spPr>
        <a:xfrm xmlns:a="http://schemas.openxmlformats.org/drawingml/2006/main">
          <a:off x="7798568" y="590314"/>
          <a:ext cx="914400" cy="500066"/>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endParaRPr lang="ru-RU" sz="1100" dirty="0"/>
        </a:p>
      </cdr:txBody>
    </cdr:sp>
  </cdr:relSizeAnchor>
  <cdr:relSizeAnchor xmlns:cdr="http://schemas.openxmlformats.org/drawingml/2006/chartDrawing">
    <cdr:from>
      <cdr:x>0.87302</cdr:x>
      <cdr:y>0.1125</cdr:y>
    </cdr:from>
    <cdr:to>
      <cdr:x>0.97619</cdr:x>
      <cdr:y>0.17552</cdr:y>
    </cdr:to>
    <cdr:sp macro="" textlink="">
      <cdr:nvSpPr>
        <cdr:cNvPr id="15" name="TextBox 14"/>
        <cdr:cNvSpPr txBox="1"/>
      </cdr:nvSpPr>
      <cdr:spPr>
        <a:xfrm xmlns:a="http://schemas.openxmlformats.org/drawingml/2006/main">
          <a:off x="7858223" y="642942"/>
          <a:ext cx="928651" cy="360160"/>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r>
            <a:rPr lang="ru-RU" b="1" dirty="0" smtClean="0"/>
            <a:t>773 608,7 </a:t>
          </a:r>
        </a:p>
        <a:p xmlns:a="http://schemas.openxmlformats.org/drawingml/2006/main">
          <a:r>
            <a:rPr lang="ru-RU" b="1" dirty="0" smtClean="0"/>
            <a:t>(99,5 %)</a:t>
          </a:r>
          <a:endParaRPr lang="ru-RU" sz="1100" b="1"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5659" cy="496016"/>
          </a:xfrm>
          <a:prstGeom prst="rect">
            <a:avLst/>
          </a:prstGeom>
        </p:spPr>
        <p:txBody>
          <a:bodyPr vert="horz" lIns="91010" tIns="45505" rIns="91010" bIns="45505" rtlCol="0"/>
          <a:lstStyle>
            <a:lvl1pPr algn="l">
              <a:defRPr sz="1200"/>
            </a:lvl1pPr>
          </a:lstStyle>
          <a:p>
            <a:endParaRPr lang="ru-RU"/>
          </a:p>
        </p:txBody>
      </p:sp>
      <p:sp>
        <p:nvSpPr>
          <p:cNvPr id="3" name="Дата 2"/>
          <p:cNvSpPr>
            <a:spLocks noGrp="1"/>
          </p:cNvSpPr>
          <p:nvPr>
            <p:ph type="dt" idx="1"/>
          </p:nvPr>
        </p:nvSpPr>
        <p:spPr>
          <a:xfrm>
            <a:off x="3850443" y="0"/>
            <a:ext cx="2945659" cy="496016"/>
          </a:xfrm>
          <a:prstGeom prst="rect">
            <a:avLst/>
          </a:prstGeom>
        </p:spPr>
        <p:txBody>
          <a:bodyPr vert="horz" lIns="91010" tIns="45505" rIns="91010" bIns="45505" rtlCol="0"/>
          <a:lstStyle>
            <a:lvl1pPr algn="r">
              <a:defRPr sz="1200"/>
            </a:lvl1pPr>
          </a:lstStyle>
          <a:p>
            <a:fld id="{D5512CFB-3066-499B-8177-29FDF3B8CE3B}" type="datetimeFigureOut">
              <a:rPr lang="ru-RU" smtClean="0"/>
              <a:pPr/>
              <a:t>26.12.2022</a:t>
            </a:fld>
            <a:endParaRPr lang="ru-RU"/>
          </a:p>
        </p:txBody>
      </p:sp>
      <p:sp>
        <p:nvSpPr>
          <p:cNvPr id="4" name="Образ слайда 3"/>
          <p:cNvSpPr>
            <a:spLocks noGrp="1" noRot="1" noChangeAspect="1"/>
          </p:cNvSpPr>
          <p:nvPr>
            <p:ph type="sldImg" idx="2"/>
          </p:nvPr>
        </p:nvSpPr>
        <p:spPr>
          <a:xfrm>
            <a:off x="915988" y="744538"/>
            <a:ext cx="4965700" cy="3724275"/>
          </a:xfrm>
          <a:prstGeom prst="rect">
            <a:avLst/>
          </a:prstGeom>
          <a:noFill/>
          <a:ln w="12700">
            <a:solidFill>
              <a:prstClr val="black"/>
            </a:solidFill>
          </a:ln>
        </p:spPr>
        <p:txBody>
          <a:bodyPr vert="horz" lIns="91010" tIns="45505" rIns="91010" bIns="45505" rtlCol="0" anchor="ctr"/>
          <a:lstStyle/>
          <a:p>
            <a:endParaRPr lang="ru-RU"/>
          </a:p>
        </p:txBody>
      </p:sp>
      <p:sp>
        <p:nvSpPr>
          <p:cNvPr id="5" name="Заметки 4"/>
          <p:cNvSpPr>
            <a:spLocks noGrp="1"/>
          </p:cNvSpPr>
          <p:nvPr>
            <p:ph type="body" sz="quarter" idx="3"/>
          </p:nvPr>
        </p:nvSpPr>
        <p:spPr>
          <a:xfrm>
            <a:off x="679768" y="4716107"/>
            <a:ext cx="5438140" cy="4468891"/>
          </a:xfrm>
          <a:prstGeom prst="rect">
            <a:avLst/>
          </a:prstGeom>
        </p:spPr>
        <p:txBody>
          <a:bodyPr vert="horz" lIns="91010" tIns="45505" rIns="91010" bIns="45505"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432213"/>
            <a:ext cx="2945659" cy="496016"/>
          </a:xfrm>
          <a:prstGeom prst="rect">
            <a:avLst/>
          </a:prstGeom>
        </p:spPr>
        <p:txBody>
          <a:bodyPr vert="horz" lIns="91010" tIns="45505" rIns="91010" bIns="45505" rtlCol="0" anchor="b"/>
          <a:lstStyle>
            <a:lvl1pPr algn="l">
              <a:defRPr sz="1200"/>
            </a:lvl1pPr>
          </a:lstStyle>
          <a:p>
            <a:endParaRPr lang="ru-RU"/>
          </a:p>
        </p:txBody>
      </p:sp>
      <p:sp>
        <p:nvSpPr>
          <p:cNvPr id="7" name="Номер слайда 6"/>
          <p:cNvSpPr>
            <a:spLocks noGrp="1"/>
          </p:cNvSpPr>
          <p:nvPr>
            <p:ph type="sldNum" sz="quarter" idx="5"/>
          </p:nvPr>
        </p:nvSpPr>
        <p:spPr>
          <a:xfrm>
            <a:off x="3850443" y="9432213"/>
            <a:ext cx="2945659" cy="496016"/>
          </a:xfrm>
          <a:prstGeom prst="rect">
            <a:avLst/>
          </a:prstGeom>
        </p:spPr>
        <p:txBody>
          <a:bodyPr vert="horz" lIns="91010" tIns="45505" rIns="91010" bIns="45505" rtlCol="0" anchor="b"/>
          <a:lstStyle>
            <a:lvl1pPr algn="r">
              <a:defRPr sz="1200"/>
            </a:lvl1pPr>
          </a:lstStyle>
          <a:p>
            <a:fld id="{647BA235-E3BB-46AA-BC5F-5155E21D8F01}" type="slidenum">
              <a:rPr lang="ru-RU" smtClean="0"/>
              <a:pPr/>
              <a:t>‹#›</a:t>
            </a:fld>
            <a:endParaRPr lang="ru-RU"/>
          </a:p>
        </p:txBody>
      </p:sp>
    </p:spTree>
    <p:extLst>
      <p:ext uri="{BB962C8B-B14F-4D97-AF65-F5344CB8AC3E}">
        <p14:creationId xmlns="" xmlns:p14="http://schemas.microsoft.com/office/powerpoint/2010/main" val="10435565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647BA235-E3BB-46AA-BC5F-5155E21D8F01}" type="slidenum">
              <a:rPr lang="ru-RU" smtClean="0">
                <a:solidFill>
                  <a:prstClr val="black"/>
                </a:solidFill>
              </a:rPr>
              <a:pPr/>
              <a:t>1</a:t>
            </a:fld>
            <a:endParaRPr lang="ru-RU">
              <a:solidFill>
                <a:prstClr val="black"/>
              </a:solidFill>
            </a:endParaRPr>
          </a:p>
        </p:txBody>
      </p:sp>
    </p:spTree>
    <p:extLst>
      <p:ext uri="{BB962C8B-B14F-4D97-AF65-F5344CB8AC3E}">
        <p14:creationId xmlns="" xmlns:p14="http://schemas.microsoft.com/office/powerpoint/2010/main" val="3019616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647BA235-E3BB-46AA-BC5F-5155E21D8F01}" type="slidenum">
              <a:rPr lang="ru-RU" smtClean="0"/>
              <a:pPr/>
              <a:t>48</a:t>
            </a:fld>
            <a:endParaRPr lang="ru-RU"/>
          </a:p>
        </p:txBody>
      </p:sp>
    </p:spTree>
    <p:extLst>
      <p:ext uri="{BB962C8B-B14F-4D97-AF65-F5344CB8AC3E}">
        <p14:creationId xmlns="" xmlns:p14="http://schemas.microsoft.com/office/powerpoint/2010/main" val="29459977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647BA235-E3BB-46AA-BC5F-5155E21D8F01}" type="slidenum">
              <a:rPr lang="ru-RU" smtClean="0"/>
              <a:pPr/>
              <a:t>61</a:t>
            </a:fld>
            <a:endParaRPr lang="ru-RU"/>
          </a:p>
        </p:txBody>
      </p:sp>
    </p:spTree>
    <p:extLst>
      <p:ext uri="{BB962C8B-B14F-4D97-AF65-F5344CB8AC3E}">
        <p14:creationId xmlns="" xmlns:p14="http://schemas.microsoft.com/office/powerpoint/2010/main" val="36086040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647BA235-E3BB-46AA-BC5F-5155E21D8F01}" type="slidenum">
              <a:rPr lang="ru-RU" smtClean="0"/>
              <a:pPr/>
              <a:t>63</a:t>
            </a:fld>
            <a:endParaRPr lang="ru-RU"/>
          </a:p>
        </p:txBody>
      </p:sp>
    </p:spTree>
    <p:extLst>
      <p:ext uri="{BB962C8B-B14F-4D97-AF65-F5344CB8AC3E}">
        <p14:creationId xmlns="" xmlns:p14="http://schemas.microsoft.com/office/powerpoint/2010/main" val="36086040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647BA235-E3BB-46AA-BC5F-5155E21D8F01}" type="slidenum">
              <a:rPr lang="ru-RU" smtClean="0"/>
              <a:pPr/>
              <a:t>65</a:t>
            </a:fld>
            <a:endParaRPr lang="ru-RU"/>
          </a:p>
        </p:txBody>
      </p:sp>
    </p:spTree>
    <p:extLst>
      <p:ext uri="{BB962C8B-B14F-4D97-AF65-F5344CB8AC3E}">
        <p14:creationId xmlns="" xmlns:p14="http://schemas.microsoft.com/office/powerpoint/2010/main" val="36086040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647BA235-E3BB-46AA-BC5F-5155E21D8F01}" type="slidenum">
              <a:rPr lang="ru-RU" smtClean="0"/>
              <a:pPr/>
              <a:t>67</a:t>
            </a:fld>
            <a:endParaRPr lang="ru-RU"/>
          </a:p>
        </p:txBody>
      </p:sp>
    </p:spTree>
    <p:extLst>
      <p:ext uri="{BB962C8B-B14F-4D97-AF65-F5344CB8AC3E}">
        <p14:creationId xmlns="" xmlns:p14="http://schemas.microsoft.com/office/powerpoint/2010/main" val="36086040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647BA235-E3BB-46AA-BC5F-5155E21D8F01}" type="slidenum">
              <a:rPr lang="ru-RU" smtClean="0"/>
              <a:pPr/>
              <a:t>69</a:t>
            </a:fld>
            <a:endParaRPr lang="ru-RU"/>
          </a:p>
        </p:txBody>
      </p:sp>
    </p:spTree>
    <p:extLst>
      <p:ext uri="{BB962C8B-B14F-4D97-AF65-F5344CB8AC3E}">
        <p14:creationId xmlns="" xmlns:p14="http://schemas.microsoft.com/office/powerpoint/2010/main" val="36086040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Образ слайда 1"/>
          <p:cNvSpPr>
            <a:spLocks noGrp="1" noRot="1" noChangeAspect="1" noTextEdit="1"/>
          </p:cNvSpPr>
          <p:nvPr>
            <p:ph type="sldImg"/>
          </p:nvPr>
        </p:nvSpPr>
        <p:spPr>
          <a:xfrm>
            <a:off x="915988" y="744538"/>
            <a:ext cx="4965700" cy="3724275"/>
          </a:xfrm>
          <a:ln/>
        </p:spPr>
      </p:sp>
      <p:sp>
        <p:nvSpPr>
          <p:cNvPr id="58371" name="Заметки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ru-RU" altLang="ru-RU" dirty="0" smtClean="0"/>
          </a:p>
        </p:txBody>
      </p:sp>
      <p:sp>
        <p:nvSpPr>
          <p:cNvPr id="58372" name="Номер слайда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3007" indent="-285773" eaLnBrk="0" hangingPunct="0">
              <a:spcBef>
                <a:spcPct val="30000"/>
              </a:spcBef>
              <a:defRPr sz="1200">
                <a:solidFill>
                  <a:schemeClr val="tx1"/>
                </a:solidFill>
                <a:latin typeface="Times New Roman" pitchFamily="18" charset="0"/>
              </a:defRPr>
            </a:lvl2pPr>
            <a:lvl3pPr marL="1143088" indent="-228617" eaLnBrk="0" hangingPunct="0">
              <a:spcBef>
                <a:spcPct val="30000"/>
              </a:spcBef>
              <a:defRPr sz="1200">
                <a:solidFill>
                  <a:schemeClr val="tx1"/>
                </a:solidFill>
                <a:latin typeface="Times New Roman" pitchFamily="18" charset="0"/>
              </a:defRPr>
            </a:lvl3pPr>
            <a:lvl4pPr marL="1600324" indent="-228617" eaLnBrk="0" hangingPunct="0">
              <a:spcBef>
                <a:spcPct val="30000"/>
              </a:spcBef>
              <a:defRPr sz="1200">
                <a:solidFill>
                  <a:schemeClr val="tx1"/>
                </a:solidFill>
                <a:latin typeface="Times New Roman" pitchFamily="18" charset="0"/>
              </a:defRPr>
            </a:lvl4pPr>
            <a:lvl5pPr marL="2057560" indent="-228617" eaLnBrk="0" hangingPunct="0">
              <a:spcBef>
                <a:spcPct val="30000"/>
              </a:spcBef>
              <a:defRPr sz="1200">
                <a:solidFill>
                  <a:schemeClr val="tx1"/>
                </a:solidFill>
                <a:latin typeface="Times New Roman" pitchFamily="18" charset="0"/>
              </a:defRPr>
            </a:lvl5pPr>
            <a:lvl6pPr marL="2514795" indent="-228617" eaLnBrk="0" fontAlgn="base" hangingPunct="0">
              <a:spcBef>
                <a:spcPct val="30000"/>
              </a:spcBef>
              <a:spcAft>
                <a:spcPct val="0"/>
              </a:spcAft>
              <a:defRPr sz="1200">
                <a:solidFill>
                  <a:schemeClr val="tx1"/>
                </a:solidFill>
                <a:latin typeface="Times New Roman" pitchFamily="18" charset="0"/>
              </a:defRPr>
            </a:lvl6pPr>
            <a:lvl7pPr marL="2972030" indent="-228617" eaLnBrk="0" fontAlgn="base" hangingPunct="0">
              <a:spcBef>
                <a:spcPct val="30000"/>
              </a:spcBef>
              <a:spcAft>
                <a:spcPct val="0"/>
              </a:spcAft>
              <a:defRPr sz="1200">
                <a:solidFill>
                  <a:schemeClr val="tx1"/>
                </a:solidFill>
                <a:latin typeface="Times New Roman" pitchFamily="18" charset="0"/>
              </a:defRPr>
            </a:lvl7pPr>
            <a:lvl8pPr marL="3429265" indent="-228617" eaLnBrk="0" fontAlgn="base" hangingPunct="0">
              <a:spcBef>
                <a:spcPct val="30000"/>
              </a:spcBef>
              <a:spcAft>
                <a:spcPct val="0"/>
              </a:spcAft>
              <a:defRPr sz="1200">
                <a:solidFill>
                  <a:schemeClr val="tx1"/>
                </a:solidFill>
                <a:latin typeface="Times New Roman" pitchFamily="18" charset="0"/>
              </a:defRPr>
            </a:lvl8pPr>
            <a:lvl9pPr marL="3886501" indent="-228617"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2D706EB8-9E3D-4B6E-AC0F-87F58B54A287}" type="slidenum">
              <a:rPr lang="ru-RU" altLang="ru-RU" smtClean="0"/>
              <a:pPr eaLnBrk="1" hangingPunct="1">
                <a:spcBef>
                  <a:spcPct val="0"/>
                </a:spcBef>
              </a:pPr>
              <a:t>19</a:t>
            </a:fld>
            <a:endParaRPr lang="ru-RU" altLang="ru-RU"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647BA235-E3BB-46AA-BC5F-5155E21D8F01}" type="slidenum">
              <a:rPr lang="ru-RU" smtClean="0"/>
              <a:pPr/>
              <a:t>27</a:t>
            </a:fld>
            <a:endParaRPr lang="ru-RU"/>
          </a:p>
        </p:txBody>
      </p:sp>
    </p:spTree>
    <p:extLst>
      <p:ext uri="{BB962C8B-B14F-4D97-AF65-F5344CB8AC3E}">
        <p14:creationId xmlns="" xmlns:p14="http://schemas.microsoft.com/office/powerpoint/2010/main" val="37614466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C1A56304-AFFB-4EE5-8E3D-CAAFA9640936}" type="slidenum">
              <a:rPr lang="ru-RU" smtClean="0">
                <a:solidFill>
                  <a:prstClr val="black"/>
                </a:solidFill>
              </a:rPr>
              <a:pPr/>
              <a:t>30</a:t>
            </a:fld>
            <a:endParaRPr lang="ru-RU">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Образ слайда 1"/>
          <p:cNvSpPr>
            <a:spLocks noGrp="1" noRot="1" noChangeAspect="1" noTextEdit="1"/>
          </p:cNvSpPr>
          <p:nvPr>
            <p:ph type="sldImg"/>
          </p:nvPr>
        </p:nvSpPr>
        <p:spPr>
          <a:xfrm>
            <a:off x="915988" y="744538"/>
            <a:ext cx="4965700" cy="3724275"/>
          </a:xfrm>
          <a:ln/>
        </p:spPr>
      </p:sp>
      <p:sp>
        <p:nvSpPr>
          <p:cNvPr id="59395" name="Заметки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ru-RU" altLang="ru-RU" b="1" dirty="0" smtClean="0">
                <a:solidFill>
                  <a:srgbClr val="FFFFFF"/>
                </a:solidFill>
                <a:cs typeface="Times New Roman" pitchFamily="18" charset="0"/>
              </a:rPr>
              <a:t>2019 год</a:t>
            </a:r>
          </a:p>
          <a:p>
            <a:endParaRPr lang="ru-RU" altLang="ru-RU" dirty="0" smtClean="0"/>
          </a:p>
        </p:txBody>
      </p:sp>
      <p:sp>
        <p:nvSpPr>
          <p:cNvPr id="59396" name="Номер слайда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3007" indent="-285773" eaLnBrk="0" hangingPunct="0">
              <a:spcBef>
                <a:spcPct val="30000"/>
              </a:spcBef>
              <a:defRPr sz="1200">
                <a:solidFill>
                  <a:schemeClr val="tx1"/>
                </a:solidFill>
                <a:latin typeface="Times New Roman" pitchFamily="18" charset="0"/>
              </a:defRPr>
            </a:lvl2pPr>
            <a:lvl3pPr marL="1143088" indent="-228617" eaLnBrk="0" hangingPunct="0">
              <a:spcBef>
                <a:spcPct val="30000"/>
              </a:spcBef>
              <a:defRPr sz="1200">
                <a:solidFill>
                  <a:schemeClr val="tx1"/>
                </a:solidFill>
                <a:latin typeface="Times New Roman" pitchFamily="18" charset="0"/>
              </a:defRPr>
            </a:lvl3pPr>
            <a:lvl4pPr marL="1600324" indent="-228617" eaLnBrk="0" hangingPunct="0">
              <a:spcBef>
                <a:spcPct val="30000"/>
              </a:spcBef>
              <a:defRPr sz="1200">
                <a:solidFill>
                  <a:schemeClr val="tx1"/>
                </a:solidFill>
                <a:latin typeface="Times New Roman" pitchFamily="18" charset="0"/>
              </a:defRPr>
            </a:lvl4pPr>
            <a:lvl5pPr marL="2057560" indent="-228617" eaLnBrk="0" hangingPunct="0">
              <a:spcBef>
                <a:spcPct val="30000"/>
              </a:spcBef>
              <a:defRPr sz="1200">
                <a:solidFill>
                  <a:schemeClr val="tx1"/>
                </a:solidFill>
                <a:latin typeface="Times New Roman" pitchFamily="18" charset="0"/>
              </a:defRPr>
            </a:lvl5pPr>
            <a:lvl6pPr marL="2514795" indent="-228617" eaLnBrk="0" fontAlgn="base" hangingPunct="0">
              <a:spcBef>
                <a:spcPct val="30000"/>
              </a:spcBef>
              <a:spcAft>
                <a:spcPct val="0"/>
              </a:spcAft>
              <a:defRPr sz="1200">
                <a:solidFill>
                  <a:schemeClr val="tx1"/>
                </a:solidFill>
                <a:latin typeface="Times New Roman" pitchFamily="18" charset="0"/>
              </a:defRPr>
            </a:lvl6pPr>
            <a:lvl7pPr marL="2972030" indent="-228617" eaLnBrk="0" fontAlgn="base" hangingPunct="0">
              <a:spcBef>
                <a:spcPct val="30000"/>
              </a:spcBef>
              <a:spcAft>
                <a:spcPct val="0"/>
              </a:spcAft>
              <a:defRPr sz="1200">
                <a:solidFill>
                  <a:schemeClr val="tx1"/>
                </a:solidFill>
                <a:latin typeface="Times New Roman" pitchFamily="18" charset="0"/>
              </a:defRPr>
            </a:lvl7pPr>
            <a:lvl8pPr marL="3429265" indent="-228617" eaLnBrk="0" fontAlgn="base" hangingPunct="0">
              <a:spcBef>
                <a:spcPct val="30000"/>
              </a:spcBef>
              <a:spcAft>
                <a:spcPct val="0"/>
              </a:spcAft>
              <a:defRPr sz="1200">
                <a:solidFill>
                  <a:schemeClr val="tx1"/>
                </a:solidFill>
                <a:latin typeface="Times New Roman" pitchFamily="18" charset="0"/>
              </a:defRPr>
            </a:lvl8pPr>
            <a:lvl9pPr marL="3886501" indent="-228617"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28B97F84-BF1A-403B-97EF-50F2E7E9EE96}" type="slidenum">
              <a:rPr lang="ru-RU" altLang="ru-RU" smtClean="0"/>
              <a:pPr eaLnBrk="1" hangingPunct="1">
                <a:spcBef>
                  <a:spcPct val="0"/>
                </a:spcBef>
              </a:pPr>
              <a:t>33</a:t>
            </a:fld>
            <a:endParaRPr lang="ru-RU" altLang="ru-RU"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FBF95441-768A-47C9-8D91-C0C4A2C30FB3}" type="slidenum">
              <a:rPr lang="ru-RU" smtClean="0"/>
              <a:pPr/>
              <a:t>38</a:t>
            </a:fld>
            <a:endParaRPr lang="ru-RU"/>
          </a:p>
        </p:txBody>
      </p:sp>
    </p:spTree>
    <p:extLst>
      <p:ext uri="{BB962C8B-B14F-4D97-AF65-F5344CB8AC3E}">
        <p14:creationId xmlns="" xmlns:p14="http://schemas.microsoft.com/office/powerpoint/2010/main" val="19806899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2"/>
          <p:cNvSpPr txBox="1">
            <a:spLocks noGrp="1" noChangeArrowheads="1"/>
          </p:cNvSpPr>
          <p:nvPr/>
        </p:nvSpPr>
        <p:spPr bwMode="auto">
          <a:xfrm>
            <a:off x="0" y="0"/>
            <a:ext cx="2944957" cy="497047"/>
          </a:xfrm>
          <a:prstGeom prst="rect">
            <a:avLst/>
          </a:prstGeom>
          <a:noFill/>
          <a:ln w="9525">
            <a:noFill/>
            <a:miter lim="800000"/>
            <a:headEnd/>
            <a:tailEnd/>
          </a:ln>
        </p:spPr>
        <p:txBody>
          <a:bodyPr lIns="90204" tIns="45099" rIns="90204" bIns="45099"/>
          <a:lstStyle/>
          <a:p>
            <a:r>
              <a:rPr lang="ru-RU" sz="1200"/>
              <a:t>Слайд 6</a:t>
            </a:r>
          </a:p>
        </p:txBody>
      </p:sp>
      <p:sp>
        <p:nvSpPr>
          <p:cNvPr id="257027" name="Rectangle 2"/>
          <p:cNvSpPr>
            <a:spLocks noGrp="1" noRot="1" noChangeAspect="1" noChangeArrowheads="1" noTextEdit="1"/>
          </p:cNvSpPr>
          <p:nvPr>
            <p:ph type="sldImg"/>
          </p:nvPr>
        </p:nvSpPr>
        <p:spPr>
          <a:ln/>
        </p:spPr>
      </p:sp>
      <p:sp>
        <p:nvSpPr>
          <p:cNvPr id="257028" name="Rectangle 3"/>
          <p:cNvSpPr>
            <a:spLocks noGrp="1" noChangeArrowheads="1"/>
          </p:cNvSpPr>
          <p:nvPr>
            <p:ph type="body" idx="1"/>
          </p:nvPr>
        </p:nvSpPr>
        <p:spPr>
          <a:noFill/>
          <a:ln/>
        </p:spPr>
        <p:txBody>
          <a:bodyPr/>
          <a:lstStyle/>
          <a:p>
            <a:endParaRPr lang="ru-RU"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64699B28-C823-458F-B81A-61034F6753AB}" type="slidenum">
              <a:rPr lang="ru-RU" smtClean="0"/>
              <a:pPr/>
              <a:t>44</a:t>
            </a:fld>
            <a:endParaRPr lang="ru-RU"/>
          </a:p>
        </p:txBody>
      </p:sp>
    </p:spTree>
    <p:extLst>
      <p:ext uri="{BB962C8B-B14F-4D97-AF65-F5344CB8AC3E}">
        <p14:creationId xmlns="" xmlns:p14="http://schemas.microsoft.com/office/powerpoint/2010/main" val="29184315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647BA235-E3BB-46AA-BC5F-5155E21D8F01}" type="slidenum">
              <a:rPr lang="ru-RU" smtClean="0"/>
              <a:pPr/>
              <a:t>46</a:t>
            </a:fld>
            <a:endParaRPr lang="ru-RU"/>
          </a:p>
        </p:txBody>
      </p:sp>
    </p:spTree>
    <p:extLst>
      <p:ext uri="{BB962C8B-B14F-4D97-AF65-F5344CB8AC3E}">
        <p14:creationId xmlns="" xmlns:p14="http://schemas.microsoft.com/office/powerpoint/2010/main" val="8151279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4" name="Полилиния 3"/>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a:defRPr/>
            </a:pPr>
            <a:endParaRPr lang="en-US">
              <a:latin typeface="Arial" charset="0"/>
              <a:cs typeface="Arial" charset="0"/>
            </a:endParaRPr>
          </a:p>
        </p:txBody>
      </p:sp>
      <p:sp>
        <p:nvSpPr>
          <p:cNvPr id="5" name="Полилиния 4"/>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a:defRPr/>
            </a:pPr>
            <a:endParaRPr lang="en-US">
              <a:latin typeface="Arial" charset="0"/>
              <a:cs typeface="Arial" charset="0"/>
            </a:endParaRPr>
          </a:p>
        </p:txBody>
      </p:sp>
      <p:sp>
        <p:nvSpPr>
          <p:cNvPr id="9" name="Заголовок 8"/>
          <p:cNvSpPr>
            <a:spLocks noGrp="1"/>
          </p:cNvSpPr>
          <p:nvPr>
            <p:ph type="ctrTitle"/>
          </p:nvPr>
        </p:nvSpPr>
        <p:spPr>
          <a:xfrm>
            <a:off x="429064" y="3337560"/>
            <a:ext cx="6480048" cy="2301240"/>
          </a:xfrm>
        </p:spPr>
        <p:txBody>
          <a:bodyPr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ru-RU" smtClean="0"/>
              <a:t>Образец заголовка</a:t>
            </a:r>
            <a:endParaRPr lang="en-US"/>
          </a:p>
        </p:txBody>
      </p:sp>
      <p:sp>
        <p:nvSpPr>
          <p:cNvPr id="17" name="Подзаголовок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6" name="Дата 29"/>
          <p:cNvSpPr>
            <a:spLocks noGrp="1"/>
          </p:cNvSpPr>
          <p:nvPr>
            <p:ph type="dt" sz="half" idx="10"/>
          </p:nvPr>
        </p:nvSpPr>
        <p:spPr/>
        <p:txBody>
          <a:bodyPr/>
          <a:lstStyle>
            <a:lvl1pPr>
              <a:defRPr/>
            </a:lvl1pPr>
          </a:lstStyle>
          <a:p>
            <a:fld id="{A8BCD27C-B8B3-45B7-B41C-91C23BA4EE95}" type="datetimeFigureOut">
              <a:rPr lang="ru-RU" smtClean="0"/>
              <a:pPr/>
              <a:t>26.12.2022</a:t>
            </a:fld>
            <a:endParaRPr lang="ru-RU"/>
          </a:p>
        </p:txBody>
      </p:sp>
      <p:sp>
        <p:nvSpPr>
          <p:cNvPr id="7" name="Нижний колонтитул 18"/>
          <p:cNvSpPr>
            <a:spLocks noGrp="1"/>
          </p:cNvSpPr>
          <p:nvPr>
            <p:ph type="ftr" sz="quarter" idx="11"/>
          </p:nvPr>
        </p:nvSpPr>
        <p:spPr/>
        <p:txBody>
          <a:bodyPr/>
          <a:lstStyle>
            <a:lvl1pPr>
              <a:defRPr/>
            </a:lvl1pPr>
          </a:lstStyle>
          <a:p>
            <a:endParaRPr lang="ru-RU"/>
          </a:p>
        </p:txBody>
      </p:sp>
      <p:sp>
        <p:nvSpPr>
          <p:cNvPr id="8" name="Номер слайда 26"/>
          <p:cNvSpPr>
            <a:spLocks noGrp="1"/>
          </p:cNvSpPr>
          <p:nvPr>
            <p:ph type="sldNum" sz="quarter" idx="12"/>
          </p:nvPr>
        </p:nvSpPr>
        <p:spPr/>
        <p:txBody>
          <a:bodyPr/>
          <a:lstStyle>
            <a:lvl1pPr>
              <a:defRPr/>
            </a:lvl1pPr>
          </a:lstStyle>
          <a:p>
            <a:fld id="{FC7A35F1-4DD7-4056-8DFB-CF9851D20165}" type="slidenum">
              <a:rPr lang="ru-RU" smtClean="0"/>
              <a:pPr/>
              <a:t>‹#›</a:t>
            </a:fld>
            <a:endParaRPr lang="ru-RU"/>
          </a:p>
        </p:txBody>
      </p:sp>
    </p:spTree>
    <p:extLst>
      <p:ext uri="{BB962C8B-B14F-4D97-AF65-F5344CB8AC3E}">
        <p14:creationId xmlns="" xmlns:p14="http://schemas.microsoft.com/office/powerpoint/2010/main" val="19697137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9"/>
          <p:cNvSpPr>
            <a:spLocks noGrp="1"/>
          </p:cNvSpPr>
          <p:nvPr>
            <p:ph type="dt" sz="half" idx="10"/>
          </p:nvPr>
        </p:nvSpPr>
        <p:spPr/>
        <p:txBody>
          <a:bodyPr/>
          <a:lstStyle>
            <a:lvl1pPr>
              <a:defRPr/>
            </a:lvl1pPr>
          </a:lstStyle>
          <a:p>
            <a:fld id="{A8BCD27C-B8B3-45B7-B41C-91C23BA4EE95}" type="datetimeFigureOut">
              <a:rPr lang="ru-RU" smtClean="0"/>
              <a:pPr/>
              <a:t>26.12.2022</a:t>
            </a:fld>
            <a:endParaRPr lang="ru-RU"/>
          </a:p>
        </p:txBody>
      </p:sp>
      <p:sp>
        <p:nvSpPr>
          <p:cNvPr id="5" name="Нижний колонтитул 21"/>
          <p:cNvSpPr>
            <a:spLocks noGrp="1"/>
          </p:cNvSpPr>
          <p:nvPr>
            <p:ph type="ftr" sz="quarter" idx="11"/>
          </p:nvPr>
        </p:nvSpPr>
        <p:spPr/>
        <p:txBody>
          <a:bodyPr/>
          <a:lstStyle>
            <a:lvl1pPr>
              <a:defRPr/>
            </a:lvl1pPr>
          </a:lstStyle>
          <a:p>
            <a:endParaRPr lang="ru-RU"/>
          </a:p>
        </p:txBody>
      </p:sp>
      <p:sp>
        <p:nvSpPr>
          <p:cNvPr id="6" name="Номер слайда 17"/>
          <p:cNvSpPr>
            <a:spLocks noGrp="1"/>
          </p:cNvSpPr>
          <p:nvPr>
            <p:ph type="sldNum" sz="quarter" idx="12"/>
          </p:nvPr>
        </p:nvSpPr>
        <p:spPr/>
        <p:txBody>
          <a:bodyPr/>
          <a:lstStyle>
            <a:lvl1pPr>
              <a:defRPr/>
            </a:lvl1pPr>
          </a:lstStyle>
          <a:p>
            <a:fld id="{FC7A35F1-4DD7-4056-8DFB-CF9851D20165}" type="slidenum">
              <a:rPr lang="ru-RU" smtClean="0"/>
              <a:pPr/>
              <a:t>‹#›</a:t>
            </a:fld>
            <a:endParaRPr lang="ru-RU"/>
          </a:p>
        </p:txBody>
      </p:sp>
    </p:spTree>
    <p:extLst>
      <p:ext uri="{BB962C8B-B14F-4D97-AF65-F5344CB8AC3E}">
        <p14:creationId xmlns="" xmlns:p14="http://schemas.microsoft.com/office/powerpoint/2010/main" val="17077388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9"/>
          <p:cNvSpPr>
            <a:spLocks noGrp="1"/>
          </p:cNvSpPr>
          <p:nvPr>
            <p:ph type="dt" sz="half" idx="10"/>
          </p:nvPr>
        </p:nvSpPr>
        <p:spPr/>
        <p:txBody>
          <a:bodyPr/>
          <a:lstStyle>
            <a:lvl1pPr>
              <a:defRPr/>
            </a:lvl1pPr>
          </a:lstStyle>
          <a:p>
            <a:fld id="{A8BCD27C-B8B3-45B7-B41C-91C23BA4EE95}" type="datetimeFigureOut">
              <a:rPr lang="ru-RU" smtClean="0"/>
              <a:pPr/>
              <a:t>26.12.2022</a:t>
            </a:fld>
            <a:endParaRPr lang="ru-RU"/>
          </a:p>
        </p:txBody>
      </p:sp>
      <p:sp>
        <p:nvSpPr>
          <p:cNvPr id="5" name="Нижний колонтитул 21"/>
          <p:cNvSpPr>
            <a:spLocks noGrp="1"/>
          </p:cNvSpPr>
          <p:nvPr>
            <p:ph type="ftr" sz="quarter" idx="11"/>
          </p:nvPr>
        </p:nvSpPr>
        <p:spPr/>
        <p:txBody>
          <a:bodyPr/>
          <a:lstStyle>
            <a:lvl1pPr>
              <a:defRPr/>
            </a:lvl1pPr>
          </a:lstStyle>
          <a:p>
            <a:endParaRPr lang="ru-RU"/>
          </a:p>
        </p:txBody>
      </p:sp>
      <p:sp>
        <p:nvSpPr>
          <p:cNvPr id="6" name="Номер слайда 17"/>
          <p:cNvSpPr>
            <a:spLocks noGrp="1"/>
          </p:cNvSpPr>
          <p:nvPr>
            <p:ph type="sldNum" sz="quarter" idx="12"/>
          </p:nvPr>
        </p:nvSpPr>
        <p:spPr/>
        <p:txBody>
          <a:bodyPr/>
          <a:lstStyle>
            <a:lvl1pPr>
              <a:defRPr/>
            </a:lvl1pPr>
          </a:lstStyle>
          <a:p>
            <a:fld id="{FC7A35F1-4DD7-4056-8DFB-CF9851D20165}" type="slidenum">
              <a:rPr lang="ru-RU" smtClean="0"/>
              <a:pPr/>
              <a:t>‹#›</a:t>
            </a:fld>
            <a:endParaRPr lang="ru-RU"/>
          </a:p>
        </p:txBody>
      </p:sp>
    </p:spTree>
    <p:extLst>
      <p:ext uri="{BB962C8B-B14F-4D97-AF65-F5344CB8AC3E}">
        <p14:creationId xmlns="" xmlns:p14="http://schemas.microsoft.com/office/powerpoint/2010/main" val="32372348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аблица 2"/>
          <p:cNvSpPr>
            <a:spLocks noGrp="1"/>
          </p:cNvSpPr>
          <p:nvPr>
            <p:ph type="tbl" idx="1"/>
          </p:nvPr>
        </p:nvSpPr>
        <p:spPr>
          <a:xfrm>
            <a:off x="457200" y="1600201"/>
            <a:ext cx="8229600" cy="4525963"/>
          </a:xfrm>
        </p:spPr>
        <p:txBody>
          <a:bodyPr/>
          <a:lstStyle/>
          <a:p>
            <a:pPr lvl="0"/>
            <a:endParaRPr lang="ru-RU"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1FFF35DC-CE39-41C4-8DA6-B9E094EB0ED1}" type="slidenum">
              <a:rPr lang="ru-RU"/>
              <a:pPr>
                <a:defRPr/>
              </a:pPr>
              <a:t>‹#›</a:t>
            </a:fld>
            <a:endParaRPr lang="ru-RU"/>
          </a:p>
        </p:txBody>
      </p:sp>
    </p:spTree>
    <p:extLst>
      <p:ext uri="{BB962C8B-B14F-4D97-AF65-F5344CB8AC3E}">
        <p14:creationId xmlns="" xmlns:p14="http://schemas.microsoft.com/office/powerpoint/2010/main" val="3231086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A8BCD27C-B8B3-45B7-B41C-91C23BA4EE95}" type="datetimeFigureOut">
              <a:rPr lang="ru-RU" smtClean="0">
                <a:solidFill>
                  <a:prstClr val="black">
                    <a:tint val="75000"/>
                  </a:prstClr>
                </a:solidFill>
              </a:rPr>
              <a:pPr/>
              <a:t>26.12.2022</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FC7A35F1-4DD7-4056-8DFB-CF9851D20165}"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 xmlns:p14="http://schemas.microsoft.com/office/powerpoint/2010/main" val="20169135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8BCD27C-B8B3-45B7-B41C-91C23BA4EE95}" type="datetimeFigureOut">
              <a:rPr lang="ru-RU" smtClean="0">
                <a:solidFill>
                  <a:prstClr val="black">
                    <a:tint val="75000"/>
                  </a:prstClr>
                </a:solidFill>
              </a:rPr>
              <a:pPr/>
              <a:t>26.12.2022</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FC7A35F1-4DD7-4056-8DFB-CF9851D20165}"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 xmlns:p14="http://schemas.microsoft.com/office/powerpoint/2010/main" val="3445077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A8BCD27C-B8B3-45B7-B41C-91C23BA4EE95}" type="datetimeFigureOut">
              <a:rPr lang="ru-RU" smtClean="0">
                <a:solidFill>
                  <a:prstClr val="black">
                    <a:tint val="75000"/>
                  </a:prstClr>
                </a:solidFill>
              </a:rPr>
              <a:pPr/>
              <a:t>26.12.2022</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FC7A35F1-4DD7-4056-8DFB-CF9851D20165}"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 xmlns:p14="http://schemas.microsoft.com/office/powerpoint/2010/main" val="21374109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A8BCD27C-B8B3-45B7-B41C-91C23BA4EE95}" type="datetimeFigureOut">
              <a:rPr lang="ru-RU" smtClean="0">
                <a:solidFill>
                  <a:prstClr val="black">
                    <a:tint val="75000"/>
                  </a:prstClr>
                </a:solidFill>
              </a:rPr>
              <a:pPr/>
              <a:t>26.12.2022</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FC7A35F1-4DD7-4056-8DFB-CF9851D20165}"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 xmlns:p14="http://schemas.microsoft.com/office/powerpoint/2010/main" val="27139344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A8BCD27C-B8B3-45B7-B41C-91C23BA4EE95}" type="datetimeFigureOut">
              <a:rPr lang="ru-RU" smtClean="0">
                <a:solidFill>
                  <a:prstClr val="black">
                    <a:tint val="75000"/>
                  </a:prstClr>
                </a:solidFill>
              </a:rPr>
              <a:pPr/>
              <a:t>26.12.2022</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FC7A35F1-4DD7-4056-8DFB-CF9851D20165}"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 xmlns:p14="http://schemas.microsoft.com/office/powerpoint/2010/main" val="24162960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A8BCD27C-B8B3-45B7-B41C-91C23BA4EE95}" type="datetimeFigureOut">
              <a:rPr lang="ru-RU" smtClean="0">
                <a:solidFill>
                  <a:prstClr val="black">
                    <a:tint val="75000"/>
                  </a:prstClr>
                </a:solidFill>
              </a:rPr>
              <a:pPr/>
              <a:t>26.12.2022</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FC7A35F1-4DD7-4056-8DFB-CF9851D20165}"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 xmlns:p14="http://schemas.microsoft.com/office/powerpoint/2010/main" val="9311466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A8BCD27C-B8B3-45B7-B41C-91C23BA4EE95}" type="datetimeFigureOut">
              <a:rPr lang="ru-RU" smtClean="0">
                <a:solidFill>
                  <a:prstClr val="black">
                    <a:tint val="75000"/>
                  </a:prstClr>
                </a:solidFill>
              </a:rPr>
              <a:pPr/>
              <a:t>26.12.2022</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FC7A35F1-4DD7-4056-8DFB-CF9851D20165}"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 xmlns:p14="http://schemas.microsoft.com/office/powerpoint/2010/main" val="2243055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lgn="l">
              <a:defRPr/>
            </a:lvl1pPr>
          </a:lstStyle>
          <a:p>
            <a:r>
              <a:rPr lang="ru-RU" smtClean="0"/>
              <a:t>Образец заголовка</a:t>
            </a:r>
            <a:endParaRPr lang="en-US"/>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9"/>
          <p:cNvSpPr>
            <a:spLocks noGrp="1"/>
          </p:cNvSpPr>
          <p:nvPr>
            <p:ph type="dt" sz="half" idx="10"/>
          </p:nvPr>
        </p:nvSpPr>
        <p:spPr/>
        <p:txBody>
          <a:bodyPr/>
          <a:lstStyle>
            <a:lvl1pPr>
              <a:defRPr/>
            </a:lvl1pPr>
          </a:lstStyle>
          <a:p>
            <a:fld id="{A8BCD27C-B8B3-45B7-B41C-91C23BA4EE95}" type="datetimeFigureOut">
              <a:rPr lang="ru-RU" smtClean="0"/>
              <a:pPr/>
              <a:t>26.12.2022</a:t>
            </a:fld>
            <a:endParaRPr lang="ru-RU"/>
          </a:p>
        </p:txBody>
      </p:sp>
      <p:sp>
        <p:nvSpPr>
          <p:cNvPr id="5" name="Нижний колонтитул 21"/>
          <p:cNvSpPr>
            <a:spLocks noGrp="1"/>
          </p:cNvSpPr>
          <p:nvPr>
            <p:ph type="ftr" sz="quarter" idx="11"/>
          </p:nvPr>
        </p:nvSpPr>
        <p:spPr/>
        <p:txBody>
          <a:bodyPr/>
          <a:lstStyle>
            <a:lvl1pPr>
              <a:defRPr/>
            </a:lvl1pPr>
          </a:lstStyle>
          <a:p>
            <a:endParaRPr lang="ru-RU"/>
          </a:p>
        </p:txBody>
      </p:sp>
      <p:sp>
        <p:nvSpPr>
          <p:cNvPr id="6" name="Номер слайда 17"/>
          <p:cNvSpPr>
            <a:spLocks noGrp="1"/>
          </p:cNvSpPr>
          <p:nvPr>
            <p:ph type="sldNum" sz="quarter" idx="12"/>
          </p:nvPr>
        </p:nvSpPr>
        <p:spPr/>
        <p:txBody>
          <a:bodyPr/>
          <a:lstStyle>
            <a:lvl1pPr>
              <a:defRPr/>
            </a:lvl1pPr>
          </a:lstStyle>
          <a:p>
            <a:fld id="{FC7A35F1-4DD7-4056-8DFB-CF9851D20165}" type="slidenum">
              <a:rPr lang="ru-RU" smtClean="0"/>
              <a:pPr/>
              <a:t>‹#›</a:t>
            </a:fld>
            <a:endParaRPr lang="ru-RU"/>
          </a:p>
        </p:txBody>
      </p:sp>
    </p:spTree>
    <p:extLst>
      <p:ext uri="{BB962C8B-B14F-4D97-AF65-F5344CB8AC3E}">
        <p14:creationId xmlns="" xmlns:p14="http://schemas.microsoft.com/office/powerpoint/2010/main" val="22407359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A8BCD27C-B8B3-45B7-B41C-91C23BA4EE95}" type="datetimeFigureOut">
              <a:rPr lang="ru-RU" smtClean="0">
                <a:solidFill>
                  <a:prstClr val="black">
                    <a:tint val="75000"/>
                  </a:prstClr>
                </a:solidFill>
              </a:rPr>
              <a:pPr/>
              <a:t>26.12.2022</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FC7A35F1-4DD7-4056-8DFB-CF9851D20165}"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 xmlns:p14="http://schemas.microsoft.com/office/powerpoint/2010/main" val="4488925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A8BCD27C-B8B3-45B7-B41C-91C23BA4EE95}" type="datetimeFigureOut">
              <a:rPr lang="ru-RU" smtClean="0">
                <a:solidFill>
                  <a:prstClr val="black">
                    <a:tint val="75000"/>
                  </a:prstClr>
                </a:solidFill>
              </a:rPr>
              <a:pPr/>
              <a:t>26.12.2022</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FC7A35F1-4DD7-4056-8DFB-CF9851D20165}"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 xmlns:p14="http://schemas.microsoft.com/office/powerpoint/2010/main" val="35983509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8BCD27C-B8B3-45B7-B41C-91C23BA4EE95}" type="datetimeFigureOut">
              <a:rPr lang="ru-RU" smtClean="0">
                <a:solidFill>
                  <a:prstClr val="black">
                    <a:tint val="75000"/>
                  </a:prstClr>
                </a:solidFill>
              </a:rPr>
              <a:pPr/>
              <a:t>26.12.2022</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FC7A35F1-4DD7-4056-8DFB-CF9851D20165}"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 xmlns:p14="http://schemas.microsoft.com/office/powerpoint/2010/main" val="10364136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8BCD27C-B8B3-45B7-B41C-91C23BA4EE95}" type="datetimeFigureOut">
              <a:rPr lang="ru-RU" smtClean="0">
                <a:solidFill>
                  <a:prstClr val="black">
                    <a:tint val="75000"/>
                  </a:prstClr>
                </a:solidFill>
              </a:rPr>
              <a:pPr/>
              <a:t>26.12.2022</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FC7A35F1-4DD7-4056-8DFB-CF9851D20165}"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 xmlns:p14="http://schemas.microsoft.com/office/powerpoint/2010/main" val="34364907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аблица 2"/>
          <p:cNvSpPr>
            <a:spLocks noGrp="1"/>
          </p:cNvSpPr>
          <p:nvPr>
            <p:ph type="tbl" idx="1"/>
          </p:nvPr>
        </p:nvSpPr>
        <p:spPr>
          <a:xfrm>
            <a:off x="457200" y="1600201"/>
            <a:ext cx="8229600" cy="4525963"/>
          </a:xfrm>
        </p:spPr>
        <p:txBody>
          <a:bodyPr/>
          <a:lstStyle/>
          <a:p>
            <a:pPr lvl="0"/>
            <a:r>
              <a:rPr lang="ru-RU" noProof="0" smtClean="0"/>
              <a:t>Вставка таблицы</a:t>
            </a:r>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prstClr val="black">
                  <a:tint val="75000"/>
                </a:prstClr>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prstClr val="black">
                  <a:tint val="75000"/>
                </a:prstClr>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FFF35DC-CE39-41C4-8DA6-B9E094EB0ED1}"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 xmlns:p14="http://schemas.microsoft.com/office/powerpoint/2010/main" val="24217911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4" name="Полилиния 3"/>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fontAlgn="base">
              <a:spcBef>
                <a:spcPct val="0"/>
              </a:spcBef>
              <a:spcAft>
                <a:spcPct val="0"/>
              </a:spcAft>
              <a:defRPr/>
            </a:pPr>
            <a:endParaRPr lang="en-US">
              <a:solidFill>
                <a:prstClr val="black"/>
              </a:solidFill>
              <a:cs typeface="Arial" charset="0"/>
            </a:endParaRPr>
          </a:p>
        </p:txBody>
      </p:sp>
      <p:sp>
        <p:nvSpPr>
          <p:cNvPr id="5" name="Полилиния 4"/>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fontAlgn="base">
              <a:spcBef>
                <a:spcPct val="0"/>
              </a:spcBef>
              <a:spcAft>
                <a:spcPct val="0"/>
              </a:spcAft>
              <a:defRPr/>
            </a:pPr>
            <a:endParaRPr lang="en-US">
              <a:solidFill>
                <a:prstClr val="black"/>
              </a:solidFill>
              <a:cs typeface="Arial" charset="0"/>
            </a:endParaRPr>
          </a:p>
        </p:txBody>
      </p:sp>
      <p:sp>
        <p:nvSpPr>
          <p:cNvPr id="9" name="Заголовок 8"/>
          <p:cNvSpPr>
            <a:spLocks noGrp="1"/>
          </p:cNvSpPr>
          <p:nvPr>
            <p:ph type="ctrTitle"/>
          </p:nvPr>
        </p:nvSpPr>
        <p:spPr>
          <a:xfrm>
            <a:off x="429064" y="3337560"/>
            <a:ext cx="6480048" cy="2301240"/>
          </a:xfrm>
        </p:spPr>
        <p:txBody>
          <a:bodyPr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ru-RU" smtClean="0"/>
              <a:t>Образец заголовка</a:t>
            </a:r>
            <a:endParaRPr lang="en-US"/>
          </a:p>
        </p:txBody>
      </p:sp>
      <p:sp>
        <p:nvSpPr>
          <p:cNvPr id="17" name="Подзаголовок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6" name="Дата 29"/>
          <p:cNvSpPr>
            <a:spLocks noGrp="1"/>
          </p:cNvSpPr>
          <p:nvPr>
            <p:ph type="dt" sz="half" idx="10"/>
          </p:nvPr>
        </p:nvSpPr>
        <p:spPr/>
        <p:txBody>
          <a:bodyPr/>
          <a:lstStyle>
            <a:lvl1pPr>
              <a:defRPr/>
            </a:lvl1pPr>
          </a:lstStyle>
          <a:p>
            <a:pPr>
              <a:defRPr/>
            </a:pPr>
            <a:endParaRPr lang="ru-RU">
              <a:solidFill>
                <a:srgbClr val="1F497D">
                  <a:shade val="50000"/>
                </a:srgbClr>
              </a:solidFill>
            </a:endParaRPr>
          </a:p>
        </p:txBody>
      </p:sp>
      <p:sp>
        <p:nvSpPr>
          <p:cNvPr id="7" name="Нижний колонтитул 18"/>
          <p:cNvSpPr>
            <a:spLocks noGrp="1"/>
          </p:cNvSpPr>
          <p:nvPr>
            <p:ph type="ftr" sz="quarter" idx="11"/>
          </p:nvPr>
        </p:nvSpPr>
        <p:spPr/>
        <p:txBody>
          <a:bodyPr/>
          <a:lstStyle>
            <a:lvl1pPr>
              <a:defRPr/>
            </a:lvl1pPr>
          </a:lstStyle>
          <a:p>
            <a:pPr>
              <a:defRPr/>
            </a:pPr>
            <a:endParaRPr lang="ru-RU">
              <a:solidFill>
                <a:srgbClr val="1F497D">
                  <a:shade val="50000"/>
                </a:srgbClr>
              </a:solidFill>
            </a:endParaRPr>
          </a:p>
        </p:txBody>
      </p:sp>
      <p:sp>
        <p:nvSpPr>
          <p:cNvPr id="8" name="Номер слайда 26"/>
          <p:cNvSpPr>
            <a:spLocks noGrp="1"/>
          </p:cNvSpPr>
          <p:nvPr>
            <p:ph type="sldNum" sz="quarter" idx="12"/>
          </p:nvPr>
        </p:nvSpPr>
        <p:spPr/>
        <p:txBody>
          <a:bodyPr/>
          <a:lstStyle>
            <a:lvl1pPr>
              <a:defRPr/>
            </a:lvl1pPr>
          </a:lstStyle>
          <a:p>
            <a:fld id="{F121102C-B29C-49A1-AA51-5BC8B3D16262}" type="slidenum">
              <a:rPr lang="ru-RU" altLang="ru-RU"/>
              <a:pPr/>
              <a:t>‹#›</a:t>
            </a:fld>
            <a:endParaRPr lang="ru-RU" altLang="ru-RU"/>
          </a:p>
        </p:txBody>
      </p:sp>
    </p:spTree>
    <p:extLst>
      <p:ext uri="{BB962C8B-B14F-4D97-AF65-F5344CB8AC3E}">
        <p14:creationId xmlns="" xmlns:p14="http://schemas.microsoft.com/office/powerpoint/2010/main" val="23470377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lgn="l">
              <a:defRPr/>
            </a:lvl1pPr>
          </a:lstStyle>
          <a:p>
            <a:r>
              <a:rPr lang="ru-RU" smtClean="0"/>
              <a:t>Образец заголовка</a:t>
            </a:r>
            <a:endParaRPr lang="en-US"/>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9"/>
          <p:cNvSpPr>
            <a:spLocks noGrp="1"/>
          </p:cNvSpPr>
          <p:nvPr>
            <p:ph type="dt" sz="half" idx="10"/>
          </p:nvPr>
        </p:nvSpPr>
        <p:spPr/>
        <p:txBody>
          <a:bodyPr/>
          <a:lstStyle>
            <a:lvl1pPr>
              <a:defRPr/>
            </a:lvl1pPr>
          </a:lstStyle>
          <a:p>
            <a:pPr>
              <a:defRPr/>
            </a:pPr>
            <a:endParaRPr lang="ru-RU">
              <a:solidFill>
                <a:srgbClr val="1F497D">
                  <a:shade val="50000"/>
                </a:srgbClr>
              </a:solidFill>
            </a:endParaRPr>
          </a:p>
        </p:txBody>
      </p:sp>
      <p:sp>
        <p:nvSpPr>
          <p:cNvPr id="5" name="Нижний колонтитул 21"/>
          <p:cNvSpPr>
            <a:spLocks noGrp="1"/>
          </p:cNvSpPr>
          <p:nvPr>
            <p:ph type="ftr" sz="quarter" idx="11"/>
          </p:nvPr>
        </p:nvSpPr>
        <p:spPr/>
        <p:txBody>
          <a:bodyPr/>
          <a:lstStyle>
            <a:lvl1pPr>
              <a:defRPr/>
            </a:lvl1pPr>
          </a:lstStyle>
          <a:p>
            <a:pPr>
              <a:defRPr/>
            </a:pPr>
            <a:endParaRPr lang="ru-RU">
              <a:solidFill>
                <a:srgbClr val="1F497D">
                  <a:shade val="50000"/>
                </a:srgbClr>
              </a:solidFill>
            </a:endParaRPr>
          </a:p>
        </p:txBody>
      </p:sp>
      <p:sp>
        <p:nvSpPr>
          <p:cNvPr id="6" name="Номер слайда 17"/>
          <p:cNvSpPr>
            <a:spLocks noGrp="1"/>
          </p:cNvSpPr>
          <p:nvPr>
            <p:ph type="sldNum" sz="quarter" idx="12"/>
          </p:nvPr>
        </p:nvSpPr>
        <p:spPr/>
        <p:txBody>
          <a:bodyPr/>
          <a:lstStyle>
            <a:lvl1pPr>
              <a:defRPr/>
            </a:lvl1pPr>
          </a:lstStyle>
          <a:p>
            <a:fld id="{19127A78-077E-47E5-BB6D-5EB47EB1642D}" type="slidenum">
              <a:rPr lang="ru-RU" altLang="ru-RU"/>
              <a:pPr/>
              <a:t>‹#›</a:t>
            </a:fld>
            <a:endParaRPr lang="ru-RU" altLang="ru-RU"/>
          </a:p>
        </p:txBody>
      </p:sp>
    </p:spTree>
    <p:extLst>
      <p:ext uri="{BB962C8B-B14F-4D97-AF65-F5344CB8AC3E}">
        <p14:creationId xmlns="" xmlns:p14="http://schemas.microsoft.com/office/powerpoint/2010/main" val="16589916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Полилиния 3"/>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fontAlgn="base">
              <a:spcBef>
                <a:spcPct val="0"/>
              </a:spcBef>
              <a:spcAft>
                <a:spcPct val="0"/>
              </a:spcAft>
              <a:defRPr/>
            </a:pPr>
            <a:endParaRPr lang="en-US">
              <a:solidFill>
                <a:prstClr val="black"/>
              </a:solidFill>
              <a:cs typeface="Arial" charset="0"/>
            </a:endParaRPr>
          </a:p>
        </p:txBody>
      </p:sp>
      <p:sp>
        <p:nvSpPr>
          <p:cNvPr id="5" name="Полилиния 4"/>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fontAlgn="base">
              <a:spcBef>
                <a:spcPct val="0"/>
              </a:spcBef>
              <a:spcAft>
                <a:spcPct val="0"/>
              </a:spcAft>
              <a:defRPr/>
            </a:pPr>
            <a:endParaRPr lang="en-US">
              <a:solidFill>
                <a:prstClr val="black"/>
              </a:solidFill>
              <a:cs typeface="Arial" charset="0"/>
            </a:endParaRPr>
          </a:p>
        </p:txBody>
      </p:sp>
      <p:sp>
        <p:nvSpPr>
          <p:cNvPr id="2" name="Заголовок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ru-RU" smtClean="0"/>
              <a:t>Образец заголовка</a:t>
            </a:r>
            <a:endParaRPr lang="en-US"/>
          </a:p>
        </p:txBody>
      </p:sp>
      <p:sp>
        <p:nvSpPr>
          <p:cNvPr id="3" name="Текст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6" name="Дата 3"/>
          <p:cNvSpPr>
            <a:spLocks noGrp="1"/>
          </p:cNvSpPr>
          <p:nvPr>
            <p:ph type="dt" sz="half" idx="10"/>
          </p:nvPr>
        </p:nvSpPr>
        <p:spPr/>
        <p:txBody>
          <a:bodyPr/>
          <a:lstStyle>
            <a:lvl1pPr>
              <a:defRPr/>
            </a:lvl1pPr>
          </a:lstStyle>
          <a:p>
            <a:pPr>
              <a:defRPr/>
            </a:pPr>
            <a:endParaRPr lang="ru-RU">
              <a:solidFill>
                <a:srgbClr val="1F497D">
                  <a:shade val="50000"/>
                </a:srgbClr>
              </a:solidFill>
            </a:endParaRPr>
          </a:p>
        </p:txBody>
      </p:sp>
      <p:sp>
        <p:nvSpPr>
          <p:cNvPr id="7" name="Нижний колонтитул 4"/>
          <p:cNvSpPr>
            <a:spLocks noGrp="1"/>
          </p:cNvSpPr>
          <p:nvPr>
            <p:ph type="ftr" sz="quarter" idx="11"/>
          </p:nvPr>
        </p:nvSpPr>
        <p:spPr/>
        <p:txBody>
          <a:bodyPr/>
          <a:lstStyle>
            <a:lvl1pPr>
              <a:defRPr/>
            </a:lvl1pPr>
          </a:lstStyle>
          <a:p>
            <a:pPr>
              <a:defRPr/>
            </a:pPr>
            <a:endParaRPr lang="ru-RU">
              <a:solidFill>
                <a:srgbClr val="1F497D">
                  <a:shade val="50000"/>
                </a:srgbClr>
              </a:solidFill>
            </a:endParaRPr>
          </a:p>
        </p:txBody>
      </p:sp>
      <p:sp>
        <p:nvSpPr>
          <p:cNvPr id="8" name="Номер слайда 5"/>
          <p:cNvSpPr>
            <a:spLocks noGrp="1"/>
          </p:cNvSpPr>
          <p:nvPr>
            <p:ph type="sldNum" sz="quarter" idx="12"/>
          </p:nvPr>
        </p:nvSpPr>
        <p:spPr/>
        <p:txBody>
          <a:bodyPr/>
          <a:lstStyle>
            <a:lvl1pPr>
              <a:defRPr/>
            </a:lvl1pPr>
          </a:lstStyle>
          <a:p>
            <a:fld id="{DDB3D1D6-6E32-422F-AE6E-71EB2C1583F9}" type="slidenum">
              <a:rPr lang="ru-RU" altLang="ru-RU"/>
              <a:pPr/>
              <a:t>‹#›</a:t>
            </a:fld>
            <a:endParaRPr lang="ru-RU" altLang="ru-RU"/>
          </a:p>
        </p:txBody>
      </p:sp>
    </p:spTree>
    <p:extLst>
      <p:ext uri="{BB962C8B-B14F-4D97-AF65-F5344CB8AC3E}">
        <p14:creationId xmlns="" xmlns:p14="http://schemas.microsoft.com/office/powerpoint/2010/main" val="14266544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1143000"/>
          </a:xfrm>
        </p:spPr>
        <p:txBody>
          <a:bodyPr/>
          <a:lstStyle/>
          <a:p>
            <a:r>
              <a:rPr lang="ru-RU" smtClean="0"/>
              <a:t>Образец заголовка</a:t>
            </a:r>
            <a:endParaRPr lang="en-US"/>
          </a:p>
        </p:txBody>
      </p:sp>
      <p:sp>
        <p:nvSpPr>
          <p:cNvPr id="3" name="Содержимое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9"/>
          <p:cNvSpPr>
            <a:spLocks noGrp="1"/>
          </p:cNvSpPr>
          <p:nvPr>
            <p:ph type="dt" sz="half" idx="10"/>
          </p:nvPr>
        </p:nvSpPr>
        <p:spPr/>
        <p:txBody>
          <a:bodyPr/>
          <a:lstStyle>
            <a:lvl1pPr>
              <a:defRPr/>
            </a:lvl1pPr>
          </a:lstStyle>
          <a:p>
            <a:pPr>
              <a:defRPr/>
            </a:pPr>
            <a:endParaRPr lang="ru-RU">
              <a:solidFill>
                <a:srgbClr val="1F497D">
                  <a:shade val="50000"/>
                </a:srgbClr>
              </a:solidFill>
            </a:endParaRPr>
          </a:p>
        </p:txBody>
      </p:sp>
      <p:sp>
        <p:nvSpPr>
          <p:cNvPr id="6" name="Нижний колонтитул 21"/>
          <p:cNvSpPr>
            <a:spLocks noGrp="1"/>
          </p:cNvSpPr>
          <p:nvPr>
            <p:ph type="ftr" sz="quarter" idx="11"/>
          </p:nvPr>
        </p:nvSpPr>
        <p:spPr/>
        <p:txBody>
          <a:bodyPr/>
          <a:lstStyle>
            <a:lvl1pPr>
              <a:defRPr/>
            </a:lvl1pPr>
          </a:lstStyle>
          <a:p>
            <a:pPr>
              <a:defRPr/>
            </a:pPr>
            <a:endParaRPr lang="ru-RU">
              <a:solidFill>
                <a:srgbClr val="1F497D">
                  <a:shade val="50000"/>
                </a:srgbClr>
              </a:solidFill>
            </a:endParaRPr>
          </a:p>
        </p:txBody>
      </p:sp>
      <p:sp>
        <p:nvSpPr>
          <p:cNvPr id="7" name="Номер слайда 17"/>
          <p:cNvSpPr>
            <a:spLocks noGrp="1"/>
          </p:cNvSpPr>
          <p:nvPr>
            <p:ph type="sldNum" sz="quarter" idx="12"/>
          </p:nvPr>
        </p:nvSpPr>
        <p:spPr/>
        <p:txBody>
          <a:bodyPr/>
          <a:lstStyle>
            <a:lvl1pPr>
              <a:defRPr/>
            </a:lvl1pPr>
          </a:lstStyle>
          <a:p>
            <a:fld id="{A5576105-8BB4-4E68-9567-ED079E024B8A}" type="slidenum">
              <a:rPr lang="ru-RU" altLang="ru-RU"/>
              <a:pPr/>
              <a:t>‹#›</a:t>
            </a:fld>
            <a:endParaRPr lang="ru-RU" altLang="ru-RU"/>
          </a:p>
        </p:txBody>
      </p:sp>
    </p:spTree>
    <p:extLst>
      <p:ext uri="{BB962C8B-B14F-4D97-AF65-F5344CB8AC3E}">
        <p14:creationId xmlns="" xmlns:p14="http://schemas.microsoft.com/office/powerpoint/2010/main" val="32169434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lstStyle>
            <a:lvl1pPr>
              <a:defRPr/>
            </a:lvl1pPr>
          </a:lstStyle>
          <a:p>
            <a:r>
              <a:rPr lang="ru-RU" smtClean="0"/>
              <a:t>Образец заголовка</a:t>
            </a:r>
            <a:endParaRPr lang="en-US"/>
          </a:p>
        </p:txBody>
      </p:sp>
      <p:sp>
        <p:nvSpPr>
          <p:cNvPr id="3" name="Текст 2"/>
          <p:cNvSpPr>
            <a:spLocks noGrp="1"/>
          </p:cNvSpPr>
          <p:nvPr>
            <p:ph type="body" idx="1"/>
          </p:nvPr>
        </p:nvSpPr>
        <p:spPr>
          <a:xfrm>
            <a:off x="457200" y="5486400"/>
            <a:ext cx="4040188" cy="83820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Текст 3"/>
          <p:cNvSpPr>
            <a:spLocks noGrp="1"/>
          </p:cNvSpPr>
          <p:nvPr>
            <p:ph type="body" sz="half" idx="3"/>
          </p:nvPr>
        </p:nvSpPr>
        <p:spPr>
          <a:xfrm>
            <a:off x="4645025" y="5486400"/>
            <a:ext cx="4041775" cy="83820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5" name="Содержимое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9"/>
          <p:cNvSpPr>
            <a:spLocks noGrp="1"/>
          </p:cNvSpPr>
          <p:nvPr>
            <p:ph type="dt" sz="half" idx="10"/>
          </p:nvPr>
        </p:nvSpPr>
        <p:spPr/>
        <p:txBody>
          <a:bodyPr/>
          <a:lstStyle>
            <a:lvl1pPr>
              <a:defRPr/>
            </a:lvl1pPr>
          </a:lstStyle>
          <a:p>
            <a:pPr>
              <a:defRPr/>
            </a:pPr>
            <a:endParaRPr lang="ru-RU">
              <a:solidFill>
                <a:srgbClr val="1F497D">
                  <a:shade val="50000"/>
                </a:srgbClr>
              </a:solidFill>
            </a:endParaRPr>
          </a:p>
        </p:txBody>
      </p:sp>
      <p:sp>
        <p:nvSpPr>
          <p:cNvPr id="8" name="Нижний колонтитул 21"/>
          <p:cNvSpPr>
            <a:spLocks noGrp="1"/>
          </p:cNvSpPr>
          <p:nvPr>
            <p:ph type="ftr" sz="quarter" idx="11"/>
          </p:nvPr>
        </p:nvSpPr>
        <p:spPr/>
        <p:txBody>
          <a:bodyPr/>
          <a:lstStyle>
            <a:lvl1pPr>
              <a:defRPr/>
            </a:lvl1pPr>
          </a:lstStyle>
          <a:p>
            <a:pPr>
              <a:defRPr/>
            </a:pPr>
            <a:endParaRPr lang="ru-RU">
              <a:solidFill>
                <a:srgbClr val="1F497D">
                  <a:shade val="50000"/>
                </a:srgbClr>
              </a:solidFill>
            </a:endParaRPr>
          </a:p>
        </p:txBody>
      </p:sp>
      <p:sp>
        <p:nvSpPr>
          <p:cNvPr id="9" name="Номер слайда 17"/>
          <p:cNvSpPr>
            <a:spLocks noGrp="1"/>
          </p:cNvSpPr>
          <p:nvPr>
            <p:ph type="sldNum" sz="quarter" idx="12"/>
          </p:nvPr>
        </p:nvSpPr>
        <p:spPr/>
        <p:txBody>
          <a:bodyPr/>
          <a:lstStyle>
            <a:lvl1pPr>
              <a:defRPr/>
            </a:lvl1pPr>
          </a:lstStyle>
          <a:p>
            <a:fld id="{F3EEB935-AE0C-478E-8F5C-A18DB22A6BD6}" type="slidenum">
              <a:rPr lang="ru-RU" altLang="ru-RU"/>
              <a:pPr/>
              <a:t>‹#›</a:t>
            </a:fld>
            <a:endParaRPr lang="ru-RU" altLang="ru-RU"/>
          </a:p>
        </p:txBody>
      </p:sp>
    </p:spTree>
    <p:extLst>
      <p:ext uri="{BB962C8B-B14F-4D97-AF65-F5344CB8AC3E}">
        <p14:creationId xmlns="" xmlns:p14="http://schemas.microsoft.com/office/powerpoint/2010/main" val="37639094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Полилиния 3"/>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a:defRPr/>
            </a:pPr>
            <a:endParaRPr lang="en-US">
              <a:latin typeface="Arial" charset="0"/>
              <a:cs typeface="Arial" charset="0"/>
            </a:endParaRPr>
          </a:p>
        </p:txBody>
      </p:sp>
      <p:sp>
        <p:nvSpPr>
          <p:cNvPr id="5" name="Полилиния 4"/>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a:defRPr/>
            </a:pPr>
            <a:endParaRPr lang="en-US">
              <a:latin typeface="Arial" charset="0"/>
              <a:cs typeface="Arial" charset="0"/>
            </a:endParaRPr>
          </a:p>
        </p:txBody>
      </p:sp>
      <p:sp>
        <p:nvSpPr>
          <p:cNvPr id="2" name="Заголовок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ru-RU" smtClean="0"/>
              <a:t>Образец заголовка</a:t>
            </a:r>
            <a:endParaRPr lang="en-US"/>
          </a:p>
        </p:txBody>
      </p:sp>
      <p:sp>
        <p:nvSpPr>
          <p:cNvPr id="3" name="Текст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6" name="Дата 3"/>
          <p:cNvSpPr>
            <a:spLocks noGrp="1"/>
          </p:cNvSpPr>
          <p:nvPr>
            <p:ph type="dt" sz="half" idx="10"/>
          </p:nvPr>
        </p:nvSpPr>
        <p:spPr/>
        <p:txBody>
          <a:bodyPr/>
          <a:lstStyle>
            <a:lvl1pPr>
              <a:defRPr/>
            </a:lvl1pPr>
          </a:lstStyle>
          <a:p>
            <a:fld id="{A8BCD27C-B8B3-45B7-B41C-91C23BA4EE95}" type="datetimeFigureOut">
              <a:rPr lang="ru-RU" smtClean="0"/>
              <a:pPr/>
              <a:t>26.12.2022</a:t>
            </a:fld>
            <a:endParaRPr lang="ru-RU"/>
          </a:p>
        </p:txBody>
      </p:sp>
      <p:sp>
        <p:nvSpPr>
          <p:cNvPr id="7" name="Нижний колонтитул 4"/>
          <p:cNvSpPr>
            <a:spLocks noGrp="1"/>
          </p:cNvSpPr>
          <p:nvPr>
            <p:ph type="ftr" sz="quarter" idx="11"/>
          </p:nvPr>
        </p:nvSpPr>
        <p:spPr/>
        <p:txBody>
          <a:bodyPr/>
          <a:lstStyle>
            <a:lvl1pPr>
              <a:defRPr/>
            </a:lvl1pPr>
          </a:lstStyle>
          <a:p>
            <a:endParaRPr lang="ru-RU"/>
          </a:p>
        </p:txBody>
      </p:sp>
      <p:sp>
        <p:nvSpPr>
          <p:cNvPr id="8" name="Номер слайда 5"/>
          <p:cNvSpPr>
            <a:spLocks noGrp="1"/>
          </p:cNvSpPr>
          <p:nvPr>
            <p:ph type="sldNum" sz="quarter" idx="12"/>
          </p:nvPr>
        </p:nvSpPr>
        <p:spPr/>
        <p:txBody>
          <a:bodyPr/>
          <a:lstStyle>
            <a:lvl1pPr>
              <a:defRPr/>
            </a:lvl1pPr>
          </a:lstStyle>
          <a:p>
            <a:fld id="{FC7A35F1-4DD7-4056-8DFB-CF9851D20165}" type="slidenum">
              <a:rPr lang="ru-RU" smtClean="0"/>
              <a:pPr/>
              <a:t>‹#›</a:t>
            </a:fld>
            <a:endParaRPr lang="ru-RU"/>
          </a:p>
        </p:txBody>
      </p:sp>
    </p:spTree>
    <p:extLst>
      <p:ext uri="{BB962C8B-B14F-4D97-AF65-F5344CB8AC3E}">
        <p14:creationId xmlns="" xmlns:p14="http://schemas.microsoft.com/office/powerpoint/2010/main" val="117630810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320"/>
            <a:ext cx="7470648" cy="1143000"/>
          </a:xfrm>
        </p:spPr>
        <p:txBody>
          <a:bodyPr/>
          <a:lstStyle>
            <a:lvl1pPr algn="l">
              <a:defRPr sz="4600"/>
            </a:lvl1pPr>
          </a:lstStyle>
          <a:p>
            <a:r>
              <a:rPr lang="ru-RU" smtClean="0"/>
              <a:t>Образец заголовка</a:t>
            </a:r>
            <a:endParaRPr lang="en-US"/>
          </a:p>
        </p:txBody>
      </p:sp>
      <p:sp>
        <p:nvSpPr>
          <p:cNvPr id="3" name="Дата 9"/>
          <p:cNvSpPr>
            <a:spLocks noGrp="1"/>
          </p:cNvSpPr>
          <p:nvPr>
            <p:ph type="dt" sz="half" idx="10"/>
          </p:nvPr>
        </p:nvSpPr>
        <p:spPr/>
        <p:txBody>
          <a:bodyPr/>
          <a:lstStyle>
            <a:lvl1pPr>
              <a:defRPr/>
            </a:lvl1pPr>
          </a:lstStyle>
          <a:p>
            <a:pPr>
              <a:defRPr/>
            </a:pPr>
            <a:endParaRPr lang="ru-RU">
              <a:solidFill>
                <a:srgbClr val="1F497D">
                  <a:shade val="50000"/>
                </a:srgbClr>
              </a:solidFill>
            </a:endParaRPr>
          </a:p>
        </p:txBody>
      </p:sp>
      <p:sp>
        <p:nvSpPr>
          <p:cNvPr id="4" name="Нижний колонтитул 21"/>
          <p:cNvSpPr>
            <a:spLocks noGrp="1"/>
          </p:cNvSpPr>
          <p:nvPr>
            <p:ph type="ftr" sz="quarter" idx="11"/>
          </p:nvPr>
        </p:nvSpPr>
        <p:spPr/>
        <p:txBody>
          <a:bodyPr/>
          <a:lstStyle>
            <a:lvl1pPr>
              <a:defRPr/>
            </a:lvl1pPr>
          </a:lstStyle>
          <a:p>
            <a:pPr>
              <a:defRPr/>
            </a:pPr>
            <a:endParaRPr lang="ru-RU">
              <a:solidFill>
                <a:srgbClr val="1F497D">
                  <a:shade val="50000"/>
                </a:srgbClr>
              </a:solidFill>
            </a:endParaRPr>
          </a:p>
        </p:txBody>
      </p:sp>
      <p:sp>
        <p:nvSpPr>
          <p:cNvPr id="5" name="Номер слайда 17"/>
          <p:cNvSpPr>
            <a:spLocks noGrp="1"/>
          </p:cNvSpPr>
          <p:nvPr>
            <p:ph type="sldNum" sz="quarter" idx="12"/>
          </p:nvPr>
        </p:nvSpPr>
        <p:spPr/>
        <p:txBody>
          <a:bodyPr/>
          <a:lstStyle>
            <a:lvl1pPr>
              <a:defRPr/>
            </a:lvl1pPr>
          </a:lstStyle>
          <a:p>
            <a:fld id="{51A5B8C6-FD40-440A-9E46-CA98A50A10E6}" type="slidenum">
              <a:rPr lang="ru-RU" altLang="ru-RU"/>
              <a:pPr/>
              <a:t>‹#›</a:t>
            </a:fld>
            <a:endParaRPr lang="ru-RU" altLang="ru-RU"/>
          </a:p>
        </p:txBody>
      </p:sp>
    </p:spTree>
    <p:extLst>
      <p:ext uri="{BB962C8B-B14F-4D97-AF65-F5344CB8AC3E}">
        <p14:creationId xmlns="" xmlns:p14="http://schemas.microsoft.com/office/powerpoint/2010/main" val="27482964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9"/>
          <p:cNvSpPr>
            <a:spLocks noGrp="1"/>
          </p:cNvSpPr>
          <p:nvPr>
            <p:ph type="dt" sz="half" idx="10"/>
          </p:nvPr>
        </p:nvSpPr>
        <p:spPr/>
        <p:txBody>
          <a:bodyPr/>
          <a:lstStyle>
            <a:lvl1pPr>
              <a:defRPr/>
            </a:lvl1pPr>
          </a:lstStyle>
          <a:p>
            <a:pPr>
              <a:defRPr/>
            </a:pPr>
            <a:endParaRPr lang="ru-RU">
              <a:solidFill>
                <a:srgbClr val="1F497D">
                  <a:shade val="50000"/>
                </a:srgbClr>
              </a:solidFill>
            </a:endParaRPr>
          </a:p>
        </p:txBody>
      </p:sp>
      <p:sp>
        <p:nvSpPr>
          <p:cNvPr id="3" name="Нижний колонтитул 21"/>
          <p:cNvSpPr>
            <a:spLocks noGrp="1"/>
          </p:cNvSpPr>
          <p:nvPr>
            <p:ph type="ftr" sz="quarter" idx="11"/>
          </p:nvPr>
        </p:nvSpPr>
        <p:spPr/>
        <p:txBody>
          <a:bodyPr/>
          <a:lstStyle>
            <a:lvl1pPr>
              <a:defRPr/>
            </a:lvl1pPr>
          </a:lstStyle>
          <a:p>
            <a:pPr>
              <a:defRPr/>
            </a:pPr>
            <a:endParaRPr lang="ru-RU">
              <a:solidFill>
                <a:srgbClr val="1F497D">
                  <a:shade val="50000"/>
                </a:srgbClr>
              </a:solidFill>
            </a:endParaRPr>
          </a:p>
        </p:txBody>
      </p:sp>
      <p:sp>
        <p:nvSpPr>
          <p:cNvPr id="4" name="Номер слайда 17"/>
          <p:cNvSpPr>
            <a:spLocks noGrp="1"/>
          </p:cNvSpPr>
          <p:nvPr>
            <p:ph type="sldNum" sz="quarter" idx="12"/>
          </p:nvPr>
        </p:nvSpPr>
        <p:spPr/>
        <p:txBody>
          <a:bodyPr/>
          <a:lstStyle>
            <a:lvl1pPr>
              <a:defRPr/>
            </a:lvl1pPr>
          </a:lstStyle>
          <a:p>
            <a:fld id="{6691551A-AA7E-4A3D-ADD1-22E40955B86E}" type="slidenum">
              <a:rPr lang="ru-RU" altLang="ru-RU"/>
              <a:pPr/>
              <a:t>‹#›</a:t>
            </a:fld>
            <a:endParaRPr lang="ru-RU" altLang="ru-RU"/>
          </a:p>
        </p:txBody>
      </p:sp>
    </p:spTree>
    <p:extLst>
      <p:ext uri="{BB962C8B-B14F-4D97-AF65-F5344CB8AC3E}">
        <p14:creationId xmlns="" xmlns:p14="http://schemas.microsoft.com/office/powerpoint/2010/main" val="373802138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lang="ru-RU" smtClean="0"/>
              <a:t>Образец заголовка</a:t>
            </a:r>
            <a:endParaRPr lang="en-US"/>
          </a:p>
        </p:txBody>
      </p:sp>
      <p:sp>
        <p:nvSpPr>
          <p:cNvPr id="3" name="Текст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a:r>
              <a:rPr lang="ru-RU" smtClean="0"/>
              <a:t>Образец текста</a:t>
            </a:r>
          </a:p>
        </p:txBody>
      </p:sp>
      <p:sp>
        <p:nvSpPr>
          <p:cNvPr id="4" name="Содержимое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4"/>
          <p:cNvSpPr>
            <a:spLocks noGrp="1"/>
          </p:cNvSpPr>
          <p:nvPr>
            <p:ph type="dt" sz="half" idx="10"/>
          </p:nvPr>
        </p:nvSpPr>
        <p:spPr/>
        <p:txBody>
          <a:bodyPr/>
          <a:lstStyle>
            <a:lvl1pPr>
              <a:defRPr/>
            </a:lvl1pPr>
          </a:lstStyle>
          <a:p>
            <a:pPr>
              <a:defRPr/>
            </a:pPr>
            <a:endParaRPr lang="ru-RU">
              <a:solidFill>
                <a:srgbClr val="1F497D">
                  <a:shade val="50000"/>
                </a:srgbClr>
              </a:solidFill>
            </a:endParaRPr>
          </a:p>
        </p:txBody>
      </p:sp>
      <p:sp>
        <p:nvSpPr>
          <p:cNvPr id="6" name="Нижний колонтитул 5"/>
          <p:cNvSpPr>
            <a:spLocks noGrp="1"/>
          </p:cNvSpPr>
          <p:nvPr>
            <p:ph type="ftr" sz="quarter" idx="11"/>
          </p:nvPr>
        </p:nvSpPr>
        <p:spPr/>
        <p:txBody>
          <a:bodyPr/>
          <a:lstStyle>
            <a:lvl1pPr>
              <a:defRPr/>
            </a:lvl1pPr>
          </a:lstStyle>
          <a:p>
            <a:pPr>
              <a:defRPr/>
            </a:pPr>
            <a:endParaRPr lang="ru-RU">
              <a:solidFill>
                <a:srgbClr val="1F497D">
                  <a:shade val="50000"/>
                </a:srgbClr>
              </a:solidFill>
            </a:endParaRPr>
          </a:p>
        </p:txBody>
      </p:sp>
      <p:sp>
        <p:nvSpPr>
          <p:cNvPr id="7" name="Номер слайда 6"/>
          <p:cNvSpPr>
            <a:spLocks noGrp="1"/>
          </p:cNvSpPr>
          <p:nvPr>
            <p:ph type="sldNum" sz="quarter" idx="12"/>
          </p:nvPr>
        </p:nvSpPr>
        <p:spPr>
          <a:xfrm>
            <a:off x="8156575" y="6421438"/>
            <a:ext cx="762000" cy="365125"/>
          </a:xfrm>
        </p:spPr>
        <p:txBody>
          <a:bodyPr/>
          <a:lstStyle>
            <a:lvl1pPr>
              <a:defRPr/>
            </a:lvl1pPr>
          </a:lstStyle>
          <a:p>
            <a:fld id="{1324DD81-E884-4C85-9594-33C3D303153D}" type="slidenum">
              <a:rPr lang="ru-RU" altLang="ru-RU"/>
              <a:pPr/>
              <a:t>‹#›</a:t>
            </a:fld>
            <a:endParaRPr lang="ru-RU" altLang="ru-RU"/>
          </a:p>
        </p:txBody>
      </p:sp>
    </p:spTree>
    <p:extLst>
      <p:ext uri="{BB962C8B-B14F-4D97-AF65-F5344CB8AC3E}">
        <p14:creationId xmlns="" xmlns:p14="http://schemas.microsoft.com/office/powerpoint/2010/main" val="17610264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lang="ru-RU" smtClean="0"/>
              <a:t>Образец заголовка</a:t>
            </a:r>
            <a:endParaRPr lang="en-US"/>
          </a:p>
        </p:txBody>
      </p:sp>
      <p:sp>
        <p:nvSpPr>
          <p:cNvPr id="3" name="Рисунок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normAutofit/>
          </a:bodyPr>
          <a:lstStyle>
            <a:lvl1pPr marL="0" indent="0">
              <a:buNone/>
              <a:defRPr sz="3200"/>
            </a:lvl1pPr>
          </a:lstStyle>
          <a:p>
            <a:pPr lvl="0"/>
            <a:r>
              <a:rPr lang="ru-RU" noProof="0" smtClean="0"/>
              <a:t>Вставка рисунка</a:t>
            </a:r>
            <a:endParaRPr lang="en-US" noProof="0" dirty="0"/>
          </a:p>
        </p:txBody>
      </p:sp>
      <p:sp>
        <p:nvSpPr>
          <p:cNvPr id="4" name="Текст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a:r>
              <a:rPr lang="ru-RU" smtClean="0"/>
              <a:t>Образец текста</a:t>
            </a:r>
          </a:p>
        </p:txBody>
      </p:sp>
      <p:sp>
        <p:nvSpPr>
          <p:cNvPr id="5" name="Дата 9"/>
          <p:cNvSpPr>
            <a:spLocks noGrp="1"/>
          </p:cNvSpPr>
          <p:nvPr>
            <p:ph type="dt" sz="half" idx="10"/>
          </p:nvPr>
        </p:nvSpPr>
        <p:spPr/>
        <p:txBody>
          <a:bodyPr/>
          <a:lstStyle>
            <a:lvl1pPr>
              <a:defRPr/>
            </a:lvl1pPr>
          </a:lstStyle>
          <a:p>
            <a:pPr>
              <a:defRPr/>
            </a:pPr>
            <a:endParaRPr lang="ru-RU">
              <a:solidFill>
                <a:srgbClr val="1F497D">
                  <a:shade val="50000"/>
                </a:srgbClr>
              </a:solidFill>
            </a:endParaRPr>
          </a:p>
        </p:txBody>
      </p:sp>
      <p:sp>
        <p:nvSpPr>
          <p:cNvPr id="6" name="Нижний колонтитул 21"/>
          <p:cNvSpPr>
            <a:spLocks noGrp="1"/>
          </p:cNvSpPr>
          <p:nvPr>
            <p:ph type="ftr" sz="quarter" idx="11"/>
          </p:nvPr>
        </p:nvSpPr>
        <p:spPr/>
        <p:txBody>
          <a:bodyPr/>
          <a:lstStyle>
            <a:lvl1pPr>
              <a:defRPr/>
            </a:lvl1pPr>
          </a:lstStyle>
          <a:p>
            <a:pPr>
              <a:defRPr/>
            </a:pPr>
            <a:endParaRPr lang="ru-RU">
              <a:solidFill>
                <a:srgbClr val="1F497D">
                  <a:shade val="50000"/>
                </a:srgbClr>
              </a:solidFill>
            </a:endParaRPr>
          </a:p>
        </p:txBody>
      </p:sp>
      <p:sp>
        <p:nvSpPr>
          <p:cNvPr id="7" name="Номер слайда 17"/>
          <p:cNvSpPr>
            <a:spLocks noGrp="1"/>
          </p:cNvSpPr>
          <p:nvPr>
            <p:ph type="sldNum" sz="quarter" idx="12"/>
          </p:nvPr>
        </p:nvSpPr>
        <p:spPr/>
        <p:txBody>
          <a:bodyPr/>
          <a:lstStyle>
            <a:lvl1pPr>
              <a:defRPr/>
            </a:lvl1pPr>
          </a:lstStyle>
          <a:p>
            <a:fld id="{6A328E6C-3867-44F2-99B0-1B9445ABD043}" type="slidenum">
              <a:rPr lang="ru-RU" altLang="ru-RU"/>
              <a:pPr/>
              <a:t>‹#›</a:t>
            </a:fld>
            <a:endParaRPr lang="ru-RU" altLang="ru-RU"/>
          </a:p>
        </p:txBody>
      </p:sp>
    </p:spTree>
    <p:extLst>
      <p:ext uri="{BB962C8B-B14F-4D97-AF65-F5344CB8AC3E}">
        <p14:creationId xmlns="" xmlns:p14="http://schemas.microsoft.com/office/powerpoint/2010/main" val="216251144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9"/>
          <p:cNvSpPr>
            <a:spLocks noGrp="1"/>
          </p:cNvSpPr>
          <p:nvPr>
            <p:ph type="dt" sz="half" idx="10"/>
          </p:nvPr>
        </p:nvSpPr>
        <p:spPr/>
        <p:txBody>
          <a:bodyPr/>
          <a:lstStyle>
            <a:lvl1pPr>
              <a:defRPr/>
            </a:lvl1pPr>
          </a:lstStyle>
          <a:p>
            <a:pPr>
              <a:defRPr/>
            </a:pPr>
            <a:endParaRPr lang="ru-RU">
              <a:solidFill>
                <a:srgbClr val="1F497D">
                  <a:shade val="50000"/>
                </a:srgbClr>
              </a:solidFill>
            </a:endParaRPr>
          </a:p>
        </p:txBody>
      </p:sp>
      <p:sp>
        <p:nvSpPr>
          <p:cNvPr id="5" name="Нижний колонтитул 21"/>
          <p:cNvSpPr>
            <a:spLocks noGrp="1"/>
          </p:cNvSpPr>
          <p:nvPr>
            <p:ph type="ftr" sz="quarter" idx="11"/>
          </p:nvPr>
        </p:nvSpPr>
        <p:spPr/>
        <p:txBody>
          <a:bodyPr/>
          <a:lstStyle>
            <a:lvl1pPr>
              <a:defRPr/>
            </a:lvl1pPr>
          </a:lstStyle>
          <a:p>
            <a:pPr>
              <a:defRPr/>
            </a:pPr>
            <a:endParaRPr lang="ru-RU">
              <a:solidFill>
                <a:srgbClr val="1F497D">
                  <a:shade val="50000"/>
                </a:srgbClr>
              </a:solidFill>
            </a:endParaRPr>
          </a:p>
        </p:txBody>
      </p:sp>
      <p:sp>
        <p:nvSpPr>
          <p:cNvPr id="6" name="Номер слайда 17"/>
          <p:cNvSpPr>
            <a:spLocks noGrp="1"/>
          </p:cNvSpPr>
          <p:nvPr>
            <p:ph type="sldNum" sz="quarter" idx="12"/>
          </p:nvPr>
        </p:nvSpPr>
        <p:spPr/>
        <p:txBody>
          <a:bodyPr/>
          <a:lstStyle>
            <a:lvl1pPr>
              <a:defRPr/>
            </a:lvl1pPr>
          </a:lstStyle>
          <a:p>
            <a:fld id="{25C795DA-97EB-44D8-A2B8-2033B218718E}" type="slidenum">
              <a:rPr lang="ru-RU" altLang="ru-RU"/>
              <a:pPr/>
              <a:t>‹#›</a:t>
            </a:fld>
            <a:endParaRPr lang="ru-RU" altLang="ru-RU"/>
          </a:p>
        </p:txBody>
      </p:sp>
    </p:spTree>
    <p:extLst>
      <p:ext uri="{BB962C8B-B14F-4D97-AF65-F5344CB8AC3E}">
        <p14:creationId xmlns="" xmlns:p14="http://schemas.microsoft.com/office/powerpoint/2010/main" val="393351826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9"/>
          <p:cNvSpPr>
            <a:spLocks noGrp="1"/>
          </p:cNvSpPr>
          <p:nvPr>
            <p:ph type="dt" sz="half" idx="10"/>
          </p:nvPr>
        </p:nvSpPr>
        <p:spPr/>
        <p:txBody>
          <a:bodyPr/>
          <a:lstStyle>
            <a:lvl1pPr>
              <a:defRPr/>
            </a:lvl1pPr>
          </a:lstStyle>
          <a:p>
            <a:pPr>
              <a:defRPr/>
            </a:pPr>
            <a:endParaRPr lang="ru-RU">
              <a:solidFill>
                <a:srgbClr val="1F497D">
                  <a:shade val="50000"/>
                </a:srgbClr>
              </a:solidFill>
            </a:endParaRPr>
          </a:p>
        </p:txBody>
      </p:sp>
      <p:sp>
        <p:nvSpPr>
          <p:cNvPr id="5" name="Нижний колонтитул 21"/>
          <p:cNvSpPr>
            <a:spLocks noGrp="1"/>
          </p:cNvSpPr>
          <p:nvPr>
            <p:ph type="ftr" sz="quarter" idx="11"/>
          </p:nvPr>
        </p:nvSpPr>
        <p:spPr/>
        <p:txBody>
          <a:bodyPr/>
          <a:lstStyle>
            <a:lvl1pPr>
              <a:defRPr/>
            </a:lvl1pPr>
          </a:lstStyle>
          <a:p>
            <a:pPr>
              <a:defRPr/>
            </a:pPr>
            <a:endParaRPr lang="ru-RU">
              <a:solidFill>
                <a:srgbClr val="1F497D">
                  <a:shade val="50000"/>
                </a:srgbClr>
              </a:solidFill>
            </a:endParaRPr>
          </a:p>
        </p:txBody>
      </p:sp>
      <p:sp>
        <p:nvSpPr>
          <p:cNvPr id="6" name="Номер слайда 17"/>
          <p:cNvSpPr>
            <a:spLocks noGrp="1"/>
          </p:cNvSpPr>
          <p:nvPr>
            <p:ph type="sldNum" sz="quarter" idx="12"/>
          </p:nvPr>
        </p:nvSpPr>
        <p:spPr/>
        <p:txBody>
          <a:bodyPr/>
          <a:lstStyle>
            <a:lvl1pPr>
              <a:defRPr/>
            </a:lvl1pPr>
          </a:lstStyle>
          <a:p>
            <a:fld id="{424E972C-499A-4923-B86F-92816ED1652A}" type="slidenum">
              <a:rPr lang="ru-RU" altLang="ru-RU"/>
              <a:pPr/>
              <a:t>‹#›</a:t>
            </a:fld>
            <a:endParaRPr lang="ru-RU" altLang="ru-RU"/>
          </a:p>
        </p:txBody>
      </p:sp>
    </p:spTree>
    <p:extLst>
      <p:ext uri="{BB962C8B-B14F-4D97-AF65-F5344CB8AC3E}">
        <p14:creationId xmlns="" xmlns:p14="http://schemas.microsoft.com/office/powerpoint/2010/main" val="374664189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4" name="Полилиния 3"/>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fontAlgn="base">
              <a:spcBef>
                <a:spcPct val="0"/>
              </a:spcBef>
              <a:spcAft>
                <a:spcPct val="0"/>
              </a:spcAft>
              <a:defRPr/>
            </a:pPr>
            <a:endParaRPr lang="en-US">
              <a:solidFill>
                <a:prstClr val="black"/>
              </a:solidFill>
              <a:cs typeface="Arial" charset="0"/>
            </a:endParaRPr>
          </a:p>
        </p:txBody>
      </p:sp>
      <p:sp>
        <p:nvSpPr>
          <p:cNvPr id="5" name="Полилиния 4"/>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fontAlgn="base">
              <a:spcBef>
                <a:spcPct val="0"/>
              </a:spcBef>
              <a:spcAft>
                <a:spcPct val="0"/>
              </a:spcAft>
              <a:defRPr/>
            </a:pPr>
            <a:endParaRPr lang="en-US">
              <a:solidFill>
                <a:prstClr val="black"/>
              </a:solidFill>
              <a:cs typeface="Arial" charset="0"/>
            </a:endParaRPr>
          </a:p>
        </p:txBody>
      </p:sp>
      <p:sp>
        <p:nvSpPr>
          <p:cNvPr id="9" name="Заголовок 8"/>
          <p:cNvSpPr>
            <a:spLocks noGrp="1"/>
          </p:cNvSpPr>
          <p:nvPr>
            <p:ph type="ctrTitle"/>
          </p:nvPr>
        </p:nvSpPr>
        <p:spPr>
          <a:xfrm>
            <a:off x="429064" y="3337560"/>
            <a:ext cx="6480048" cy="2301240"/>
          </a:xfrm>
        </p:spPr>
        <p:txBody>
          <a:bodyPr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ru-RU" smtClean="0"/>
              <a:t>Образец заголовка</a:t>
            </a:r>
            <a:endParaRPr lang="en-US"/>
          </a:p>
        </p:txBody>
      </p:sp>
      <p:sp>
        <p:nvSpPr>
          <p:cNvPr id="17" name="Подзаголовок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6" name="Дата 29"/>
          <p:cNvSpPr>
            <a:spLocks noGrp="1"/>
          </p:cNvSpPr>
          <p:nvPr>
            <p:ph type="dt" sz="half" idx="10"/>
          </p:nvPr>
        </p:nvSpPr>
        <p:spPr/>
        <p:txBody>
          <a:bodyPr/>
          <a:lstStyle>
            <a:lvl1pPr>
              <a:defRPr/>
            </a:lvl1pPr>
          </a:lstStyle>
          <a:p>
            <a:pPr>
              <a:defRPr/>
            </a:pPr>
            <a:endParaRPr lang="ru-RU">
              <a:solidFill>
                <a:srgbClr val="1F497D">
                  <a:shade val="50000"/>
                </a:srgbClr>
              </a:solidFill>
            </a:endParaRPr>
          </a:p>
        </p:txBody>
      </p:sp>
      <p:sp>
        <p:nvSpPr>
          <p:cNvPr id="7" name="Нижний колонтитул 18"/>
          <p:cNvSpPr>
            <a:spLocks noGrp="1"/>
          </p:cNvSpPr>
          <p:nvPr>
            <p:ph type="ftr" sz="quarter" idx="11"/>
          </p:nvPr>
        </p:nvSpPr>
        <p:spPr/>
        <p:txBody>
          <a:bodyPr/>
          <a:lstStyle>
            <a:lvl1pPr>
              <a:defRPr/>
            </a:lvl1pPr>
          </a:lstStyle>
          <a:p>
            <a:pPr>
              <a:defRPr/>
            </a:pPr>
            <a:endParaRPr lang="ru-RU">
              <a:solidFill>
                <a:srgbClr val="1F497D">
                  <a:shade val="50000"/>
                </a:srgbClr>
              </a:solidFill>
            </a:endParaRPr>
          </a:p>
        </p:txBody>
      </p:sp>
      <p:sp>
        <p:nvSpPr>
          <p:cNvPr id="8" name="Номер слайда 26"/>
          <p:cNvSpPr>
            <a:spLocks noGrp="1"/>
          </p:cNvSpPr>
          <p:nvPr>
            <p:ph type="sldNum" sz="quarter" idx="12"/>
          </p:nvPr>
        </p:nvSpPr>
        <p:spPr/>
        <p:txBody>
          <a:bodyPr/>
          <a:lstStyle>
            <a:lvl1pPr>
              <a:defRPr/>
            </a:lvl1pPr>
          </a:lstStyle>
          <a:p>
            <a:fld id="{F121102C-B29C-49A1-AA51-5BC8B3D16262}" type="slidenum">
              <a:rPr lang="ru-RU" altLang="ru-RU"/>
              <a:pPr/>
              <a:t>‹#›</a:t>
            </a:fld>
            <a:endParaRPr lang="ru-RU" altLang="ru-RU"/>
          </a:p>
        </p:txBody>
      </p:sp>
    </p:spTree>
    <p:extLst>
      <p:ext uri="{BB962C8B-B14F-4D97-AF65-F5344CB8AC3E}">
        <p14:creationId xmlns="" xmlns:p14="http://schemas.microsoft.com/office/powerpoint/2010/main" val="54792338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lgn="l">
              <a:defRPr/>
            </a:lvl1pPr>
          </a:lstStyle>
          <a:p>
            <a:r>
              <a:rPr lang="ru-RU" smtClean="0"/>
              <a:t>Образец заголовка</a:t>
            </a:r>
            <a:endParaRPr lang="en-US"/>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9"/>
          <p:cNvSpPr>
            <a:spLocks noGrp="1"/>
          </p:cNvSpPr>
          <p:nvPr>
            <p:ph type="dt" sz="half" idx="10"/>
          </p:nvPr>
        </p:nvSpPr>
        <p:spPr/>
        <p:txBody>
          <a:bodyPr/>
          <a:lstStyle>
            <a:lvl1pPr>
              <a:defRPr/>
            </a:lvl1pPr>
          </a:lstStyle>
          <a:p>
            <a:pPr>
              <a:defRPr/>
            </a:pPr>
            <a:endParaRPr lang="ru-RU">
              <a:solidFill>
                <a:srgbClr val="1F497D">
                  <a:shade val="50000"/>
                </a:srgbClr>
              </a:solidFill>
            </a:endParaRPr>
          </a:p>
        </p:txBody>
      </p:sp>
      <p:sp>
        <p:nvSpPr>
          <p:cNvPr id="5" name="Нижний колонтитул 21"/>
          <p:cNvSpPr>
            <a:spLocks noGrp="1"/>
          </p:cNvSpPr>
          <p:nvPr>
            <p:ph type="ftr" sz="quarter" idx="11"/>
          </p:nvPr>
        </p:nvSpPr>
        <p:spPr/>
        <p:txBody>
          <a:bodyPr/>
          <a:lstStyle>
            <a:lvl1pPr>
              <a:defRPr/>
            </a:lvl1pPr>
          </a:lstStyle>
          <a:p>
            <a:pPr>
              <a:defRPr/>
            </a:pPr>
            <a:endParaRPr lang="ru-RU">
              <a:solidFill>
                <a:srgbClr val="1F497D">
                  <a:shade val="50000"/>
                </a:srgbClr>
              </a:solidFill>
            </a:endParaRPr>
          </a:p>
        </p:txBody>
      </p:sp>
      <p:sp>
        <p:nvSpPr>
          <p:cNvPr id="6" name="Номер слайда 17"/>
          <p:cNvSpPr>
            <a:spLocks noGrp="1"/>
          </p:cNvSpPr>
          <p:nvPr>
            <p:ph type="sldNum" sz="quarter" idx="12"/>
          </p:nvPr>
        </p:nvSpPr>
        <p:spPr/>
        <p:txBody>
          <a:bodyPr/>
          <a:lstStyle>
            <a:lvl1pPr>
              <a:defRPr/>
            </a:lvl1pPr>
          </a:lstStyle>
          <a:p>
            <a:fld id="{19127A78-077E-47E5-BB6D-5EB47EB1642D}" type="slidenum">
              <a:rPr lang="ru-RU" altLang="ru-RU"/>
              <a:pPr/>
              <a:t>‹#›</a:t>
            </a:fld>
            <a:endParaRPr lang="ru-RU" altLang="ru-RU"/>
          </a:p>
        </p:txBody>
      </p:sp>
    </p:spTree>
    <p:extLst>
      <p:ext uri="{BB962C8B-B14F-4D97-AF65-F5344CB8AC3E}">
        <p14:creationId xmlns="" xmlns:p14="http://schemas.microsoft.com/office/powerpoint/2010/main" val="334298235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Полилиния 3"/>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fontAlgn="base">
              <a:spcBef>
                <a:spcPct val="0"/>
              </a:spcBef>
              <a:spcAft>
                <a:spcPct val="0"/>
              </a:spcAft>
              <a:defRPr/>
            </a:pPr>
            <a:endParaRPr lang="en-US">
              <a:solidFill>
                <a:prstClr val="black"/>
              </a:solidFill>
              <a:cs typeface="Arial" charset="0"/>
            </a:endParaRPr>
          </a:p>
        </p:txBody>
      </p:sp>
      <p:sp>
        <p:nvSpPr>
          <p:cNvPr id="5" name="Полилиния 4"/>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fontAlgn="base">
              <a:spcBef>
                <a:spcPct val="0"/>
              </a:spcBef>
              <a:spcAft>
                <a:spcPct val="0"/>
              </a:spcAft>
              <a:defRPr/>
            </a:pPr>
            <a:endParaRPr lang="en-US">
              <a:solidFill>
                <a:prstClr val="black"/>
              </a:solidFill>
              <a:cs typeface="Arial" charset="0"/>
            </a:endParaRPr>
          </a:p>
        </p:txBody>
      </p:sp>
      <p:sp>
        <p:nvSpPr>
          <p:cNvPr id="2" name="Заголовок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ru-RU" smtClean="0"/>
              <a:t>Образец заголовка</a:t>
            </a:r>
            <a:endParaRPr lang="en-US"/>
          </a:p>
        </p:txBody>
      </p:sp>
      <p:sp>
        <p:nvSpPr>
          <p:cNvPr id="3" name="Текст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6" name="Дата 3"/>
          <p:cNvSpPr>
            <a:spLocks noGrp="1"/>
          </p:cNvSpPr>
          <p:nvPr>
            <p:ph type="dt" sz="half" idx="10"/>
          </p:nvPr>
        </p:nvSpPr>
        <p:spPr/>
        <p:txBody>
          <a:bodyPr/>
          <a:lstStyle>
            <a:lvl1pPr>
              <a:defRPr/>
            </a:lvl1pPr>
          </a:lstStyle>
          <a:p>
            <a:pPr>
              <a:defRPr/>
            </a:pPr>
            <a:endParaRPr lang="ru-RU">
              <a:solidFill>
                <a:srgbClr val="1F497D">
                  <a:shade val="50000"/>
                </a:srgbClr>
              </a:solidFill>
            </a:endParaRPr>
          </a:p>
        </p:txBody>
      </p:sp>
      <p:sp>
        <p:nvSpPr>
          <p:cNvPr id="7" name="Нижний колонтитул 4"/>
          <p:cNvSpPr>
            <a:spLocks noGrp="1"/>
          </p:cNvSpPr>
          <p:nvPr>
            <p:ph type="ftr" sz="quarter" idx="11"/>
          </p:nvPr>
        </p:nvSpPr>
        <p:spPr/>
        <p:txBody>
          <a:bodyPr/>
          <a:lstStyle>
            <a:lvl1pPr>
              <a:defRPr/>
            </a:lvl1pPr>
          </a:lstStyle>
          <a:p>
            <a:pPr>
              <a:defRPr/>
            </a:pPr>
            <a:endParaRPr lang="ru-RU">
              <a:solidFill>
                <a:srgbClr val="1F497D">
                  <a:shade val="50000"/>
                </a:srgbClr>
              </a:solidFill>
            </a:endParaRPr>
          </a:p>
        </p:txBody>
      </p:sp>
      <p:sp>
        <p:nvSpPr>
          <p:cNvPr id="8" name="Номер слайда 5"/>
          <p:cNvSpPr>
            <a:spLocks noGrp="1"/>
          </p:cNvSpPr>
          <p:nvPr>
            <p:ph type="sldNum" sz="quarter" idx="12"/>
          </p:nvPr>
        </p:nvSpPr>
        <p:spPr/>
        <p:txBody>
          <a:bodyPr/>
          <a:lstStyle>
            <a:lvl1pPr>
              <a:defRPr/>
            </a:lvl1pPr>
          </a:lstStyle>
          <a:p>
            <a:fld id="{DDB3D1D6-6E32-422F-AE6E-71EB2C1583F9}" type="slidenum">
              <a:rPr lang="ru-RU" altLang="ru-RU"/>
              <a:pPr/>
              <a:t>‹#›</a:t>
            </a:fld>
            <a:endParaRPr lang="ru-RU" altLang="ru-RU"/>
          </a:p>
        </p:txBody>
      </p:sp>
    </p:spTree>
    <p:extLst>
      <p:ext uri="{BB962C8B-B14F-4D97-AF65-F5344CB8AC3E}">
        <p14:creationId xmlns="" xmlns:p14="http://schemas.microsoft.com/office/powerpoint/2010/main" val="398563071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1143000"/>
          </a:xfrm>
        </p:spPr>
        <p:txBody>
          <a:bodyPr/>
          <a:lstStyle/>
          <a:p>
            <a:r>
              <a:rPr lang="ru-RU" smtClean="0"/>
              <a:t>Образец заголовка</a:t>
            </a:r>
            <a:endParaRPr lang="en-US"/>
          </a:p>
        </p:txBody>
      </p:sp>
      <p:sp>
        <p:nvSpPr>
          <p:cNvPr id="3" name="Содержимое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9"/>
          <p:cNvSpPr>
            <a:spLocks noGrp="1"/>
          </p:cNvSpPr>
          <p:nvPr>
            <p:ph type="dt" sz="half" idx="10"/>
          </p:nvPr>
        </p:nvSpPr>
        <p:spPr/>
        <p:txBody>
          <a:bodyPr/>
          <a:lstStyle>
            <a:lvl1pPr>
              <a:defRPr/>
            </a:lvl1pPr>
          </a:lstStyle>
          <a:p>
            <a:pPr>
              <a:defRPr/>
            </a:pPr>
            <a:endParaRPr lang="ru-RU">
              <a:solidFill>
                <a:srgbClr val="1F497D">
                  <a:shade val="50000"/>
                </a:srgbClr>
              </a:solidFill>
            </a:endParaRPr>
          </a:p>
        </p:txBody>
      </p:sp>
      <p:sp>
        <p:nvSpPr>
          <p:cNvPr id="6" name="Нижний колонтитул 21"/>
          <p:cNvSpPr>
            <a:spLocks noGrp="1"/>
          </p:cNvSpPr>
          <p:nvPr>
            <p:ph type="ftr" sz="quarter" idx="11"/>
          </p:nvPr>
        </p:nvSpPr>
        <p:spPr/>
        <p:txBody>
          <a:bodyPr/>
          <a:lstStyle>
            <a:lvl1pPr>
              <a:defRPr/>
            </a:lvl1pPr>
          </a:lstStyle>
          <a:p>
            <a:pPr>
              <a:defRPr/>
            </a:pPr>
            <a:endParaRPr lang="ru-RU">
              <a:solidFill>
                <a:srgbClr val="1F497D">
                  <a:shade val="50000"/>
                </a:srgbClr>
              </a:solidFill>
            </a:endParaRPr>
          </a:p>
        </p:txBody>
      </p:sp>
      <p:sp>
        <p:nvSpPr>
          <p:cNvPr id="7" name="Номер слайда 17"/>
          <p:cNvSpPr>
            <a:spLocks noGrp="1"/>
          </p:cNvSpPr>
          <p:nvPr>
            <p:ph type="sldNum" sz="quarter" idx="12"/>
          </p:nvPr>
        </p:nvSpPr>
        <p:spPr/>
        <p:txBody>
          <a:bodyPr/>
          <a:lstStyle>
            <a:lvl1pPr>
              <a:defRPr/>
            </a:lvl1pPr>
          </a:lstStyle>
          <a:p>
            <a:fld id="{A5576105-8BB4-4E68-9567-ED079E024B8A}" type="slidenum">
              <a:rPr lang="ru-RU" altLang="ru-RU"/>
              <a:pPr/>
              <a:t>‹#›</a:t>
            </a:fld>
            <a:endParaRPr lang="ru-RU" altLang="ru-RU"/>
          </a:p>
        </p:txBody>
      </p:sp>
    </p:spTree>
    <p:extLst>
      <p:ext uri="{BB962C8B-B14F-4D97-AF65-F5344CB8AC3E}">
        <p14:creationId xmlns="" xmlns:p14="http://schemas.microsoft.com/office/powerpoint/2010/main" val="23636988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1143000"/>
          </a:xfrm>
        </p:spPr>
        <p:txBody>
          <a:bodyPr/>
          <a:lstStyle/>
          <a:p>
            <a:r>
              <a:rPr lang="ru-RU" smtClean="0"/>
              <a:t>Образец заголовка</a:t>
            </a:r>
            <a:endParaRPr lang="en-US"/>
          </a:p>
        </p:txBody>
      </p:sp>
      <p:sp>
        <p:nvSpPr>
          <p:cNvPr id="3" name="Содержимое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9"/>
          <p:cNvSpPr>
            <a:spLocks noGrp="1"/>
          </p:cNvSpPr>
          <p:nvPr>
            <p:ph type="dt" sz="half" idx="10"/>
          </p:nvPr>
        </p:nvSpPr>
        <p:spPr/>
        <p:txBody>
          <a:bodyPr/>
          <a:lstStyle>
            <a:lvl1pPr>
              <a:defRPr/>
            </a:lvl1pPr>
          </a:lstStyle>
          <a:p>
            <a:fld id="{A8BCD27C-B8B3-45B7-B41C-91C23BA4EE95}" type="datetimeFigureOut">
              <a:rPr lang="ru-RU" smtClean="0"/>
              <a:pPr/>
              <a:t>26.12.2022</a:t>
            </a:fld>
            <a:endParaRPr lang="ru-RU"/>
          </a:p>
        </p:txBody>
      </p:sp>
      <p:sp>
        <p:nvSpPr>
          <p:cNvPr id="6" name="Нижний колонтитул 21"/>
          <p:cNvSpPr>
            <a:spLocks noGrp="1"/>
          </p:cNvSpPr>
          <p:nvPr>
            <p:ph type="ftr" sz="quarter" idx="11"/>
          </p:nvPr>
        </p:nvSpPr>
        <p:spPr/>
        <p:txBody>
          <a:bodyPr/>
          <a:lstStyle>
            <a:lvl1pPr>
              <a:defRPr/>
            </a:lvl1pPr>
          </a:lstStyle>
          <a:p>
            <a:endParaRPr lang="ru-RU"/>
          </a:p>
        </p:txBody>
      </p:sp>
      <p:sp>
        <p:nvSpPr>
          <p:cNvPr id="7" name="Номер слайда 17"/>
          <p:cNvSpPr>
            <a:spLocks noGrp="1"/>
          </p:cNvSpPr>
          <p:nvPr>
            <p:ph type="sldNum" sz="quarter" idx="12"/>
          </p:nvPr>
        </p:nvSpPr>
        <p:spPr/>
        <p:txBody>
          <a:bodyPr/>
          <a:lstStyle>
            <a:lvl1pPr>
              <a:defRPr/>
            </a:lvl1pPr>
          </a:lstStyle>
          <a:p>
            <a:fld id="{FC7A35F1-4DD7-4056-8DFB-CF9851D20165}" type="slidenum">
              <a:rPr lang="ru-RU" smtClean="0"/>
              <a:pPr/>
              <a:t>‹#›</a:t>
            </a:fld>
            <a:endParaRPr lang="ru-RU"/>
          </a:p>
        </p:txBody>
      </p:sp>
    </p:spTree>
    <p:extLst>
      <p:ext uri="{BB962C8B-B14F-4D97-AF65-F5344CB8AC3E}">
        <p14:creationId xmlns="" xmlns:p14="http://schemas.microsoft.com/office/powerpoint/2010/main" val="74954424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lstStyle>
            <a:lvl1pPr>
              <a:defRPr/>
            </a:lvl1pPr>
          </a:lstStyle>
          <a:p>
            <a:r>
              <a:rPr lang="ru-RU" smtClean="0"/>
              <a:t>Образец заголовка</a:t>
            </a:r>
            <a:endParaRPr lang="en-US"/>
          </a:p>
        </p:txBody>
      </p:sp>
      <p:sp>
        <p:nvSpPr>
          <p:cNvPr id="3" name="Текст 2"/>
          <p:cNvSpPr>
            <a:spLocks noGrp="1"/>
          </p:cNvSpPr>
          <p:nvPr>
            <p:ph type="body" idx="1"/>
          </p:nvPr>
        </p:nvSpPr>
        <p:spPr>
          <a:xfrm>
            <a:off x="457200" y="5486400"/>
            <a:ext cx="4040188" cy="83820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Текст 3"/>
          <p:cNvSpPr>
            <a:spLocks noGrp="1"/>
          </p:cNvSpPr>
          <p:nvPr>
            <p:ph type="body" sz="half" idx="3"/>
          </p:nvPr>
        </p:nvSpPr>
        <p:spPr>
          <a:xfrm>
            <a:off x="4645025" y="5486400"/>
            <a:ext cx="4041775" cy="83820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5" name="Содержимое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9"/>
          <p:cNvSpPr>
            <a:spLocks noGrp="1"/>
          </p:cNvSpPr>
          <p:nvPr>
            <p:ph type="dt" sz="half" idx="10"/>
          </p:nvPr>
        </p:nvSpPr>
        <p:spPr/>
        <p:txBody>
          <a:bodyPr/>
          <a:lstStyle>
            <a:lvl1pPr>
              <a:defRPr/>
            </a:lvl1pPr>
          </a:lstStyle>
          <a:p>
            <a:pPr>
              <a:defRPr/>
            </a:pPr>
            <a:endParaRPr lang="ru-RU">
              <a:solidFill>
                <a:srgbClr val="1F497D">
                  <a:shade val="50000"/>
                </a:srgbClr>
              </a:solidFill>
            </a:endParaRPr>
          </a:p>
        </p:txBody>
      </p:sp>
      <p:sp>
        <p:nvSpPr>
          <p:cNvPr id="8" name="Нижний колонтитул 21"/>
          <p:cNvSpPr>
            <a:spLocks noGrp="1"/>
          </p:cNvSpPr>
          <p:nvPr>
            <p:ph type="ftr" sz="quarter" idx="11"/>
          </p:nvPr>
        </p:nvSpPr>
        <p:spPr/>
        <p:txBody>
          <a:bodyPr/>
          <a:lstStyle>
            <a:lvl1pPr>
              <a:defRPr/>
            </a:lvl1pPr>
          </a:lstStyle>
          <a:p>
            <a:pPr>
              <a:defRPr/>
            </a:pPr>
            <a:endParaRPr lang="ru-RU">
              <a:solidFill>
                <a:srgbClr val="1F497D">
                  <a:shade val="50000"/>
                </a:srgbClr>
              </a:solidFill>
            </a:endParaRPr>
          </a:p>
        </p:txBody>
      </p:sp>
      <p:sp>
        <p:nvSpPr>
          <p:cNvPr id="9" name="Номер слайда 17"/>
          <p:cNvSpPr>
            <a:spLocks noGrp="1"/>
          </p:cNvSpPr>
          <p:nvPr>
            <p:ph type="sldNum" sz="quarter" idx="12"/>
          </p:nvPr>
        </p:nvSpPr>
        <p:spPr/>
        <p:txBody>
          <a:bodyPr/>
          <a:lstStyle>
            <a:lvl1pPr>
              <a:defRPr/>
            </a:lvl1pPr>
          </a:lstStyle>
          <a:p>
            <a:fld id="{F3EEB935-AE0C-478E-8F5C-A18DB22A6BD6}" type="slidenum">
              <a:rPr lang="ru-RU" altLang="ru-RU"/>
              <a:pPr/>
              <a:t>‹#›</a:t>
            </a:fld>
            <a:endParaRPr lang="ru-RU" altLang="ru-RU"/>
          </a:p>
        </p:txBody>
      </p:sp>
    </p:spTree>
    <p:extLst>
      <p:ext uri="{BB962C8B-B14F-4D97-AF65-F5344CB8AC3E}">
        <p14:creationId xmlns="" xmlns:p14="http://schemas.microsoft.com/office/powerpoint/2010/main" val="279118021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320"/>
            <a:ext cx="7470648" cy="1143000"/>
          </a:xfrm>
        </p:spPr>
        <p:txBody>
          <a:bodyPr/>
          <a:lstStyle>
            <a:lvl1pPr algn="l">
              <a:defRPr sz="4600"/>
            </a:lvl1pPr>
          </a:lstStyle>
          <a:p>
            <a:r>
              <a:rPr lang="ru-RU" smtClean="0"/>
              <a:t>Образец заголовка</a:t>
            </a:r>
            <a:endParaRPr lang="en-US"/>
          </a:p>
        </p:txBody>
      </p:sp>
      <p:sp>
        <p:nvSpPr>
          <p:cNvPr id="3" name="Дата 9"/>
          <p:cNvSpPr>
            <a:spLocks noGrp="1"/>
          </p:cNvSpPr>
          <p:nvPr>
            <p:ph type="dt" sz="half" idx="10"/>
          </p:nvPr>
        </p:nvSpPr>
        <p:spPr/>
        <p:txBody>
          <a:bodyPr/>
          <a:lstStyle>
            <a:lvl1pPr>
              <a:defRPr/>
            </a:lvl1pPr>
          </a:lstStyle>
          <a:p>
            <a:pPr>
              <a:defRPr/>
            </a:pPr>
            <a:endParaRPr lang="ru-RU">
              <a:solidFill>
                <a:srgbClr val="1F497D">
                  <a:shade val="50000"/>
                </a:srgbClr>
              </a:solidFill>
            </a:endParaRPr>
          </a:p>
        </p:txBody>
      </p:sp>
      <p:sp>
        <p:nvSpPr>
          <p:cNvPr id="4" name="Нижний колонтитул 21"/>
          <p:cNvSpPr>
            <a:spLocks noGrp="1"/>
          </p:cNvSpPr>
          <p:nvPr>
            <p:ph type="ftr" sz="quarter" idx="11"/>
          </p:nvPr>
        </p:nvSpPr>
        <p:spPr/>
        <p:txBody>
          <a:bodyPr/>
          <a:lstStyle>
            <a:lvl1pPr>
              <a:defRPr/>
            </a:lvl1pPr>
          </a:lstStyle>
          <a:p>
            <a:pPr>
              <a:defRPr/>
            </a:pPr>
            <a:endParaRPr lang="ru-RU">
              <a:solidFill>
                <a:srgbClr val="1F497D">
                  <a:shade val="50000"/>
                </a:srgbClr>
              </a:solidFill>
            </a:endParaRPr>
          </a:p>
        </p:txBody>
      </p:sp>
      <p:sp>
        <p:nvSpPr>
          <p:cNvPr id="5" name="Номер слайда 17"/>
          <p:cNvSpPr>
            <a:spLocks noGrp="1"/>
          </p:cNvSpPr>
          <p:nvPr>
            <p:ph type="sldNum" sz="quarter" idx="12"/>
          </p:nvPr>
        </p:nvSpPr>
        <p:spPr/>
        <p:txBody>
          <a:bodyPr/>
          <a:lstStyle>
            <a:lvl1pPr>
              <a:defRPr/>
            </a:lvl1pPr>
          </a:lstStyle>
          <a:p>
            <a:fld id="{51A5B8C6-FD40-440A-9E46-CA98A50A10E6}" type="slidenum">
              <a:rPr lang="ru-RU" altLang="ru-RU"/>
              <a:pPr/>
              <a:t>‹#›</a:t>
            </a:fld>
            <a:endParaRPr lang="ru-RU" altLang="ru-RU"/>
          </a:p>
        </p:txBody>
      </p:sp>
    </p:spTree>
    <p:extLst>
      <p:ext uri="{BB962C8B-B14F-4D97-AF65-F5344CB8AC3E}">
        <p14:creationId xmlns="" xmlns:p14="http://schemas.microsoft.com/office/powerpoint/2010/main" val="401009591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9"/>
          <p:cNvSpPr>
            <a:spLocks noGrp="1"/>
          </p:cNvSpPr>
          <p:nvPr>
            <p:ph type="dt" sz="half" idx="10"/>
          </p:nvPr>
        </p:nvSpPr>
        <p:spPr/>
        <p:txBody>
          <a:bodyPr/>
          <a:lstStyle>
            <a:lvl1pPr>
              <a:defRPr/>
            </a:lvl1pPr>
          </a:lstStyle>
          <a:p>
            <a:pPr>
              <a:defRPr/>
            </a:pPr>
            <a:endParaRPr lang="ru-RU">
              <a:solidFill>
                <a:srgbClr val="1F497D">
                  <a:shade val="50000"/>
                </a:srgbClr>
              </a:solidFill>
            </a:endParaRPr>
          </a:p>
        </p:txBody>
      </p:sp>
      <p:sp>
        <p:nvSpPr>
          <p:cNvPr id="3" name="Нижний колонтитул 21"/>
          <p:cNvSpPr>
            <a:spLocks noGrp="1"/>
          </p:cNvSpPr>
          <p:nvPr>
            <p:ph type="ftr" sz="quarter" idx="11"/>
          </p:nvPr>
        </p:nvSpPr>
        <p:spPr/>
        <p:txBody>
          <a:bodyPr/>
          <a:lstStyle>
            <a:lvl1pPr>
              <a:defRPr/>
            </a:lvl1pPr>
          </a:lstStyle>
          <a:p>
            <a:pPr>
              <a:defRPr/>
            </a:pPr>
            <a:endParaRPr lang="ru-RU">
              <a:solidFill>
                <a:srgbClr val="1F497D">
                  <a:shade val="50000"/>
                </a:srgbClr>
              </a:solidFill>
            </a:endParaRPr>
          </a:p>
        </p:txBody>
      </p:sp>
      <p:sp>
        <p:nvSpPr>
          <p:cNvPr id="4" name="Номер слайда 17"/>
          <p:cNvSpPr>
            <a:spLocks noGrp="1"/>
          </p:cNvSpPr>
          <p:nvPr>
            <p:ph type="sldNum" sz="quarter" idx="12"/>
          </p:nvPr>
        </p:nvSpPr>
        <p:spPr/>
        <p:txBody>
          <a:bodyPr/>
          <a:lstStyle>
            <a:lvl1pPr>
              <a:defRPr/>
            </a:lvl1pPr>
          </a:lstStyle>
          <a:p>
            <a:fld id="{6691551A-AA7E-4A3D-ADD1-22E40955B86E}" type="slidenum">
              <a:rPr lang="ru-RU" altLang="ru-RU"/>
              <a:pPr/>
              <a:t>‹#›</a:t>
            </a:fld>
            <a:endParaRPr lang="ru-RU" altLang="ru-RU"/>
          </a:p>
        </p:txBody>
      </p:sp>
    </p:spTree>
    <p:extLst>
      <p:ext uri="{BB962C8B-B14F-4D97-AF65-F5344CB8AC3E}">
        <p14:creationId xmlns="" xmlns:p14="http://schemas.microsoft.com/office/powerpoint/2010/main" val="277500147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lang="ru-RU" smtClean="0"/>
              <a:t>Образец заголовка</a:t>
            </a:r>
            <a:endParaRPr lang="en-US"/>
          </a:p>
        </p:txBody>
      </p:sp>
      <p:sp>
        <p:nvSpPr>
          <p:cNvPr id="3" name="Текст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a:r>
              <a:rPr lang="ru-RU" smtClean="0"/>
              <a:t>Образец текста</a:t>
            </a:r>
          </a:p>
        </p:txBody>
      </p:sp>
      <p:sp>
        <p:nvSpPr>
          <p:cNvPr id="4" name="Содержимое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4"/>
          <p:cNvSpPr>
            <a:spLocks noGrp="1"/>
          </p:cNvSpPr>
          <p:nvPr>
            <p:ph type="dt" sz="half" idx="10"/>
          </p:nvPr>
        </p:nvSpPr>
        <p:spPr/>
        <p:txBody>
          <a:bodyPr/>
          <a:lstStyle>
            <a:lvl1pPr>
              <a:defRPr/>
            </a:lvl1pPr>
          </a:lstStyle>
          <a:p>
            <a:pPr>
              <a:defRPr/>
            </a:pPr>
            <a:endParaRPr lang="ru-RU">
              <a:solidFill>
                <a:srgbClr val="1F497D">
                  <a:shade val="50000"/>
                </a:srgbClr>
              </a:solidFill>
            </a:endParaRPr>
          </a:p>
        </p:txBody>
      </p:sp>
      <p:sp>
        <p:nvSpPr>
          <p:cNvPr id="6" name="Нижний колонтитул 5"/>
          <p:cNvSpPr>
            <a:spLocks noGrp="1"/>
          </p:cNvSpPr>
          <p:nvPr>
            <p:ph type="ftr" sz="quarter" idx="11"/>
          </p:nvPr>
        </p:nvSpPr>
        <p:spPr/>
        <p:txBody>
          <a:bodyPr/>
          <a:lstStyle>
            <a:lvl1pPr>
              <a:defRPr/>
            </a:lvl1pPr>
          </a:lstStyle>
          <a:p>
            <a:pPr>
              <a:defRPr/>
            </a:pPr>
            <a:endParaRPr lang="ru-RU">
              <a:solidFill>
                <a:srgbClr val="1F497D">
                  <a:shade val="50000"/>
                </a:srgbClr>
              </a:solidFill>
            </a:endParaRPr>
          </a:p>
        </p:txBody>
      </p:sp>
      <p:sp>
        <p:nvSpPr>
          <p:cNvPr id="7" name="Номер слайда 6"/>
          <p:cNvSpPr>
            <a:spLocks noGrp="1"/>
          </p:cNvSpPr>
          <p:nvPr>
            <p:ph type="sldNum" sz="quarter" idx="12"/>
          </p:nvPr>
        </p:nvSpPr>
        <p:spPr>
          <a:xfrm>
            <a:off x="8156575" y="6421438"/>
            <a:ext cx="762000" cy="365125"/>
          </a:xfrm>
        </p:spPr>
        <p:txBody>
          <a:bodyPr/>
          <a:lstStyle>
            <a:lvl1pPr>
              <a:defRPr/>
            </a:lvl1pPr>
          </a:lstStyle>
          <a:p>
            <a:fld id="{1324DD81-E884-4C85-9594-33C3D303153D}" type="slidenum">
              <a:rPr lang="ru-RU" altLang="ru-RU"/>
              <a:pPr/>
              <a:t>‹#›</a:t>
            </a:fld>
            <a:endParaRPr lang="ru-RU" altLang="ru-RU"/>
          </a:p>
        </p:txBody>
      </p:sp>
    </p:spTree>
    <p:extLst>
      <p:ext uri="{BB962C8B-B14F-4D97-AF65-F5344CB8AC3E}">
        <p14:creationId xmlns="" xmlns:p14="http://schemas.microsoft.com/office/powerpoint/2010/main" val="185302685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lang="ru-RU" smtClean="0"/>
              <a:t>Образец заголовка</a:t>
            </a:r>
            <a:endParaRPr lang="en-US"/>
          </a:p>
        </p:txBody>
      </p:sp>
      <p:sp>
        <p:nvSpPr>
          <p:cNvPr id="3" name="Рисунок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normAutofit/>
          </a:bodyPr>
          <a:lstStyle>
            <a:lvl1pPr marL="0" indent="0">
              <a:buNone/>
              <a:defRPr sz="3200"/>
            </a:lvl1pPr>
          </a:lstStyle>
          <a:p>
            <a:pPr lvl="0"/>
            <a:r>
              <a:rPr lang="ru-RU" noProof="0" smtClean="0"/>
              <a:t>Вставка рисунка</a:t>
            </a:r>
            <a:endParaRPr lang="en-US" noProof="0" dirty="0"/>
          </a:p>
        </p:txBody>
      </p:sp>
      <p:sp>
        <p:nvSpPr>
          <p:cNvPr id="4" name="Текст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a:r>
              <a:rPr lang="ru-RU" smtClean="0"/>
              <a:t>Образец текста</a:t>
            </a:r>
          </a:p>
        </p:txBody>
      </p:sp>
      <p:sp>
        <p:nvSpPr>
          <p:cNvPr id="5" name="Дата 9"/>
          <p:cNvSpPr>
            <a:spLocks noGrp="1"/>
          </p:cNvSpPr>
          <p:nvPr>
            <p:ph type="dt" sz="half" idx="10"/>
          </p:nvPr>
        </p:nvSpPr>
        <p:spPr/>
        <p:txBody>
          <a:bodyPr/>
          <a:lstStyle>
            <a:lvl1pPr>
              <a:defRPr/>
            </a:lvl1pPr>
          </a:lstStyle>
          <a:p>
            <a:pPr>
              <a:defRPr/>
            </a:pPr>
            <a:endParaRPr lang="ru-RU">
              <a:solidFill>
                <a:srgbClr val="1F497D">
                  <a:shade val="50000"/>
                </a:srgbClr>
              </a:solidFill>
            </a:endParaRPr>
          </a:p>
        </p:txBody>
      </p:sp>
      <p:sp>
        <p:nvSpPr>
          <p:cNvPr id="6" name="Нижний колонтитул 21"/>
          <p:cNvSpPr>
            <a:spLocks noGrp="1"/>
          </p:cNvSpPr>
          <p:nvPr>
            <p:ph type="ftr" sz="quarter" idx="11"/>
          </p:nvPr>
        </p:nvSpPr>
        <p:spPr/>
        <p:txBody>
          <a:bodyPr/>
          <a:lstStyle>
            <a:lvl1pPr>
              <a:defRPr/>
            </a:lvl1pPr>
          </a:lstStyle>
          <a:p>
            <a:pPr>
              <a:defRPr/>
            </a:pPr>
            <a:endParaRPr lang="ru-RU">
              <a:solidFill>
                <a:srgbClr val="1F497D">
                  <a:shade val="50000"/>
                </a:srgbClr>
              </a:solidFill>
            </a:endParaRPr>
          </a:p>
        </p:txBody>
      </p:sp>
      <p:sp>
        <p:nvSpPr>
          <p:cNvPr id="7" name="Номер слайда 17"/>
          <p:cNvSpPr>
            <a:spLocks noGrp="1"/>
          </p:cNvSpPr>
          <p:nvPr>
            <p:ph type="sldNum" sz="quarter" idx="12"/>
          </p:nvPr>
        </p:nvSpPr>
        <p:spPr/>
        <p:txBody>
          <a:bodyPr/>
          <a:lstStyle>
            <a:lvl1pPr>
              <a:defRPr/>
            </a:lvl1pPr>
          </a:lstStyle>
          <a:p>
            <a:fld id="{6A328E6C-3867-44F2-99B0-1B9445ABD043}" type="slidenum">
              <a:rPr lang="ru-RU" altLang="ru-RU"/>
              <a:pPr/>
              <a:t>‹#›</a:t>
            </a:fld>
            <a:endParaRPr lang="ru-RU" altLang="ru-RU"/>
          </a:p>
        </p:txBody>
      </p:sp>
    </p:spTree>
    <p:extLst>
      <p:ext uri="{BB962C8B-B14F-4D97-AF65-F5344CB8AC3E}">
        <p14:creationId xmlns="" xmlns:p14="http://schemas.microsoft.com/office/powerpoint/2010/main" val="280521361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9"/>
          <p:cNvSpPr>
            <a:spLocks noGrp="1"/>
          </p:cNvSpPr>
          <p:nvPr>
            <p:ph type="dt" sz="half" idx="10"/>
          </p:nvPr>
        </p:nvSpPr>
        <p:spPr/>
        <p:txBody>
          <a:bodyPr/>
          <a:lstStyle>
            <a:lvl1pPr>
              <a:defRPr/>
            </a:lvl1pPr>
          </a:lstStyle>
          <a:p>
            <a:pPr>
              <a:defRPr/>
            </a:pPr>
            <a:endParaRPr lang="ru-RU">
              <a:solidFill>
                <a:srgbClr val="1F497D">
                  <a:shade val="50000"/>
                </a:srgbClr>
              </a:solidFill>
            </a:endParaRPr>
          </a:p>
        </p:txBody>
      </p:sp>
      <p:sp>
        <p:nvSpPr>
          <p:cNvPr id="5" name="Нижний колонтитул 21"/>
          <p:cNvSpPr>
            <a:spLocks noGrp="1"/>
          </p:cNvSpPr>
          <p:nvPr>
            <p:ph type="ftr" sz="quarter" idx="11"/>
          </p:nvPr>
        </p:nvSpPr>
        <p:spPr/>
        <p:txBody>
          <a:bodyPr/>
          <a:lstStyle>
            <a:lvl1pPr>
              <a:defRPr/>
            </a:lvl1pPr>
          </a:lstStyle>
          <a:p>
            <a:pPr>
              <a:defRPr/>
            </a:pPr>
            <a:endParaRPr lang="ru-RU">
              <a:solidFill>
                <a:srgbClr val="1F497D">
                  <a:shade val="50000"/>
                </a:srgbClr>
              </a:solidFill>
            </a:endParaRPr>
          </a:p>
        </p:txBody>
      </p:sp>
      <p:sp>
        <p:nvSpPr>
          <p:cNvPr id="6" name="Номер слайда 17"/>
          <p:cNvSpPr>
            <a:spLocks noGrp="1"/>
          </p:cNvSpPr>
          <p:nvPr>
            <p:ph type="sldNum" sz="quarter" idx="12"/>
          </p:nvPr>
        </p:nvSpPr>
        <p:spPr/>
        <p:txBody>
          <a:bodyPr/>
          <a:lstStyle>
            <a:lvl1pPr>
              <a:defRPr/>
            </a:lvl1pPr>
          </a:lstStyle>
          <a:p>
            <a:fld id="{25C795DA-97EB-44D8-A2B8-2033B218718E}" type="slidenum">
              <a:rPr lang="ru-RU" altLang="ru-RU"/>
              <a:pPr/>
              <a:t>‹#›</a:t>
            </a:fld>
            <a:endParaRPr lang="ru-RU" altLang="ru-RU"/>
          </a:p>
        </p:txBody>
      </p:sp>
    </p:spTree>
    <p:extLst>
      <p:ext uri="{BB962C8B-B14F-4D97-AF65-F5344CB8AC3E}">
        <p14:creationId xmlns="" xmlns:p14="http://schemas.microsoft.com/office/powerpoint/2010/main" val="136097930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9"/>
          <p:cNvSpPr>
            <a:spLocks noGrp="1"/>
          </p:cNvSpPr>
          <p:nvPr>
            <p:ph type="dt" sz="half" idx="10"/>
          </p:nvPr>
        </p:nvSpPr>
        <p:spPr/>
        <p:txBody>
          <a:bodyPr/>
          <a:lstStyle>
            <a:lvl1pPr>
              <a:defRPr/>
            </a:lvl1pPr>
          </a:lstStyle>
          <a:p>
            <a:pPr>
              <a:defRPr/>
            </a:pPr>
            <a:endParaRPr lang="ru-RU">
              <a:solidFill>
                <a:srgbClr val="1F497D">
                  <a:shade val="50000"/>
                </a:srgbClr>
              </a:solidFill>
            </a:endParaRPr>
          </a:p>
        </p:txBody>
      </p:sp>
      <p:sp>
        <p:nvSpPr>
          <p:cNvPr id="5" name="Нижний колонтитул 21"/>
          <p:cNvSpPr>
            <a:spLocks noGrp="1"/>
          </p:cNvSpPr>
          <p:nvPr>
            <p:ph type="ftr" sz="quarter" idx="11"/>
          </p:nvPr>
        </p:nvSpPr>
        <p:spPr/>
        <p:txBody>
          <a:bodyPr/>
          <a:lstStyle>
            <a:lvl1pPr>
              <a:defRPr/>
            </a:lvl1pPr>
          </a:lstStyle>
          <a:p>
            <a:pPr>
              <a:defRPr/>
            </a:pPr>
            <a:endParaRPr lang="ru-RU">
              <a:solidFill>
                <a:srgbClr val="1F497D">
                  <a:shade val="50000"/>
                </a:srgbClr>
              </a:solidFill>
            </a:endParaRPr>
          </a:p>
        </p:txBody>
      </p:sp>
      <p:sp>
        <p:nvSpPr>
          <p:cNvPr id="6" name="Номер слайда 17"/>
          <p:cNvSpPr>
            <a:spLocks noGrp="1"/>
          </p:cNvSpPr>
          <p:nvPr>
            <p:ph type="sldNum" sz="quarter" idx="12"/>
          </p:nvPr>
        </p:nvSpPr>
        <p:spPr/>
        <p:txBody>
          <a:bodyPr/>
          <a:lstStyle>
            <a:lvl1pPr>
              <a:defRPr/>
            </a:lvl1pPr>
          </a:lstStyle>
          <a:p>
            <a:fld id="{424E972C-499A-4923-B86F-92816ED1652A}" type="slidenum">
              <a:rPr lang="ru-RU" altLang="ru-RU"/>
              <a:pPr/>
              <a:t>‹#›</a:t>
            </a:fld>
            <a:endParaRPr lang="ru-RU" altLang="ru-RU"/>
          </a:p>
        </p:txBody>
      </p:sp>
    </p:spTree>
    <p:extLst>
      <p:ext uri="{BB962C8B-B14F-4D97-AF65-F5344CB8AC3E}">
        <p14:creationId xmlns="" xmlns:p14="http://schemas.microsoft.com/office/powerpoint/2010/main" val="29415357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lstStyle>
            <a:lvl1pPr>
              <a:defRPr/>
            </a:lvl1pPr>
          </a:lstStyle>
          <a:p>
            <a:r>
              <a:rPr lang="ru-RU" smtClean="0"/>
              <a:t>Образец заголовка</a:t>
            </a:r>
            <a:endParaRPr lang="en-US"/>
          </a:p>
        </p:txBody>
      </p:sp>
      <p:sp>
        <p:nvSpPr>
          <p:cNvPr id="3" name="Текст 2"/>
          <p:cNvSpPr>
            <a:spLocks noGrp="1"/>
          </p:cNvSpPr>
          <p:nvPr>
            <p:ph type="body" idx="1"/>
          </p:nvPr>
        </p:nvSpPr>
        <p:spPr>
          <a:xfrm>
            <a:off x="457200" y="5486400"/>
            <a:ext cx="4040188" cy="83820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Текст 3"/>
          <p:cNvSpPr>
            <a:spLocks noGrp="1"/>
          </p:cNvSpPr>
          <p:nvPr>
            <p:ph type="body" sz="half" idx="3"/>
          </p:nvPr>
        </p:nvSpPr>
        <p:spPr>
          <a:xfrm>
            <a:off x="4645025" y="5486400"/>
            <a:ext cx="4041775" cy="83820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5" name="Содержимое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9"/>
          <p:cNvSpPr>
            <a:spLocks noGrp="1"/>
          </p:cNvSpPr>
          <p:nvPr>
            <p:ph type="dt" sz="half" idx="10"/>
          </p:nvPr>
        </p:nvSpPr>
        <p:spPr/>
        <p:txBody>
          <a:bodyPr/>
          <a:lstStyle>
            <a:lvl1pPr>
              <a:defRPr/>
            </a:lvl1pPr>
          </a:lstStyle>
          <a:p>
            <a:fld id="{A8BCD27C-B8B3-45B7-B41C-91C23BA4EE95}" type="datetimeFigureOut">
              <a:rPr lang="ru-RU" smtClean="0"/>
              <a:pPr/>
              <a:t>26.12.2022</a:t>
            </a:fld>
            <a:endParaRPr lang="ru-RU"/>
          </a:p>
        </p:txBody>
      </p:sp>
      <p:sp>
        <p:nvSpPr>
          <p:cNvPr id="8" name="Нижний колонтитул 21"/>
          <p:cNvSpPr>
            <a:spLocks noGrp="1"/>
          </p:cNvSpPr>
          <p:nvPr>
            <p:ph type="ftr" sz="quarter" idx="11"/>
          </p:nvPr>
        </p:nvSpPr>
        <p:spPr/>
        <p:txBody>
          <a:bodyPr/>
          <a:lstStyle>
            <a:lvl1pPr>
              <a:defRPr/>
            </a:lvl1pPr>
          </a:lstStyle>
          <a:p>
            <a:endParaRPr lang="ru-RU"/>
          </a:p>
        </p:txBody>
      </p:sp>
      <p:sp>
        <p:nvSpPr>
          <p:cNvPr id="9" name="Номер слайда 17"/>
          <p:cNvSpPr>
            <a:spLocks noGrp="1"/>
          </p:cNvSpPr>
          <p:nvPr>
            <p:ph type="sldNum" sz="quarter" idx="12"/>
          </p:nvPr>
        </p:nvSpPr>
        <p:spPr/>
        <p:txBody>
          <a:bodyPr/>
          <a:lstStyle>
            <a:lvl1pPr>
              <a:defRPr/>
            </a:lvl1pPr>
          </a:lstStyle>
          <a:p>
            <a:fld id="{FC7A35F1-4DD7-4056-8DFB-CF9851D20165}" type="slidenum">
              <a:rPr lang="ru-RU" smtClean="0"/>
              <a:pPr/>
              <a:t>‹#›</a:t>
            </a:fld>
            <a:endParaRPr lang="ru-RU"/>
          </a:p>
        </p:txBody>
      </p:sp>
    </p:spTree>
    <p:extLst>
      <p:ext uri="{BB962C8B-B14F-4D97-AF65-F5344CB8AC3E}">
        <p14:creationId xmlns="" xmlns:p14="http://schemas.microsoft.com/office/powerpoint/2010/main" val="39341035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320"/>
            <a:ext cx="7470648" cy="1143000"/>
          </a:xfrm>
        </p:spPr>
        <p:txBody>
          <a:bodyPr/>
          <a:lstStyle>
            <a:lvl1pPr algn="l">
              <a:defRPr sz="4600"/>
            </a:lvl1pPr>
          </a:lstStyle>
          <a:p>
            <a:r>
              <a:rPr lang="ru-RU" smtClean="0"/>
              <a:t>Образец заголовка</a:t>
            </a:r>
            <a:endParaRPr lang="en-US"/>
          </a:p>
        </p:txBody>
      </p:sp>
      <p:sp>
        <p:nvSpPr>
          <p:cNvPr id="3" name="Дата 9"/>
          <p:cNvSpPr>
            <a:spLocks noGrp="1"/>
          </p:cNvSpPr>
          <p:nvPr>
            <p:ph type="dt" sz="half" idx="10"/>
          </p:nvPr>
        </p:nvSpPr>
        <p:spPr/>
        <p:txBody>
          <a:bodyPr/>
          <a:lstStyle>
            <a:lvl1pPr>
              <a:defRPr/>
            </a:lvl1pPr>
          </a:lstStyle>
          <a:p>
            <a:fld id="{A8BCD27C-B8B3-45B7-B41C-91C23BA4EE95}" type="datetimeFigureOut">
              <a:rPr lang="ru-RU" smtClean="0"/>
              <a:pPr/>
              <a:t>26.12.2022</a:t>
            </a:fld>
            <a:endParaRPr lang="ru-RU"/>
          </a:p>
        </p:txBody>
      </p:sp>
      <p:sp>
        <p:nvSpPr>
          <p:cNvPr id="4" name="Нижний колонтитул 21"/>
          <p:cNvSpPr>
            <a:spLocks noGrp="1"/>
          </p:cNvSpPr>
          <p:nvPr>
            <p:ph type="ftr" sz="quarter" idx="11"/>
          </p:nvPr>
        </p:nvSpPr>
        <p:spPr/>
        <p:txBody>
          <a:bodyPr/>
          <a:lstStyle>
            <a:lvl1pPr>
              <a:defRPr/>
            </a:lvl1pPr>
          </a:lstStyle>
          <a:p>
            <a:endParaRPr lang="ru-RU"/>
          </a:p>
        </p:txBody>
      </p:sp>
      <p:sp>
        <p:nvSpPr>
          <p:cNvPr id="5" name="Номер слайда 17"/>
          <p:cNvSpPr>
            <a:spLocks noGrp="1"/>
          </p:cNvSpPr>
          <p:nvPr>
            <p:ph type="sldNum" sz="quarter" idx="12"/>
          </p:nvPr>
        </p:nvSpPr>
        <p:spPr/>
        <p:txBody>
          <a:bodyPr/>
          <a:lstStyle>
            <a:lvl1pPr>
              <a:defRPr/>
            </a:lvl1pPr>
          </a:lstStyle>
          <a:p>
            <a:fld id="{FC7A35F1-4DD7-4056-8DFB-CF9851D20165}" type="slidenum">
              <a:rPr lang="ru-RU" smtClean="0"/>
              <a:pPr/>
              <a:t>‹#›</a:t>
            </a:fld>
            <a:endParaRPr lang="ru-RU"/>
          </a:p>
        </p:txBody>
      </p:sp>
    </p:spTree>
    <p:extLst>
      <p:ext uri="{BB962C8B-B14F-4D97-AF65-F5344CB8AC3E}">
        <p14:creationId xmlns="" xmlns:p14="http://schemas.microsoft.com/office/powerpoint/2010/main" val="31051557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9"/>
          <p:cNvSpPr>
            <a:spLocks noGrp="1"/>
          </p:cNvSpPr>
          <p:nvPr>
            <p:ph type="dt" sz="half" idx="10"/>
          </p:nvPr>
        </p:nvSpPr>
        <p:spPr/>
        <p:txBody>
          <a:bodyPr/>
          <a:lstStyle>
            <a:lvl1pPr>
              <a:defRPr/>
            </a:lvl1pPr>
          </a:lstStyle>
          <a:p>
            <a:fld id="{A8BCD27C-B8B3-45B7-B41C-91C23BA4EE95}" type="datetimeFigureOut">
              <a:rPr lang="ru-RU" smtClean="0"/>
              <a:pPr/>
              <a:t>26.12.2022</a:t>
            </a:fld>
            <a:endParaRPr lang="ru-RU"/>
          </a:p>
        </p:txBody>
      </p:sp>
      <p:sp>
        <p:nvSpPr>
          <p:cNvPr id="3" name="Нижний колонтитул 21"/>
          <p:cNvSpPr>
            <a:spLocks noGrp="1"/>
          </p:cNvSpPr>
          <p:nvPr>
            <p:ph type="ftr" sz="quarter" idx="11"/>
          </p:nvPr>
        </p:nvSpPr>
        <p:spPr/>
        <p:txBody>
          <a:bodyPr/>
          <a:lstStyle>
            <a:lvl1pPr>
              <a:defRPr/>
            </a:lvl1pPr>
          </a:lstStyle>
          <a:p>
            <a:endParaRPr lang="ru-RU"/>
          </a:p>
        </p:txBody>
      </p:sp>
      <p:sp>
        <p:nvSpPr>
          <p:cNvPr id="4" name="Номер слайда 17"/>
          <p:cNvSpPr>
            <a:spLocks noGrp="1"/>
          </p:cNvSpPr>
          <p:nvPr>
            <p:ph type="sldNum" sz="quarter" idx="12"/>
          </p:nvPr>
        </p:nvSpPr>
        <p:spPr/>
        <p:txBody>
          <a:bodyPr/>
          <a:lstStyle>
            <a:lvl1pPr>
              <a:defRPr/>
            </a:lvl1pPr>
          </a:lstStyle>
          <a:p>
            <a:fld id="{FC7A35F1-4DD7-4056-8DFB-CF9851D20165}" type="slidenum">
              <a:rPr lang="ru-RU" smtClean="0"/>
              <a:pPr/>
              <a:t>‹#›</a:t>
            </a:fld>
            <a:endParaRPr lang="ru-RU"/>
          </a:p>
        </p:txBody>
      </p:sp>
    </p:spTree>
    <p:extLst>
      <p:ext uri="{BB962C8B-B14F-4D97-AF65-F5344CB8AC3E}">
        <p14:creationId xmlns="" xmlns:p14="http://schemas.microsoft.com/office/powerpoint/2010/main" val="41148555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lang="ru-RU" smtClean="0"/>
              <a:t>Образец заголовка</a:t>
            </a:r>
            <a:endParaRPr lang="en-US"/>
          </a:p>
        </p:txBody>
      </p:sp>
      <p:sp>
        <p:nvSpPr>
          <p:cNvPr id="3" name="Текст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a:r>
              <a:rPr lang="ru-RU" smtClean="0"/>
              <a:t>Образец текста</a:t>
            </a:r>
          </a:p>
        </p:txBody>
      </p:sp>
      <p:sp>
        <p:nvSpPr>
          <p:cNvPr id="4" name="Содержимое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4"/>
          <p:cNvSpPr>
            <a:spLocks noGrp="1"/>
          </p:cNvSpPr>
          <p:nvPr>
            <p:ph type="dt" sz="half" idx="10"/>
          </p:nvPr>
        </p:nvSpPr>
        <p:spPr/>
        <p:txBody>
          <a:bodyPr/>
          <a:lstStyle>
            <a:lvl1pPr>
              <a:defRPr/>
            </a:lvl1pPr>
          </a:lstStyle>
          <a:p>
            <a:fld id="{A8BCD27C-B8B3-45B7-B41C-91C23BA4EE95}" type="datetimeFigureOut">
              <a:rPr lang="ru-RU" smtClean="0"/>
              <a:pPr/>
              <a:t>26.12.2022</a:t>
            </a:fld>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a:xfrm>
            <a:off x="8156575" y="6421438"/>
            <a:ext cx="762000" cy="365125"/>
          </a:xfrm>
        </p:spPr>
        <p:txBody>
          <a:bodyPr/>
          <a:lstStyle>
            <a:lvl1pPr>
              <a:defRPr/>
            </a:lvl1pPr>
          </a:lstStyle>
          <a:p>
            <a:fld id="{FC7A35F1-4DD7-4056-8DFB-CF9851D20165}" type="slidenum">
              <a:rPr lang="ru-RU" smtClean="0"/>
              <a:pPr/>
              <a:t>‹#›</a:t>
            </a:fld>
            <a:endParaRPr lang="ru-RU"/>
          </a:p>
        </p:txBody>
      </p:sp>
    </p:spTree>
    <p:extLst>
      <p:ext uri="{BB962C8B-B14F-4D97-AF65-F5344CB8AC3E}">
        <p14:creationId xmlns="" xmlns:p14="http://schemas.microsoft.com/office/powerpoint/2010/main" val="22953263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lang="ru-RU" smtClean="0"/>
              <a:t>Образец заголовка</a:t>
            </a:r>
            <a:endParaRPr lang="en-US"/>
          </a:p>
        </p:txBody>
      </p:sp>
      <p:sp>
        <p:nvSpPr>
          <p:cNvPr id="3" name="Рисунок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normAutofit/>
          </a:bodyPr>
          <a:lstStyle>
            <a:lvl1pPr marL="0" indent="0">
              <a:buNone/>
              <a:defRPr sz="3200"/>
            </a:lvl1pPr>
          </a:lstStyle>
          <a:p>
            <a:pPr lvl="0"/>
            <a:r>
              <a:rPr lang="ru-RU" noProof="0" smtClean="0"/>
              <a:t>Вставка рисунка</a:t>
            </a:r>
            <a:endParaRPr lang="en-US" noProof="0" dirty="0"/>
          </a:p>
        </p:txBody>
      </p:sp>
      <p:sp>
        <p:nvSpPr>
          <p:cNvPr id="4" name="Текст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a:r>
              <a:rPr lang="ru-RU" smtClean="0"/>
              <a:t>Образец текста</a:t>
            </a:r>
          </a:p>
        </p:txBody>
      </p:sp>
      <p:sp>
        <p:nvSpPr>
          <p:cNvPr id="5" name="Дата 9"/>
          <p:cNvSpPr>
            <a:spLocks noGrp="1"/>
          </p:cNvSpPr>
          <p:nvPr>
            <p:ph type="dt" sz="half" idx="10"/>
          </p:nvPr>
        </p:nvSpPr>
        <p:spPr/>
        <p:txBody>
          <a:bodyPr/>
          <a:lstStyle>
            <a:lvl1pPr>
              <a:defRPr/>
            </a:lvl1pPr>
          </a:lstStyle>
          <a:p>
            <a:fld id="{A8BCD27C-B8B3-45B7-B41C-91C23BA4EE95}" type="datetimeFigureOut">
              <a:rPr lang="ru-RU" smtClean="0"/>
              <a:pPr/>
              <a:t>26.12.2022</a:t>
            </a:fld>
            <a:endParaRPr lang="ru-RU"/>
          </a:p>
        </p:txBody>
      </p:sp>
      <p:sp>
        <p:nvSpPr>
          <p:cNvPr id="6" name="Нижний колонтитул 21"/>
          <p:cNvSpPr>
            <a:spLocks noGrp="1"/>
          </p:cNvSpPr>
          <p:nvPr>
            <p:ph type="ftr" sz="quarter" idx="11"/>
          </p:nvPr>
        </p:nvSpPr>
        <p:spPr/>
        <p:txBody>
          <a:bodyPr/>
          <a:lstStyle>
            <a:lvl1pPr>
              <a:defRPr/>
            </a:lvl1pPr>
          </a:lstStyle>
          <a:p>
            <a:endParaRPr lang="ru-RU"/>
          </a:p>
        </p:txBody>
      </p:sp>
      <p:sp>
        <p:nvSpPr>
          <p:cNvPr id="7" name="Номер слайда 17"/>
          <p:cNvSpPr>
            <a:spLocks noGrp="1"/>
          </p:cNvSpPr>
          <p:nvPr>
            <p:ph type="sldNum" sz="quarter" idx="12"/>
          </p:nvPr>
        </p:nvSpPr>
        <p:spPr/>
        <p:txBody>
          <a:bodyPr/>
          <a:lstStyle>
            <a:lvl1pPr>
              <a:defRPr/>
            </a:lvl1pPr>
          </a:lstStyle>
          <a:p>
            <a:fld id="{FC7A35F1-4DD7-4056-8DFB-CF9851D20165}" type="slidenum">
              <a:rPr lang="ru-RU" smtClean="0"/>
              <a:pPr/>
              <a:t>‹#›</a:t>
            </a:fld>
            <a:endParaRPr lang="ru-RU"/>
          </a:p>
        </p:txBody>
      </p:sp>
    </p:spTree>
    <p:extLst>
      <p:ext uri="{BB962C8B-B14F-4D97-AF65-F5344CB8AC3E}">
        <p14:creationId xmlns="" xmlns:p14="http://schemas.microsoft.com/office/powerpoint/2010/main" val="29318319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1">
          <a:gsLst>
            <a:gs pos="0">
              <a:srgbClr val="E6B9B8"/>
            </a:gs>
            <a:gs pos="50000">
              <a:srgbClr val="C2D1ED"/>
            </a:gs>
            <a:gs pos="100000">
              <a:srgbClr val="E1E8F5"/>
            </a:gs>
          </a:gsLst>
          <a:lin ang="5400000"/>
        </a:gradFill>
        <a:effectLst/>
      </p:bgPr>
    </p:bg>
    <p:spTree>
      <p:nvGrpSpPr>
        <p:cNvPr id="1" name=""/>
        <p:cNvGrpSpPr/>
        <p:nvPr/>
      </p:nvGrpSpPr>
      <p:grpSpPr>
        <a:xfrm>
          <a:off x="0" y="0"/>
          <a:ext cx="0" cy="0"/>
          <a:chOff x="0" y="0"/>
          <a:chExt cx="0" cy="0"/>
        </a:xfrm>
      </p:grpSpPr>
      <p:sp>
        <p:nvSpPr>
          <p:cNvPr id="12" name="Полилиния 11"/>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a:defRPr/>
            </a:pPr>
            <a:endParaRPr lang="en-US">
              <a:latin typeface="Arial" charset="0"/>
              <a:cs typeface="Arial" charset="0"/>
            </a:endParaRPr>
          </a:p>
        </p:txBody>
      </p:sp>
      <p:sp>
        <p:nvSpPr>
          <p:cNvPr id="16" name="Полилиния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a:defRPr/>
            </a:pPr>
            <a:endParaRPr lang="en-US">
              <a:latin typeface="Arial" charset="0"/>
              <a:cs typeface="Arial" charset="0"/>
            </a:endParaRPr>
          </a:p>
        </p:txBody>
      </p:sp>
      <p:sp>
        <p:nvSpPr>
          <p:cNvPr id="19460" name="Заголовок 8"/>
          <p:cNvSpPr>
            <a:spLocks noGrp="1"/>
          </p:cNvSpPr>
          <p:nvPr>
            <p:ph type="title"/>
          </p:nvPr>
        </p:nvSpPr>
        <p:spPr bwMode="auto">
          <a:xfrm>
            <a:off x="457200" y="274638"/>
            <a:ext cx="7467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45720" rIns="45720" bIns="45720" numCol="1" anchor="ctr" anchorCtr="0" compatLnSpc="1">
            <a:prstTxWarp prst="textNoShape">
              <a:avLst/>
            </a:prstTxWarp>
          </a:bodyPr>
          <a:lstStyle/>
          <a:p>
            <a:pPr lvl="0"/>
            <a:r>
              <a:rPr lang="ru-RU" altLang="ru-RU" smtClean="0"/>
              <a:t>Образец заголовка</a:t>
            </a:r>
            <a:endParaRPr lang="en-US" altLang="ru-RU" smtClean="0"/>
          </a:p>
        </p:txBody>
      </p:sp>
      <p:sp>
        <p:nvSpPr>
          <p:cNvPr id="19461" name="Текст 29"/>
          <p:cNvSpPr>
            <a:spLocks noGrp="1"/>
          </p:cNvSpPr>
          <p:nvPr>
            <p:ph type="body" idx="1"/>
          </p:nvPr>
        </p:nvSpPr>
        <p:spPr bwMode="auto">
          <a:xfrm>
            <a:off x="457200" y="1600200"/>
            <a:ext cx="7467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endParaRPr lang="en-US" altLang="ru-RU" smtClean="0"/>
          </a:p>
        </p:txBody>
      </p:sp>
      <p:sp>
        <p:nvSpPr>
          <p:cNvPr id="10" name="Дата 9"/>
          <p:cNvSpPr>
            <a:spLocks noGrp="1"/>
          </p:cNvSpPr>
          <p:nvPr>
            <p:ph type="dt" sz="half" idx="2"/>
          </p:nvPr>
        </p:nvSpPr>
        <p:spPr>
          <a:xfrm>
            <a:off x="457200" y="6421438"/>
            <a:ext cx="2133600" cy="365125"/>
          </a:xfrm>
          <a:prstGeom prst="rect">
            <a:avLst/>
          </a:prstGeom>
        </p:spPr>
        <p:txBody>
          <a:bodyPr vert="horz" bIns="0" anchor="b"/>
          <a:lstStyle>
            <a:lvl1pPr algn="l" eaLnBrk="1" latinLnBrk="0" hangingPunct="1">
              <a:defRPr kumimoji="0" sz="1000">
                <a:solidFill>
                  <a:schemeClr val="tx2">
                    <a:shade val="50000"/>
                  </a:schemeClr>
                </a:solidFill>
                <a:latin typeface="Arial" charset="0"/>
                <a:cs typeface="Arial" charset="0"/>
              </a:defRPr>
            </a:lvl1pPr>
          </a:lstStyle>
          <a:p>
            <a:fld id="{7F0F88C0-A584-46D6-81C2-7561CDC92272}" type="datetimeFigureOut">
              <a:rPr lang="ru-RU" smtClean="0">
                <a:solidFill>
                  <a:prstClr val="black">
                    <a:tint val="75000"/>
                  </a:prstClr>
                </a:solidFill>
              </a:rPr>
              <a:pPr/>
              <a:t>26.12.2022</a:t>
            </a:fld>
            <a:endParaRPr lang="ru-RU">
              <a:solidFill>
                <a:prstClr val="black">
                  <a:tint val="75000"/>
                </a:prstClr>
              </a:solidFill>
            </a:endParaRPr>
          </a:p>
        </p:txBody>
      </p:sp>
      <p:sp>
        <p:nvSpPr>
          <p:cNvPr id="22" name="Нижний колонтитул 21"/>
          <p:cNvSpPr>
            <a:spLocks noGrp="1"/>
          </p:cNvSpPr>
          <p:nvPr>
            <p:ph type="ftr" sz="quarter" idx="3"/>
          </p:nvPr>
        </p:nvSpPr>
        <p:spPr>
          <a:xfrm>
            <a:off x="3124200" y="6421438"/>
            <a:ext cx="2895600" cy="365125"/>
          </a:xfrm>
          <a:prstGeom prst="rect">
            <a:avLst/>
          </a:prstGeom>
        </p:spPr>
        <p:txBody>
          <a:bodyPr vert="horz" lIns="0" rIns="0" bIns="0" anchor="b"/>
          <a:lstStyle>
            <a:lvl1pPr algn="ctr" eaLnBrk="1" latinLnBrk="0" hangingPunct="1">
              <a:defRPr kumimoji="0" sz="1000">
                <a:solidFill>
                  <a:schemeClr val="tx2">
                    <a:shade val="50000"/>
                  </a:schemeClr>
                </a:solidFill>
                <a:latin typeface="Arial" charset="0"/>
                <a:cs typeface="Arial" charset="0"/>
              </a:defRPr>
            </a:lvl1pPr>
          </a:lstStyle>
          <a:p>
            <a:endParaRPr lang="ru-RU">
              <a:solidFill>
                <a:prstClr val="black">
                  <a:tint val="75000"/>
                </a:prstClr>
              </a:solidFill>
            </a:endParaRPr>
          </a:p>
        </p:txBody>
      </p:sp>
      <p:sp>
        <p:nvSpPr>
          <p:cNvPr id="18" name="Номер слайда 17"/>
          <p:cNvSpPr>
            <a:spLocks noGrp="1"/>
          </p:cNvSpPr>
          <p:nvPr>
            <p:ph type="sldNum" sz="quarter" idx="4"/>
          </p:nvPr>
        </p:nvSpPr>
        <p:spPr>
          <a:xfrm>
            <a:off x="8153400" y="6421438"/>
            <a:ext cx="762000" cy="365125"/>
          </a:xfrm>
          <a:prstGeom prst="rect">
            <a:avLst/>
          </a:prstGeom>
        </p:spPr>
        <p:txBody>
          <a:bodyPr vert="horz" wrap="square" lIns="0" tIns="0" rIns="0" bIns="0" numCol="1" anchor="b" anchorCtr="0" compatLnSpc="1">
            <a:prstTxWarp prst="textNoShape">
              <a:avLst/>
            </a:prstTxWarp>
          </a:bodyPr>
          <a:lstStyle>
            <a:lvl1pPr algn="r">
              <a:defRPr sz="1000">
                <a:solidFill>
                  <a:srgbClr val="14335A"/>
                </a:solidFill>
              </a:defRPr>
            </a:lvl1pPr>
          </a:lstStyle>
          <a:p>
            <a:fld id="{30A2D488-892A-4BF4-9E1A-8719CE1664AC}" type="slidenum">
              <a:rPr lang="ru-RU" smtClean="0">
                <a:solidFill>
                  <a:prstClr val="black">
                    <a:tint val="75000"/>
                  </a:prstClr>
                </a:solidFill>
              </a:rPr>
              <a:pPr/>
              <a:t>‹#›</a:t>
            </a:fld>
            <a:endParaRPr lang="ru-RU">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 id="2147483794" r:id="rId12"/>
  </p:sldLayoutIdLst>
  <p:txStyles>
    <p:titleStyle>
      <a:lvl1pPr algn="l" rtl="0" eaLnBrk="1" fontAlgn="base" hangingPunct="1">
        <a:spcBef>
          <a:spcPct val="0"/>
        </a:spcBef>
        <a:spcAft>
          <a:spcPct val="0"/>
        </a:spcAft>
        <a:defRPr sz="4600" kern="1200">
          <a:solidFill>
            <a:schemeClr val="tx1"/>
          </a:solidFill>
          <a:latin typeface="+mj-lt"/>
          <a:ea typeface="+mj-ea"/>
          <a:cs typeface="+mj-cs"/>
        </a:defRPr>
      </a:lvl1pPr>
      <a:lvl2pPr algn="l" rtl="0" eaLnBrk="1" fontAlgn="base" hangingPunct="1">
        <a:spcBef>
          <a:spcPct val="0"/>
        </a:spcBef>
        <a:spcAft>
          <a:spcPct val="0"/>
        </a:spcAft>
        <a:defRPr sz="4600">
          <a:solidFill>
            <a:schemeClr val="tx1"/>
          </a:solidFill>
          <a:latin typeface="Franklin Gothic Book" pitchFamily="34" charset="0"/>
        </a:defRPr>
      </a:lvl2pPr>
      <a:lvl3pPr algn="l" rtl="0" eaLnBrk="1" fontAlgn="base" hangingPunct="1">
        <a:spcBef>
          <a:spcPct val="0"/>
        </a:spcBef>
        <a:spcAft>
          <a:spcPct val="0"/>
        </a:spcAft>
        <a:defRPr sz="4600">
          <a:solidFill>
            <a:schemeClr val="tx1"/>
          </a:solidFill>
          <a:latin typeface="Franklin Gothic Book" pitchFamily="34" charset="0"/>
        </a:defRPr>
      </a:lvl3pPr>
      <a:lvl4pPr algn="l" rtl="0" eaLnBrk="1" fontAlgn="base" hangingPunct="1">
        <a:spcBef>
          <a:spcPct val="0"/>
        </a:spcBef>
        <a:spcAft>
          <a:spcPct val="0"/>
        </a:spcAft>
        <a:defRPr sz="4600">
          <a:solidFill>
            <a:schemeClr val="tx1"/>
          </a:solidFill>
          <a:latin typeface="Franklin Gothic Book" pitchFamily="34" charset="0"/>
        </a:defRPr>
      </a:lvl4pPr>
      <a:lvl5pPr algn="l" rtl="0" eaLnBrk="1" fontAlgn="base" hangingPunct="1">
        <a:spcBef>
          <a:spcPct val="0"/>
        </a:spcBef>
        <a:spcAft>
          <a:spcPct val="0"/>
        </a:spcAft>
        <a:defRPr sz="4600">
          <a:solidFill>
            <a:schemeClr val="tx1"/>
          </a:solidFill>
          <a:latin typeface="Franklin Gothic Book" pitchFamily="34" charset="0"/>
        </a:defRPr>
      </a:lvl5pPr>
      <a:lvl6pPr marL="457200" algn="l" rtl="0" eaLnBrk="1" fontAlgn="base" hangingPunct="1">
        <a:spcBef>
          <a:spcPct val="0"/>
        </a:spcBef>
        <a:spcAft>
          <a:spcPct val="0"/>
        </a:spcAft>
        <a:defRPr sz="4600">
          <a:solidFill>
            <a:schemeClr val="tx1"/>
          </a:solidFill>
          <a:latin typeface="Franklin Gothic Book" pitchFamily="34" charset="0"/>
        </a:defRPr>
      </a:lvl6pPr>
      <a:lvl7pPr marL="914400" algn="l" rtl="0" eaLnBrk="1" fontAlgn="base" hangingPunct="1">
        <a:spcBef>
          <a:spcPct val="0"/>
        </a:spcBef>
        <a:spcAft>
          <a:spcPct val="0"/>
        </a:spcAft>
        <a:defRPr sz="4600">
          <a:solidFill>
            <a:schemeClr val="tx1"/>
          </a:solidFill>
          <a:latin typeface="Franklin Gothic Book" pitchFamily="34" charset="0"/>
        </a:defRPr>
      </a:lvl7pPr>
      <a:lvl8pPr marL="1371600" algn="l" rtl="0" eaLnBrk="1" fontAlgn="base" hangingPunct="1">
        <a:spcBef>
          <a:spcPct val="0"/>
        </a:spcBef>
        <a:spcAft>
          <a:spcPct val="0"/>
        </a:spcAft>
        <a:defRPr sz="4600">
          <a:solidFill>
            <a:schemeClr val="tx1"/>
          </a:solidFill>
          <a:latin typeface="Franklin Gothic Book" pitchFamily="34" charset="0"/>
        </a:defRPr>
      </a:lvl8pPr>
      <a:lvl9pPr marL="1828800" algn="l" rtl="0" eaLnBrk="1" fontAlgn="base" hangingPunct="1">
        <a:spcBef>
          <a:spcPct val="0"/>
        </a:spcBef>
        <a:spcAft>
          <a:spcPct val="0"/>
        </a:spcAft>
        <a:defRPr sz="4600">
          <a:solidFill>
            <a:schemeClr val="tx1"/>
          </a:solidFill>
          <a:latin typeface="Franklin Gothic Book" pitchFamily="34" charset="0"/>
        </a:defRPr>
      </a:lvl9pPr>
    </p:titleStyle>
    <p:bodyStyle>
      <a:lvl1pPr marL="419100" indent="-382588" algn="l" rtl="0" eaLnBrk="1" fontAlgn="base" hangingPunct="1">
        <a:spcBef>
          <a:spcPct val="20000"/>
        </a:spcBef>
        <a:spcAft>
          <a:spcPct val="0"/>
        </a:spcAft>
        <a:buClr>
          <a:schemeClr val="accent1"/>
        </a:buClr>
        <a:buSzPct val="80000"/>
        <a:buFont typeface="Wingdings 2" panose="05020102010507070707" pitchFamily="18" charset="2"/>
        <a:buChar char=""/>
        <a:defRPr sz="3000" kern="1200">
          <a:solidFill>
            <a:schemeClr val="tx1"/>
          </a:solidFill>
          <a:latin typeface="+mn-lt"/>
          <a:ea typeface="+mn-ea"/>
          <a:cs typeface="+mn-cs"/>
        </a:defRPr>
      </a:lvl1pPr>
      <a:lvl2pPr marL="722313" indent="-273050" algn="l" rtl="0" eaLnBrk="1" fontAlgn="base" hangingPunct="1">
        <a:spcBef>
          <a:spcPct val="20000"/>
        </a:spcBef>
        <a:spcAft>
          <a:spcPct val="0"/>
        </a:spcAft>
        <a:buClr>
          <a:schemeClr val="accent1"/>
        </a:buClr>
        <a:buSzPct val="90000"/>
        <a:buFont typeface="Wingdings 2" panose="05020102010507070707" pitchFamily="18" charset="2"/>
        <a:buChar char=""/>
        <a:defRPr sz="2600" kern="1200">
          <a:solidFill>
            <a:schemeClr val="tx1"/>
          </a:solidFill>
          <a:latin typeface="+mn-lt"/>
          <a:ea typeface="+mn-ea"/>
          <a:cs typeface="+mn-cs"/>
        </a:defRPr>
      </a:lvl2pPr>
      <a:lvl3pPr marL="1004888" indent="-255588" algn="l" rtl="0" eaLnBrk="1" fontAlgn="base" hangingPunct="1">
        <a:spcBef>
          <a:spcPct val="20000"/>
        </a:spcBef>
        <a:spcAft>
          <a:spcPct val="0"/>
        </a:spcAft>
        <a:buClr>
          <a:schemeClr val="accent2"/>
        </a:buClr>
        <a:buSzPct val="85000"/>
        <a:buFont typeface="Arial" panose="020B0604020202020204" pitchFamily="34" charset="0"/>
        <a:buChar char="○"/>
        <a:defRPr sz="2400" kern="1200">
          <a:solidFill>
            <a:schemeClr val="tx1"/>
          </a:solidFill>
          <a:latin typeface="+mn-lt"/>
          <a:ea typeface="+mn-ea"/>
          <a:cs typeface="+mn-cs"/>
        </a:defRPr>
      </a:lvl3pPr>
      <a:lvl4pPr marL="1279525" indent="-236538" algn="l" rtl="0" eaLnBrk="1" fontAlgn="base" hangingPunct="1">
        <a:spcBef>
          <a:spcPct val="20000"/>
        </a:spcBef>
        <a:spcAft>
          <a:spcPct val="0"/>
        </a:spcAft>
        <a:buClr>
          <a:srgbClr val="8D89A4"/>
        </a:buClr>
        <a:buSzPct val="90000"/>
        <a:buFont typeface="Wingdings 2" panose="05020102010507070707" pitchFamily="18" charset="2"/>
        <a:buChar char=""/>
        <a:defRPr sz="2000" kern="1200">
          <a:solidFill>
            <a:schemeClr val="tx1"/>
          </a:solidFill>
          <a:latin typeface="+mn-lt"/>
          <a:ea typeface="+mn-ea"/>
          <a:cs typeface="+mn-cs"/>
        </a:defRPr>
      </a:lvl4pPr>
      <a:lvl5pPr marL="1489075" indent="-182563" algn="l" rtl="0" eaLnBrk="1" fontAlgn="base" hangingPunct="1">
        <a:spcBef>
          <a:spcPct val="20000"/>
        </a:spcBef>
        <a:spcAft>
          <a:spcPct val="0"/>
        </a:spcAft>
        <a:buClr>
          <a:srgbClr val="748560"/>
        </a:buClr>
        <a:buSzPct val="100000"/>
        <a:buFont typeface="Arial" panose="020B0604020202020204" pitchFamily="34" charset="0"/>
        <a:buChar char="-"/>
        <a:defRPr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A8BCD27C-B8B3-45B7-B41C-91C23BA4EE95}" type="datetimeFigureOut">
              <a:rPr lang="ru-RU" smtClean="0">
                <a:solidFill>
                  <a:prstClr val="black">
                    <a:tint val="75000"/>
                  </a:prstClr>
                </a:solidFill>
                <a:latin typeface="Calibri"/>
                <a:cs typeface="+mn-cs"/>
              </a:rPr>
              <a:pPr fontAlgn="auto">
                <a:spcBef>
                  <a:spcPts val="0"/>
                </a:spcBef>
                <a:spcAft>
                  <a:spcPts val="0"/>
                </a:spcAft>
              </a:pPr>
              <a:t>26.12.2022</a:t>
            </a:fld>
            <a:endParaRPr lang="ru-RU">
              <a:solidFill>
                <a:prstClr val="black">
                  <a:tint val="75000"/>
                </a:prstClr>
              </a:solidFill>
              <a:latin typeface="Calibri"/>
              <a:cs typeface="+mn-cs"/>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ru-RU">
              <a:solidFill>
                <a:prstClr val="black">
                  <a:tint val="75000"/>
                </a:prstClr>
              </a:solidFill>
              <a:latin typeface="Calibri"/>
              <a:cs typeface="+mn-cs"/>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FC7A35F1-4DD7-4056-8DFB-CF9851D20165}" type="slidenum">
              <a:rPr lang="ru-RU" smtClean="0">
                <a:solidFill>
                  <a:prstClr val="black">
                    <a:tint val="75000"/>
                  </a:prstClr>
                </a:solidFill>
                <a:latin typeface="Calibri"/>
                <a:cs typeface="+mn-cs"/>
              </a:rPr>
              <a:pPr fontAlgn="auto">
                <a:spcBef>
                  <a:spcPts val="0"/>
                </a:spcBef>
                <a:spcAft>
                  <a:spcPts val="0"/>
                </a:spcAft>
              </a:pPr>
              <a:t>‹#›</a:t>
            </a:fld>
            <a:endParaRPr lang="ru-RU">
              <a:solidFill>
                <a:prstClr val="black">
                  <a:tint val="75000"/>
                </a:prstClr>
              </a:solidFill>
              <a:latin typeface="Calibri"/>
              <a:cs typeface="+mn-cs"/>
            </a:endParaRPr>
          </a:p>
        </p:txBody>
      </p:sp>
    </p:spTree>
    <p:extLst>
      <p:ext uri="{BB962C8B-B14F-4D97-AF65-F5344CB8AC3E}">
        <p14:creationId xmlns="" xmlns:p14="http://schemas.microsoft.com/office/powerpoint/2010/main" val="1278686326"/>
      </p:ext>
    </p:extLst>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 id="2147483807"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E6B9B8"/>
            </a:gs>
            <a:gs pos="50000">
              <a:srgbClr val="C2D1ED"/>
            </a:gs>
            <a:gs pos="100000">
              <a:srgbClr val="E1E8F5"/>
            </a:gs>
          </a:gsLst>
          <a:lin ang="5400000"/>
        </a:gradFill>
        <a:effectLst/>
      </p:bgPr>
    </p:bg>
    <p:spTree>
      <p:nvGrpSpPr>
        <p:cNvPr id="1" name=""/>
        <p:cNvGrpSpPr/>
        <p:nvPr/>
      </p:nvGrpSpPr>
      <p:grpSpPr>
        <a:xfrm>
          <a:off x="0" y="0"/>
          <a:ext cx="0" cy="0"/>
          <a:chOff x="0" y="0"/>
          <a:chExt cx="0" cy="0"/>
        </a:xfrm>
      </p:grpSpPr>
      <p:sp>
        <p:nvSpPr>
          <p:cNvPr id="12" name="Полилиния 11"/>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fontAlgn="base">
              <a:spcBef>
                <a:spcPct val="0"/>
              </a:spcBef>
              <a:spcAft>
                <a:spcPct val="0"/>
              </a:spcAft>
              <a:defRPr/>
            </a:pPr>
            <a:endParaRPr lang="en-US">
              <a:solidFill>
                <a:prstClr val="black"/>
              </a:solidFill>
              <a:cs typeface="Arial" charset="0"/>
            </a:endParaRPr>
          </a:p>
        </p:txBody>
      </p:sp>
      <p:sp>
        <p:nvSpPr>
          <p:cNvPr id="16" name="Полилиния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fontAlgn="base">
              <a:spcBef>
                <a:spcPct val="0"/>
              </a:spcBef>
              <a:spcAft>
                <a:spcPct val="0"/>
              </a:spcAft>
              <a:defRPr/>
            </a:pPr>
            <a:endParaRPr lang="en-US">
              <a:solidFill>
                <a:prstClr val="black"/>
              </a:solidFill>
              <a:cs typeface="Arial" charset="0"/>
            </a:endParaRPr>
          </a:p>
        </p:txBody>
      </p:sp>
      <p:sp>
        <p:nvSpPr>
          <p:cNvPr id="19460" name="Заголовок 8"/>
          <p:cNvSpPr>
            <a:spLocks noGrp="1"/>
          </p:cNvSpPr>
          <p:nvPr>
            <p:ph type="title"/>
          </p:nvPr>
        </p:nvSpPr>
        <p:spPr bwMode="auto">
          <a:xfrm>
            <a:off x="457200" y="274638"/>
            <a:ext cx="7467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45720" rIns="45720" bIns="45720" numCol="1" anchor="ctr" anchorCtr="0" compatLnSpc="1">
            <a:prstTxWarp prst="textNoShape">
              <a:avLst/>
            </a:prstTxWarp>
          </a:bodyPr>
          <a:lstStyle/>
          <a:p>
            <a:pPr lvl="0"/>
            <a:r>
              <a:rPr lang="ru-RU" altLang="ru-RU" smtClean="0"/>
              <a:t>Образец заголовка</a:t>
            </a:r>
            <a:endParaRPr lang="en-US" altLang="ru-RU" smtClean="0"/>
          </a:p>
        </p:txBody>
      </p:sp>
      <p:sp>
        <p:nvSpPr>
          <p:cNvPr id="19461" name="Текст 29"/>
          <p:cNvSpPr>
            <a:spLocks noGrp="1"/>
          </p:cNvSpPr>
          <p:nvPr>
            <p:ph type="body" idx="1"/>
          </p:nvPr>
        </p:nvSpPr>
        <p:spPr bwMode="auto">
          <a:xfrm>
            <a:off x="457200" y="1600200"/>
            <a:ext cx="7467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endParaRPr lang="en-US" altLang="ru-RU" smtClean="0"/>
          </a:p>
        </p:txBody>
      </p:sp>
      <p:sp>
        <p:nvSpPr>
          <p:cNvPr id="10" name="Дата 9"/>
          <p:cNvSpPr>
            <a:spLocks noGrp="1"/>
          </p:cNvSpPr>
          <p:nvPr>
            <p:ph type="dt" sz="half" idx="2"/>
          </p:nvPr>
        </p:nvSpPr>
        <p:spPr>
          <a:xfrm>
            <a:off x="457200" y="6421438"/>
            <a:ext cx="2133600" cy="365125"/>
          </a:xfrm>
          <a:prstGeom prst="rect">
            <a:avLst/>
          </a:prstGeom>
        </p:spPr>
        <p:txBody>
          <a:bodyPr vert="horz" bIns="0" anchor="b"/>
          <a:lstStyle>
            <a:lvl1pPr algn="l" eaLnBrk="1" latinLnBrk="0" hangingPunct="1">
              <a:defRPr kumimoji="0" sz="1000">
                <a:solidFill>
                  <a:schemeClr val="tx2">
                    <a:shade val="50000"/>
                  </a:schemeClr>
                </a:solidFill>
                <a:latin typeface="Arial" charset="0"/>
                <a:cs typeface="Arial" charset="0"/>
              </a:defRPr>
            </a:lvl1pPr>
          </a:lstStyle>
          <a:p>
            <a:pPr fontAlgn="base">
              <a:spcBef>
                <a:spcPct val="0"/>
              </a:spcBef>
              <a:spcAft>
                <a:spcPct val="0"/>
              </a:spcAft>
              <a:defRPr/>
            </a:pPr>
            <a:endParaRPr lang="ru-RU">
              <a:solidFill>
                <a:srgbClr val="1F497D">
                  <a:shade val="50000"/>
                </a:srgbClr>
              </a:solidFill>
            </a:endParaRPr>
          </a:p>
        </p:txBody>
      </p:sp>
      <p:sp>
        <p:nvSpPr>
          <p:cNvPr id="22" name="Нижний колонтитул 21"/>
          <p:cNvSpPr>
            <a:spLocks noGrp="1"/>
          </p:cNvSpPr>
          <p:nvPr>
            <p:ph type="ftr" sz="quarter" idx="3"/>
          </p:nvPr>
        </p:nvSpPr>
        <p:spPr>
          <a:xfrm>
            <a:off x="3124200" y="6421438"/>
            <a:ext cx="2895600" cy="365125"/>
          </a:xfrm>
          <a:prstGeom prst="rect">
            <a:avLst/>
          </a:prstGeom>
        </p:spPr>
        <p:txBody>
          <a:bodyPr vert="horz" lIns="0" rIns="0" bIns="0" anchor="b"/>
          <a:lstStyle>
            <a:lvl1pPr algn="ctr" eaLnBrk="1" latinLnBrk="0" hangingPunct="1">
              <a:defRPr kumimoji="0" sz="1000">
                <a:solidFill>
                  <a:schemeClr val="tx2">
                    <a:shade val="50000"/>
                  </a:schemeClr>
                </a:solidFill>
                <a:latin typeface="Arial" charset="0"/>
                <a:cs typeface="Arial" charset="0"/>
              </a:defRPr>
            </a:lvl1pPr>
          </a:lstStyle>
          <a:p>
            <a:pPr fontAlgn="base">
              <a:spcBef>
                <a:spcPct val="0"/>
              </a:spcBef>
              <a:spcAft>
                <a:spcPct val="0"/>
              </a:spcAft>
              <a:defRPr/>
            </a:pPr>
            <a:endParaRPr lang="ru-RU">
              <a:solidFill>
                <a:srgbClr val="1F497D">
                  <a:shade val="50000"/>
                </a:srgbClr>
              </a:solidFill>
            </a:endParaRPr>
          </a:p>
        </p:txBody>
      </p:sp>
      <p:sp>
        <p:nvSpPr>
          <p:cNvPr id="18" name="Номер слайда 17"/>
          <p:cNvSpPr>
            <a:spLocks noGrp="1"/>
          </p:cNvSpPr>
          <p:nvPr>
            <p:ph type="sldNum" sz="quarter" idx="4"/>
          </p:nvPr>
        </p:nvSpPr>
        <p:spPr>
          <a:xfrm>
            <a:off x="8153400" y="6421438"/>
            <a:ext cx="762000" cy="365125"/>
          </a:xfrm>
          <a:prstGeom prst="rect">
            <a:avLst/>
          </a:prstGeom>
        </p:spPr>
        <p:txBody>
          <a:bodyPr vert="horz" wrap="square" lIns="0" tIns="0" rIns="0" bIns="0" numCol="1" anchor="b" anchorCtr="0" compatLnSpc="1">
            <a:prstTxWarp prst="textNoShape">
              <a:avLst/>
            </a:prstTxWarp>
          </a:bodyPr>
          <a:lstStyle>
            <a:lvl1pPr algn="r">
              <a:defRPr sz="1000">
                <a:solidFill>
                  <a:srgbClr val="14335A"/>
                </a:solidFill>
              </a:defRPr>
            </a:lvl1pPr>
          </a:lstStyle>
          <a:p>
            <a:pPr fontAlgn="base">
              <a:spcBef>
                <a:spcPct val="0"/>
              </a:spcBef>
              <a:spcAft>
                <a:spcPct val="0"/>
              </a:spcAft>
            </a:pPr>
            <a:fld id="{68C86686-BD62-45EF-AC25-0AAD82E3A2B4}" type="slidenum">
              <a:rPr lang="ru-RU" altLang="ru-RU">
                <a:cs typeface="Arial" panose="020B0604020202020204" pitchFamily="34" charset="0"/>
              </a:rPr>
              <a:pPr fontAlgn="base">
                <a:spcBef>
                  <a:spcPct val="0"/>
                </a:spcBef>
                <a:spcAft>
                  <a:spcPct val="0"/>
                </a:spcAft>
              </a:pPr>
              <a:t>‹#›</a:t>
            </a:fld>
            <a:endParaRPr lang="ru-RU" altLang="ru-RU">
              <a:cs typeface="Arial" panose="020B0604020202020204" pitchFamily="34" charset="0"/>
            </a:endParaRPr>
          </a:p>
        </p:txBody>
      </p:sp>
    </p:spTree>
    <p:extLst>
      <p:ext uri="{BB962C8B-B14F-4D97-AF65-F5344CB8AC3E}">
        <p14:creationId xmlns="" xmlns:p14="http://schemas.microsoft.com/office/powerpoint/2010/main" val="3477907553"/>
      </p:ext>
    </p:extLst>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Lst>
  <p:txStyles>
    <p:titleStyle>
      <a:lvl1pPr algn="l" rtl="0" eaLnBrk="0" fontAlgn="base" hangingPunct="0">
        <a:spcBef>
          <a:spcPct val="0"/>
        </a:spcBef>
        <a:spcAft>
          <a:spcPct val="0"/>
        </a:spcAft>
        <a:defRPr sz="4600" kern="1200">
          <a:solidFill>
            <a:schemeClr val="tx1"/>
          </a:solidFill>
          <a:latin typeface="+mj-lt"/>
          <a:ea typeface="+mj-ea"/>
          <a:cs typeface="+mj-cs"/>
        </a:defRPr>
      </a:lvl1pPr>
      <a:lvl2pPr algn="l" rtl="0" eaLnBrk="0" fontAlgn="base" hangingPunct="0">
        <a:spcBef>
          <a:spcPct val="0"/>
        </a:spcBef>
        <a:spcAft>
          <a:spcPct val="0"/>
        </a:spcAft>
        <a:defRPr sz="4600">
          <a:solidFill>
            <a:schemeClr val="tx1"/>
          </a:solidFill>
          <a:latin typeface="Franklin Gothic Book" pitchFamily="34" charset="0"/>
        </a:defRPr>
      </a:lvl2pPr>
      <a:lvl3pPr algn="l" rtl="0" eaLnBrk="0" fontAlgn="base" hangingPunct="0">
        <a:spcBef>
          <a:spcPct val="0"/>
        </a:spcBef>
        <a:spcAft>
          <a:spcPct val="0"/>
        </a:spcAft>
        <a:defRPr sz="4600">
          <a:solidFill>
            <a:schemeClr val="tx1"/>
          </a:solidFill>
          <a:latin typeface="Franklin Gothic Book" pitchFamily="34" charset="0"/>
        </a:defRPr>
      </a:lvl3pPr>
      <a:lvl4pPr algn="l" rtl="0" eaLnBrk="0" fontAlgn="base" hangingPunct="0">
        <a:spcBef>
          <a:spcPct val="0"/>
        </a:spcBef>
        <a:spcAft>
          <a:spcPct val="0"/>
        </a:spcAft>
        <a:defRPr sz="4600">
          <a:solidFill>
            <a:schemeClr val="tx1"/>
          </a:solidFill>
          <a:latin typeface="Franklin Gothic Book" pitchFamily="34" charset="0"/>
        </a:defRPr>
      </a:lvl4pPr>
      <a:lvl5pPr algn="l" rtl="0" eaLnBrk="0" fontAlgn="base" hangingPunct="0">
        <a:spcBef>
          <a:spcPct val="0"/>
        </a:spcBef>
        <a:spcAft>
          <a:spcPct val="0"/>
        </a:spcAft>
        <a:defRPr sz="4600">
          <a:solidFill>
            <a:schemeClr val="tx1"/>
          </a:solidFill>
          <a:latin typeface="Franklin Gothic Book" pitchFamily="34" charset="0"/>
        </a:defRPr>
      </a:lvl5pPr>
      <a:lvl6pPr marL="457200" algn="l" rtl="0" fontAlgn="base">
        <a:spcBef>
          <a:spcPct val="0"/>
        </a:spcBef>
        <a:spcAft>
          <a:spcPct val="0"/>
        </a:spcAft>
        <a:defRPr sz="4600">
          <a:solidFill>
            <a:schemeClr val="tx1"/>
          </a:solidFill>
          <a:latin typeface="Franklin Gothic Book" pitchFamily="34" charset="0"/>
        </a:defRPr>
      </a:lvl6pPr>
      <a:lvl7pPr marL="914400" algn="l" rtl="0" fontAlgn="base">
        <a:spcBef>
          <a:spcPct val="0"/>
        </a:spcBef>
        <a:spcAft>
          <a:spcPct val="0"/>
        </a:spcAft>
        <a:defRPr sz="4600">
          <a:solidFill>
            <a:schemeClr val="tx1"/>
          </a:solidFill>
          <a:latin typeface="Franklin Gothic Book" pitchFamily="34" charset="0"/>
        </a:defRPr>
      </a:lvl7pPr>
      <a:lvl8pPr marL="1371600" algn="l" rtl="0" fontAlgn="base">
        <a:spcBef>
          <a:spcPct val="0"/>
        </a:spcBef>
        <a:spcAft>
          <a:spcPct val="0"/>
        </a:spcAft>
        <a:defRPr sz="4600">
          <a:solidFill>
            <a:schemeClr val="tx1"/>
          </a:solidFill>
          <a:latin typeface="Franklin Gothic Book" pitchFamily="34" charset="0"/>
        </a:defRPr>
      </a:lvl8pPr>
      <a:lvl9pPr marL="1828800" algn="l" rtl="0" fontAlgn="base">
        <a:spcBef>
          <a:spcPct val="0"/>
        </a:spcBef>
        <a:spcAft>
          <a:spcPct val="0"/>
        </a:spcAft>
        <a:defRPr sz="4600">
          <a:solidFill>
            <a:schemeClr val="tx1"/>
          </a:solidFill>
          <a:latin typeface="Franklin Gothic Book" pitchFamily="34" charset="0"/>
        </a:defRPr>
      </a:lvl9pPr>
    </p:titleStyle>
    <p:bodyStyle>
      <a:lvl1pPr marL="419100" indent="-382588" algn="l" rtl="0" eaLnBrk="0" fontAlgn="base" hangingPunct="0">
        <a:spcBef>
          <a:spcPct val="20000"/>
        </a:spcBef>
        <a:spcAft>
          <a:spcPct val="0"/>
        </a:spcAft>
        <a:buClr>
          <a:schemeClr val="accent1"/>
        </a:buClr>
        <a:buSzPct val="80000"/>
        <a:buFont typeface="Wingdings 2" panose="05020102010507070707" pitchFamily="18" charset="2"/>
        <a:buChar char=""/>
        <a:defRPr sz="3000" kern="1200">
          <a:solidFill>
            <a:schemeClr val="tx1"/>
          </a:solidFill>
          <a:latin typeface="+mn-lt"/>
          <a:ea typeface="+mn-ea"/>
          <a:cs typeface="+mn-cs"/>
        </a:defRPr>
      </a:lvl1pPr>
      <a:lvl2pPr marL="722313" indent="-273050" algn="l" rtl="0" eaLnBrk="0" fontAlgn="base" hangingPunct="0">
        <a:spcBef>
          <a:spcPct val="20000"/>
        </a:spcBef>
        <a:spcAft>
          <a:spcPct val="0"/>
        </a:spcAft>
        <a:buClr>
          <a:schemeClr val="accent1"/>
        </a:buClr>
        <a:buSzPct val="90000"/>
        <a:buFont typeface="Wingdings 2" panose="05020102010507070707" pitchFamily="18" charset="2"/>
        <a:buChar char=""/>
        <a:defRPr sz="2600" kern="1200">
          <a:solidFill>
            <a:schemeClr val="tx1"/>
          </a:solidFill>
          <a:latin typeface="+mn-lt"/>
          <a:ea typeface="+mn-ea"/>
          <a:cs typeface="+mn-cs"/>
        </a:defRPr>
      </a:lvl2pPr>
      <a:lvl3pPr marL="1004888" indent="-255588" algn="l" rtl="0" eaLnBrk="0" fontAlgn="base" hangingPunct="0">
        <a:spcBef>
          <a:spcPct val="20000"/>
        </a:spcBef>
        <a:spcAft>
          <a:spcPct val="0"/>
        </a:spcAft>
        <a:buClr>
          <a:schemeClr val="accent2"/>
        </a:buClr>
        <a:buSzPct val="85000"/>
        <a:buFont typeface="Arial" panose="020B0604020202020204" pitchFamily="34" charset="0"/>
        <a:buChar char="○"/>
        <a:defRPr sz="2400" kern="1200">
          <a:solidFill>
            <a:schemeClr val="tx1"/>
          </a:solidFill>
          <a:latin typeface="+mn-lt"/>
          <a:ea typeface="+mn-ea"/>
          <a:cs typeface="+mn-cs"/>
        </a:defRPr>
      </a:lvl3pPr>
      <a:lvl4pPr marL="1279525" indent="-236538" algn="l" rtl="0" eaLnBrk="0" fontAlgn="base" hangingPunct="0">
        <a:spcBef>
          <a:spcPct val="20000"/>
        </a:spcBef>
        <a:spcAft>
          <a:spcPct val="0"/>
        </a:spcAft>
        <a:buClr>
          <a:srgbClr val="8D89A4"/>
        </a:buClr>
        <a:buSzPct val="90000"/>
        <a:buFont typeface="Wingdings 2" panose="05020102010507070707" pitchFamily="18" charset="2"/>
        <a:buChar char=""/>
        <a:defRPr sz="2000" kern="1200">
          <a:solidFill>
            <a:schemeClr val="tx1"/>
          </a:solidFill>
          <a:latin typeface="+mn-lt"/>
          <a:ea typeface="+mn-ea"/>
          <a:cs typeface="+mn-cs"/>
        </a:defRPr>
      </a:lvl4pPr>
      <a:lvl5pPr marL="1489075" indent="-182563" algn="l" rtl="0" eaLnBrk="0" fontAlgn="base" hangingPunct="0">
        <a:spcBef>
          <a:spcPct val="20000"/>
        </a:spcBef>
        <a:spcAft>
          <a:spcPct val="0"/>
        </a:spcAft>
        <a:buClr>
          <a:srgbClr val="748560"/>
        </a:buClr>
        <a:buSzPct val="100000"/>
        <a:buFont typeface="Arial" panose="020B0604020202020204" pitchFamily="34" charset="0"/>
        <a:buChar char="-"/>
        <a:defRPr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E6B9B8"/>
            </a:gs>
            <a:gs pos="50000">
              <a:srgbClr val="C2D1ED"/>
            </a:gs>
            <a:gs pos="100000">
              <a:srgbClr val="E1E8F5"/>
            </a:gs>
          </a:gsLst>
          <a:lin ang="5400000"/>
        </a:gradFill>
        <a:effectLst/>
      </p:bgPr>
    </p:bg>
    <p:spTree>
      <p:nvGrpSpPr>
        <p:cNvPr id="1" name=""/>
        <p:cNvGrpSpPr/>
        <p:nvPr/>
      </p:nvGrpSpPr>
      <p:grpSpPr>
        <a:xfrm>
          <a:off x="0" y="0"/>
          <a:ext cx="0" cy="0"/>
          <a:chOff x="0" y="0"/>
          <a:chExt cx="0" cy="0"/>
        </a:xfrm>
      </p:grpSpPr>
      <p:sp>
        <p:nvSpPr>
          <p:cNvPr id="12" name="Полилиния 11"/>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fontAlgn="base">
              <a:spcBef>
                <a:spcPct val="0"/>
              </a:spcBef>
              <a:spcAft>
                <a:spcPct val="0"/>
              </a:spcAft>
              <a:defRPr/>
            </a:pPr>
            <a:endParaRPr lang="en-US">
              <a:solidFill>
                <a:prstClr val="black"/>
              </a:solidFill>
              <a:cs typeface="Arial" charset="0"/>
            </a:endParaRPr>
          </a:p>
        </p:txBody>
      </p:sp>
      <p:sp>
        <p:nvSpPr>
          <p:cNvPr id="16" name="Полилиния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fontAlgn="base">
              <a:spcBef>
                <a:spcPct val="0"/>
              </a:spcBef>
              <a:spcAft>
                <a:spcPct val="0"/>
              </a:spcAft>
              <a:defRPr/>
            </a:pPr>
            <a:endParaRPr lang="en-US">
              <a:solidFill>
                <a:prstClr val="black"/>
              </a:solidFill>
              <a:cs typeface="Arial" charset="0"/>
            </a:endParaRPr>
          </a:p>
        </p:txBody>
      </p:sp>
      <p:sp>
        <p:nvSpPr>
          <p:cNvPr id="19460" name="Заголовок 8"/>
          <p:cNvSpPr>
            <a:spLocks noGrp="1"/>
          </p:cNvSpPr>
          <p:nvPr>
            <p:ph type="title"/>
          </p:nvPr>
        </p:nvSpPr>
        <p:spPr bwMode="auto">
          <a:xfrm>
            <a:off x="457200" y="274638"/>
            <a:ext cx="7467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45720" rIns="45720" bIns="45720" numCol="1" anchor="ctr" anchorCtr="0" compatLnSpc="1">
            <a:prstTxWarp prst="textNoShape">
              <a:avLst/>
            </a:prstTxWarp>
          </a:bodyPr>
          <a:lstStyle/>
          <a:p>
            <a:pPr lvl="0"/>
            <a:r>
              <a:rPr lang="ru-RU" altLang="ru-RU" smtClean="0"/>
              <a:t>Образец заголовка</a:t>
            </a:r>
            <a:endParaRPr lang="en-US" altLang="ru-RU" smtClean="0"/>
          </a:p>
        </p:txBody>
      </p:sp>
      <p:sp>
        <p:nvSpPr>
          <p:cNvPr id="19461" name="Текст 29"/>
          <p:cNvSpPr>
            <a:spLocks noGrp="1"/>
          </p:cNvSpPr>
          <p:nvPr>
            <p:ph type="body" idx="1"/>
          </p:nvPr>
        </p:nvSpPr>
        <p:spPr bwMode="auto">
          <a:xfrm>
            <a:off x="457200" y="1600200"/>
            <a:ext cx="7467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endParaRPr lang="en-US" altLang="ru-RU" smtClean="0"/>
          </a:p>
        </p:txBody>
      </p:sp>
      <p:sp>
        <p:nvSpPr>
          <p:cNvPr id="10" name="Дата 9"/>
          <p:cNvSpPr>
            <a:spLocks noGrp="1"/>
          </p:cNvSpPr>
          <p:nvPr>
            <p:ph type="dt" sz="half" idx="2"/>
          </p:nvPr>
        </p:nvSpPr>
        <p:spPr>
          <a:xfrm>
            <a:off x="457200" y="6421438"/>
            <a:ext cx="2133600" cy="365125"/>
          </a:xfrm>
          <a:prstGeom prst="rect">
            <a:avLst/>
          </a:prstGeom>
        </p:spPr>
        <p:txBody>
          <a:bodyPr vert="horz" bIns="0" anchor="b"/>
          <a:lstStyle>
            <a:lvl1pPr algn="l" eaLnBrk="1" latinLnBrk="0" hangingPunct="1">
              <a:defRPr kumimoji="0" sz="1000">
                <a:solidFill>
                  <a:schemeClr val="tx2">
                    <a:shade val="50000"/>
                  </a:schemeClr>
                </a:solidFill>
                <a:latin typeface="Arial" charset="0"/>
                <a:cs typeface="Arial" charset="0"/>
              </a:defRPr>
            </a:lvl1pPr>
          </a:lstStyle>
          <a:p>
            <a:pPr fontAlgn="base">
              <a:spcBef>
                <a:spcPct val="0"/>
              </a:spcBef>
              <a:spcAft>
                <a:spcPct val="0"/>
              </a:spcAft>
              <a:defRPr/>
            </a:pPr>
            <a:endParaRPr lang="ru-RU">
              <a:solidFill>
                <a:srgbClr val="1F497D">
                  <a:shade val="50000"/>
                </a:srgbClr>
              </a:solidFill>
            </a:endParaRPr>
          </a:p>
        </p:txBody>
      </p:sp>
      <p:sp>
        <p:nvSpPr>
          <p:cNvPr id="22" name="Нижний колонтитул 21"/>
          <p:cNvSpPr>
            <a:spLocks noGrp="1"/>
          </p:cNvSpPr>
          <p:nvPr>
            <p:ph type="ftr" sz="quarter" idx="3"/>
          </p:nvPr>
        </p:nvSpPr>
        <p:spPr>
          <a:xfrm>
            <a:off x="3124200" y="6421438"/>
            <a:ext cx="2895600" cy="365125"/>
          </a:xfrm>
          <a:prstGeom prst="rect">
            <a:avLst/>
          </a:prstGeom>
        </p:spPr>
        <p:txBody>
          <a:bodyPr vert="horz" lIns="0" rIns="0" bIns="0" anchor="b"/>
          <a:lstStyle>
            <a:lvl1pPr algn="ctr" eaLnBrk="1" latinLnBrk="0" hangingPunct="1">
              <a:defRPr kumimoji="0" sz="1000">
                <a:solidFill>
                  <a:schemeClr val="tx2">
                    <a:shade val="50000"/>
                  </a:schemeClr>
                </a:solidFill>
                <a:latin typeface="Arial" charset="0"/>
                <a:cs typeface="Arial" charset="0"/>
              </a:defRPr>
            </a:lvl1pPr>
          </a:lstStyle>
          <a:p>
            <a:pPr fontAlgn="base">
              <a:spcBef>
                <a:spcPct val="0"/>
              </a:spcBef>
              <a:spcAft>
                <a:spcPct val="0"/>
              </a:spcAft>
              <a:defRPr/>
            </a:pPr>
            <a:endParaRPr lang="ru-RU">
              <a:solidFill>
                <a:srgbClr val="1F497D">
                  <a:shade val="50000"/>
                </a:srgbClr>
              </a:solidFill>
            </a:endParaRPr>
          </a:p>
        </p:txBody>
      </p:sp>
      <p:sp>
        <p:nvSpPr>
          <p:cNvPr id="18" name="Номер слайда 17"/>
          <p:cNvSpPr>
            <a:spLocks noGrp="1"/>
          </p:cNvSpPr>
          <p:nvPr>
            <p:ph type="sldNum" sz="quarter" idx="4"/>
          </p:nvPr>
        </p:nvSpPr>
        <p:spPr>
          <a:xfrm>
            <a:off x="8153400" y="6421438"/>
            <a:ext cx="762000" cy="365125"/>
          </a:xfrm>
          <a:prstGeom prst="rect">
            <a:avLst/>
          </a:prstGeom>
        </p:spPr>
        <p:txBody>
          <a:bodyPr vert="horz" wrap="square" lIns="0" tIns="0" rIns="0" bIns="0" numCol="1" anchor="b" anchorCtr="0" compatLnSpc="1">
            <a:prstTxWarp prst="textNoShape">
              <a:avLst/>
            </a:prstTxWarp>
          </a:bodyPr>
          <a:lstStyle>
            <a:lvl1pPr algn="r">
              <a:defRPr sz="1000">
                <a:solidFill>
                  <a:srgbClr val="14335A"/>
                </a:solidFill>
              </a:defRPr>
            </a:lvl1pPr>
          </a:lstStyle>
          <a:p>
            <a:pPr fontAlgn="base">
              <a:spcBef>
                <a:spcPct val="0"/>
              </a:spcBef>
              <a:spcAft>
                <a:spcPct val="0"/>
              </a:spcAft>
            </a:pPr>
            <a:fld id="{68C86686-BD62-45EF-AC25-0AAD82E3A2B4}" type="slidenum">
              <a:rPr lang="ru-RU" altLang="ru-RU">
                <a:cs typeface="Arial" panose="020B0604020202020204" pitchFamily="34" charset="0"/>
              </a:rPr>
              <a:pPr fontAlgn="base">
                <a:spcBef>
                  <a:spcPct val="0"/>
                </a:spcBef>
                <a:spcAft>
                  <a:spcPct val="0"/>
                </a:spcAft>
              </a:pPr>
              <a:t>‹#›</a:t>
            </a:fld>
            <a:endParaRPr lang="ru-RU" altLang="ru-RU">
              <a:cs typeface="Arial" panose="020B0604020202020204" pitchFamily="34" charset="0"/>
            </a:endParaRPr>
          </a:p>
        </p:txBody>
      </p:sp>
    </p:spTree>
    <p:extLst>
      <p:ext uri="{BB962C8B-B14F-4D97-AF65-F5344CB8AC3E}">
        <p14:creationId xmlns="" xmlns:p14="http://schemas.microsoft.com/office/powerpoint/2010/main" val="4135628062"/>
      </p:ext>
    </p:extLst>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6" r:id="rId6"/>
    <p:sldLayoutId id="2147483827" r:id="rId7"/>
    <p:sldLayoutId id="2147483828" r:id="rId8"/>
    <p:sldLayoutId id="2147483829" r:id="rId9"/>
    <p:sldLayoutId id="2147483830" r:id="rId10"/>
    <p:sldLayoutId id="2147483831" r:id="rId11"/>
  </p:sldLayoutIdLst>
  <p:txStyles>
    <p:titleStyle>
      <a:lvl1pPr algn="l" rtl="0" eaLnBrk="0" fontAlgn="base" hangingPunct="0">
        <a:spcBef>
          <a:spcPct val="0"/>
        </a:spcBef>
        <a:spcAft>
          <a:spcPct val="0"/>
        </a:spcAft>
        <a:defRPr sz="4600" kern="1200">
          <a:solidFill>
            <a:schemeClr val="tx1"/>
          </a:solidFill>
          <a:latin typeface="+mj-lt"/>
          <a:ea typeface="+mj-ea"/>
          <a:cs typeface="+mj-cs"/>
        </a:defRPr>
      </a:lvl1pPr>
      <a:lvl2pPr algn="l" rtl="0" eaLnBrk="0" fontAlgn="base" hangingPunct="0">
        <a:spcBef>
          <a:spcPct val="0"/>
        </a:spcBef>
        <a:spcAft>
          <a:spcPct val="0"/>
        </a:spcAft>
        <a:defRPr sz="4600">
          <a:solidFill>
            <a:schemeClr val="tx1"/>
          </a:solidFill>
          <a:latin typeface="Franklin Gothic Book" pitchFamily="34" charset="0"/>
        </a:defRPr>
      </a:lvl2pPr>
      <a:lvl3pPr algn="l" rtl="0" eaLnBrk="0" fontAlgn="base" hangingPunct="0">
        <a:spcBef>
          <a:spcPct val="0"/>
        </a:spcBef>
        <a:spcAft>
          <a:spcPct val="0"/>
        </a:spcAft>
        <a:defRPr sz="4600">
          <a:solidFill>
            <a:schemeClr val="tx1"/>
          </a:solidFill>
          <a:latin typeface="Franklin Gothic Book" pitchFamily="34" charset="0"/>
        </a:defRPr>
      </a:lvl3pPr>
      <a:lvl4pPr algn="l" rtl="0" eaLnBrk="0" fontAlgn="base" hangingPunct="0">
        <a:spcBef>
          <a:spcPct val="0"/>
        </a:spcBef>
        <a:spcAft>
          <a:spcPct val="0"/>
        </a:spcAft>
        <a:defRPr sz="4600">
          <a:solidFill>
            <a:schemeClr val="tx1"/>
          </a:solidFill>
          <a:latin typeface="Franklin Gothic Book" pitchFamily="34" charset="0"/>
        </a:defRPr>
      </a:lvl4pPr>
      <a:lvl5pPr algn="l" rtl="0" eaLnBrk="0" fontAlgn="base" hangingPunct="0">
        <a:spcBef>
          <a:spcPct val="0"/>
        </a:spcBef>
        <a:spcAft>
          <a:spcPct val="0"/>
        </a:spcAft>
        <a:defRPr sz="4600">
          <a:solidFill>
            <a:schemeClr val="tx1"/>
          </a:solidFill>
          <a:latin typeface="Franklin Gothic Book" pitchFamily="34" charset="0"/>
        </a:defRPr>
      </a:lvl5pPr>
      <a:lvl6pPr marL="457200" algn="l" rtl="0" fontAlgn="base">
        <a:spcBef>
          <a:spcPct val="0"/>
        </a:spcBef>
        <a:spcAft>
          <a:spcPct val="0"/>
        </a:spcAft>
        <a:defRPr sz="4600">
          <a:solidFill>
            <a:schemeClr val="tx1"/>
          </a:solidFill>
          <a:latin typeface="Franklin Gothic Book" pitchFamily="34" charset="0"/>
        </a:defRPr>
      </a:lvl6pPr>
      <a:lvl7pPr marL="914400" algn="l" rtl="0" fontAlgn="base">
        <a:spcBef>
          <a:spcPct val="0"/>
        </a:spcBef>
        <a:spcAft>
          <a:spcPct val="0"/>
        </a:spcAft>
        <a:defRPr sz="4600">
          <a:solidFill>
            <a:schemeClr val="tx1"/>
          </a:solidFill>
          <a:latin typeface="Franklin Gothic Book" pitchFamily="34" charset="0"/>
        </a:defRPr>
      </a:lvl7pPr>
      <a:lvl8pPr marL="1371600" algn="l" rtl="0" fontAlgn="base">
        <a:spcBef>
          <a:spcPct val="0"/>
        </a:spcBef>
        <a:spcAft>
          <a:spcPct val="0"/>
        </a:spcAft>
        <a:defRPr sz="4600">
          <a:solidFill>
            <a:schemeClr val="tx1"/>
          </a:solidFill>
          <a:latin typeface="Franklin Gothic Book" pitchFamily="34" charset="0"/>
        </a:defRPr>
      </a:lvl8pPr>
      <a:lvl9pPr marL="1828800" algn="l" rtl="0" fontAlgn="base">
        <a:spcBef>
          <a:spcPct val="0"/>
        </a:spcBef>
        <a:spcAft>
          <a:spcPct val="0"/>
        </a:spcAft>
        <a:defRPr sz="4600">
          <a:solidFill>
            <a:schemeClr val="tx1"/>
          </a:solidFill>
          <a:latin typeface="Franklin Gothic Book" pitchFamily="34" charset="0"/>
        </a:defRPr>
      </a:lvl9pPr>
    </p:titleStyle>
    <p:bodyStyle>
      <a:lvl1pPr marL="419100" indent="-382588" algn="l" rtl="0" eaLnBrk="0" fontAlgn="base" hangingPunct="0">
        <a:spcBef>
          <a:spcPct val="20000"/>
        </a:spcBef>
        <a:spcAft>
          <a:spcPct val="0"/>
        </a:spcAft>
        <a:buClr>
          <a:schemeClr val="accent1"/>
        </a:buClr>
        <a:buSzPct val="80000"/>
        <a:buFont typeface="Wingdings 2" panose="05020102010507070707" pitchFamily="18" charset="2"/>
        <a:buChar char=""/>
        <a:defRPr sz="3000" kern="1200">
          <a:solidFill>
            <a:schemeClr val="tx1"/>
          </a:solidFill>
          <a:latin typeface="+mn-lt"/>
          <a:ea typeface="+mn-ea"/>
          <a:cs typeface="+mn-cs"/>
        </a:defRPr>
      </a:lvl1pPr>
      <a:lvl2pPr marL="722313" indent="-273050" algn="l" rtl="0" eaLnBrk="0" fontAlgn="base" hangingPunct="0">
        <a:spcBef>
          <a:spcPct val="20000"/>
        </a:spcBef>
        <a:spcAft>
          <a:spcPct val="0"/>
        </a:spcAft>
        <a:buClr>
          <a:schemeClr val="accent1"/>
        </a:buClr>
        <a:buSzPct val="90000"/>
        <a:buFont typeface="Wingdings 2" panose="05020102010507070707" pitchFamily="18" charset="2"/>
        <a:buChar char=""/>
        <a:defRPr sz="2600" kern="1200">
          <a:solidFill>
            <a:schemeClr val="tx1"/>
          </a:solidFill>
          <a:latin typeface="+mn-lt"/>
          <a:ea typeface="+mn-ea"/>
          <a:cs typeface="+mn-cs"/>
        </a:defRPr>
      </a:lvl2pPr>
      <a:lvl3pPr marL="1004888" indent="-255588" algn="l" rtl="0" eaLnBrk="0" fontAlgn="base" hangingPunct="0">
        <a:spcBef>
          <a:spcPct val="20000"/>
        </a:spcBef>
        <a:spcAft>
          <a:spcPct val="0"/>
        </a:spcAft>
        <a:buClr>
          <a:schemeClr val="accent2"/>
        </a:buClr>
        <a:buSzPct val="85000"/>
        <a:buFont typeface="Arial" panose="020B0604020202020204" pitchFamily="34" charset="0"/>
        <a:buChar char="○"/>
        <a:defRPr sz="2400" kern="1200">
          <a:solidFill>
            <a:schemeClr val="tx1"/>
          </a:solidFill>
          <a:latin typeface="+mn-lt"/>
          <a:ea typeface="+mn-ea"/>
          <a:cs typeface="+mn-cs"/>
        </a:defRPr>
      </a:lvl3pPr>
      <a:lvl4pPr marL="1279525" indent="-236538" algn="l" rtl="0" eaLnBrk="0" fontAlgn="base" hangingPunct="0">
        <a:spcBef>
          <a:spcPct val="20000"/>
        </a:spcBef>
        <a:spcAft>
          <a:spcPct val="0"/>
        </a:spcAft>
        <a:buClr>
          <a:srgbClr val="8D89A4"/>
        </a:buClr>
        <a:buSzPct val="90000"/>
        <a:buFont typeface="Wingdings 2" panose="05020102010507070707" pitchFamily="18" charset="2"/>
        <a:buChar char=""/>
        <a:defRPr sz="2000" kern="1200">
          <a:solidFill>
            <a:schemeClr val="tx1"/>
          </a:solidFill>
          <a:latin typeface="+mn-lt"/>
          <a:ea typeface="+mn-ea"/>
          <a:cs typeface="+mn-cs"/>
        </a:defRPr>
      </a:lvl4pPr>
      <a:lvl5pPr marL="1489075" indent="-182563" algn="l" rtl="0" eaLnBrk="0" fontAlgn="base" hangingPunct="0">
        <a:spcBef>
          <a:spcPct val="20000"/>
        </a:spcBef>
        <a:spcAft>
          <a:spcPct val="0"/>
        </a:spcAft>
        <a:buClr>
          <a:srgbClr val="748560"/>
        </a:buClr>
        <a:buSzPct val="100000"/>
        <a:buFont typeface="Arial" panose="020B0604020202020204" pitchFamily="34" charset="0"/>
        <a:buChar char="-"/>
        <a:defRPr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slideLayout" Target="../slideLayouts/slideLayout13.xml"/><Relationship Id="rId7" Type="http://schemas.openxmlformats.org/officeDocument/2006/relationships/image" Target="../media/image4.jpeg"/><Relationship Id="rId2" Type="http://schemas.openxmlformats.org/officeDocument/2006/relationships/control" Target="../activeX/activeX1.xml"/><Relationship Id="rId1" Type="http://schemas.openxmlformats.org/officeDocument/2006/relationships/vmlDrawing" Target="../drawings/vmlDrawing1.v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7.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37.xml"/></Relationships>
</file>

<file path=ppt/slides/_rels/slide30.xml.rels><?xml version="1.0" encoding="UTF-8" standalone="yes"?>
<Relationships xmlns="http://schemas.openxmlformats.org/package/2006/relationships"><Relationship Id="rId8" Type="http://schemas.openxmlformats.org/officeDocument/2006/relationships/chart" Target="../charts/chart4.xml"/><Relationship Id="rId3" Type="http://schemas.openxmlformats.org/officeDocument/2006/relationships/slideLayout" Target="../slideLayouts/slideLayout2.xml"/><Relationship Id="rId7" Type="http://schemas.openxmlformats.org/officeDocument/2006/relationships/image" Target="../media/image27.jpeg"/><Relationship Id="rId2" Type="http://schemas.openxmlformats.org/officeDocument/2006/relationships/control" Target="../activeX/activeX2.xml"/><Relationship Id="rId1" Type="http://schemas.openxmlformats.org/officeDocument/2006/relationships/vmlDrawing" Target="../drawings/vmlDrawing2.vml"/><Relationship Id="rId6" Type="http://schemas.openxmlformats.org/officeDocument/2006/relationships/hyperlink" Target="https://www.google.ru/url?sa=i&amp;rct=j&amp;q=&amp;esrc=s&amp;source=images&amp;cd=&amp;cad=rja&amp;uact=8&amp;ved=0ahUKEwjKlu7ghOPXAhUqSJoKHbE3AkoQjRwIBw&amp;url=https://www.crossdresserheaven.com/the-thin-pink-line/&amp;psig=AOvVaw1nnuUaGw84GybiDhKbggBi&amp;ust=1512019107200501" TargetMode="External"/><Relationship Id="rId5" Type="http://schemas.openxmlformats.org/officeDocument/2006/relationships/chart" Target="../charts/chart3.xml"/><Relationship Id="rId10" Type="http://schemas.openxmlformats.org/officeDocument/2006/relationships/image" Target="../media/image24.png"/><Relationship Id="rId4" Type="http://schemas.openxmlformats.org/officeDocument/2006/relationships/notesSlide" Target="../notesSlides/notesSlide4.xml"/><Relationship Id="rId9" Type="http://schemas.openxmlformats.org/officeDocument/2006/relationships/chart" Target="../charts/chart5.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36.jpeg"/><Relationship Id="rId4" Type="http://schemas.openxmlformats.org/officeDocument/2006/relationships/image" Target="../media/image35.png"/></Relationships>
</file>

<file path=ppt/slides/_rels/slide3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41.jpeg"/><Relationship Id="rId5" Type="http://schemas.openxmlformats.org/officeDocument/2006/relationships/image" Target="../media/image40.png"/><Relationship Id="rId4" Type="http://schemas.openxmlformats.org/officeDocument/2006/relationships/image" Target="../media/image39.jpeg"/></Relationships>
</file>

<file path=ppt/slides/_rels/slide3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7.xml"/></Relationships>
</file>

<file path=ppt/slides/_rels/slide4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3.png"/><Relationship Id="rId1" Type="http://schemas.openxmlformats.org/officeDocument/2006/relationships/slideLayout" Target="../slideLayouts/slideLayout1.xml"/><Relationship Id="rId5" Type="http://schemas.openxmlformats.org/officeDocument/2006/relationships/image" Target="../media/image47.png"/><Relationship Id="rId4" Type="http://schemas.openxmlformats.org/officeDocument/2006/relationships/image" Target="../media/image46.png"/></Relationships>
</file>

<file path=ppt/slides/_rels/slide4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2.xml"/><Relationship Id="rId5" Type="http://schemas.openxmlformats.org/officeDocument/2006/relationships/image" Target="../media/image51.png"/><Relationship Id="rId4" Type="http://schemas.openxmlformats.org/officeDocument/2006/relationships/image" Target="../media/image50.jpeg"/></Relationships>
</file>

<file path=ppt/slides/_rels/slide43.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7.xml"/></Relationships>
</file>

<file path=ppt/slides/_rels/slide50.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7.xml"/></Relationships>
</file>

<file path=ppt/slides/_rels/slide60.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hyperlink" Target="consultantplus://offline/ref=F642DBE2873096C4B8A1E39EC0D808FBA6A88C56CD55D4BA2930EF3465fCL0G"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hyperlink" Target="consultantplus://offline/ref=F642DBE2873096C4B8A1E39EC0D808FBA6A88C56CD55D4BA2930EF3465fCL0G"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hyperlink" Target="http://www.mykizner.ru/city/budzhet.php" TargetMode="External"/><Relationship Id="rId1" Type="http://schemas.openxmlformats.org/officeDocument/2006/relationships/slideLayout" Target="../slideLayouts/slideLayout37.xml"/></Relationships>
</file>

<file path=ppt/slides/_rels/slide70.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2.xml"/><Relationship Id="rId6" Type="http://schemas.openxmlformats.org/officeDocument/2006/relationships/image" Target="../media/image72.png"/><Relationship Id="rId5" Type="http://schemas.openxmlformats.org/officeDocument/2006/relationships/image" Target="../media/image71.png"/><Relationship Id="rId4" Type="http://schemas.openxmlformats.org/officeDocument/2006/relationships/image" Target="../media/image70.png"/></Relationships>
</file>

<file path=ppt/slides/_rels/slide73.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image" Target="../media/image73.jpeg"/><Relationship Id="rId1" Type="http://schemas.openxmlformats.org/officeDocument/2006/relationships/slideLayout" Target="../slideLayouts/slideLayout2.xml"/><Relationship Id="rId6" Type="http://schemas.openxmlformats.org/officeDocument/2006/relationships/image" Target="../media/image77.jpeg"/><Relationship Id="rId5" Type="http://schemas.openxmlformats.org/officeDocument/2006/relationships/image" Target="../media/image76.jpeg"/><Relationship Id="rId4" Type="http://schemas.openxmlformats.org/officeDocument/2006/relationships/image" Target="../media/image75.jpeg"/></Relationships>
</file>

<file path=ppt/slides/_rels/slide74.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5" name="Rectangle 7"/>
          <p:cNvSpPr>
            <a:spLocks noChangeArrowheads="1"/>
          </p:cNvSpPr>
          <p:nvPr/>
        </p:nvSpPr>
        <p:spPr bwMode="auto">
          <a:xfrm>
            <a:off x="107504" y="-1755576"/>
            <a:ext cx="7322016" cy="4102100"/>
          </a:xfrm>
          <a:prstGeom prst="rect">
            <a:avLst/>
          </a:prstGeom>
          <a:noFill/>
          <a:ln w="9525">
            <a:noFill/>
            <a:miter lim="800000"/>
            <a:headEnd/>
            <a:tailEnd/>
          </a:ln>
          <a:effectLst/>
        </p:spPr>
        <p:txBody>
          <a:bodyPr wrap="none" anchor="ctr"/>
          <a:lstStyle/>
          <a:p>
            <a:pPr algn="ctr">
              <a:defRPr/>
            </a:pPr>
            <a:endParaRPr lang="ru-RU" sz="5400" b="1" dirty="0" smtClean="0">
              <a:solidFill>
                <a:srgbClr val="4F81BD">
                  <a:lumMod val="50000"/>
                </a:srgbClr>
              </a:solidFill>
              <a:latin typeface="Bookman Old Style" pitchFamily="18" charset="0"/>
              <a:cs typeface="Arial" panose="020B0604020202020204" pitchFamily="34" charset="0"/>
            </a:endParaRPr>
          </a:p>
          <a:p>
            <a:pPr algn="r">
              <a:defRPr/>
            </a:pPr>
            <a:r>
              <a:rPr lang="ru-RU" sz="3600" b="1" dirty="0" smtClean="0">
                <a:solidFill>
                  <a:srgbClr val="0070C0"/>
                </a:solidFill>
                <a:latin typeface="Bookman Old Style" pitchFamily="18" charset="0"/>
                <a:cs typeface="Arial" panose="020B0604020202020204" pitchFamily="34" charset="0"/>
              </a:rPr>
              <a:t>Бюджет для граждан</a:t>
            </a:r>
            <a:r>
              <a:rPr lang="ru-RU" sz="4000" b="1" dirty="0" smtClean="0">
                <a:solidFill>
                  <a:srgbClr val="0070C0"/>
                </a:solidFill>
                <a:latin typeface="Bookman Old Style" pitchFamily="18" charset="0"/>
                <a:cs typeface="Arial" panose="020B0604020202020204" pitchFamily="34" charset="0"/>
              </a:rPr>
              <a:t> </a:t>
            </a:r>
            <a:endParaRPr lang="ru-RU" sz="4000" b="1" dirty="0">
              <a:solidFill>
                <a:srgbClr val="0070C0"/>
              </a:solidFill>
              <a:latin typeface="Bookman Old Style" pitchFamily="18" charset="0"/>
              <a:cs typeface="Arial" panose="020B0604020202020204" pitchFamily="34" charset="0"/>
            </a:endParaRPr>
          </a:p>
          <a:p>
            <a:pPr algn="ctr">
              <a:defRPr/>
            </a:pPr>
            <a:r>
              <a:rPr lang="ru-RU" sz="2000" b="1" dirty="0" smtClean="0">
                <a:solidFill>
                  <a:srgbClr val="1F497D">
                    <a:lumMod val="50000"/>
                  </a:srgbClr>
                </a:solidFill>
                <a:latin typeface="Bookman Old Style" pitchFamily="18" charset="0"/>
                <a:cs typeface="Arial" panose="020B0604020202020204" pitchFamily="34" charset="0"/>
              </a:rPr>
              <a:t>	муниципального </a:t>
            </a:r>
            <a:r>
              <a:rPr lang="ru-RU" sz="2000" b="1" dirty="0">
                <a:solidFill>
                  <a:srgbClr val="1F497D">
                    <a:lumMod val="50000"/>
                  </a:srgbClr>
                </a:solidFill>
                <a:latin typeface="Bookman Old Style" pitchFamily="18" charset="0"/>
                <a:cs typeface="Arial" panose="020B0604020202020204" pitchFamily="34" charset="0"/>
              </a:rPr>
              <a:t>образования </a:t>
            </a:r>
            <a:endParaRPr lang="ru-RU" sz="2000" b="1" dirty="0" smtClean="0">
              <a:solidFill>
                <a:srgbClr val="1F497D">
                  <a:lumMod val="50000"/>
                </a:srgbClr>
              </a:solidFill>
              <a:latin typeface="Bookman Old Style" pitchFamily="18" charset="0"/>
              <a:cs typeface="Arial" panose="020B0604020202020204" pitchFamily="34" charset="0"/>
            </a:endParaRPr>
          </a:p>
          <a:p>
            <a:pPr algn="ctr">
              <a:defRPr/>
            </a:pPr>
            <a:r>
              <a:rPr lang="ru-RU" sz="2000" b="1" dirty="0" smtClean="0">
                <a:solidFill>
                  <a:srgbClr val="1F497D">
                    <a:lumMod val="50000"/>
                  </a:srgbClr>
                </a:solidFill>
                <a:latin typeface="Bookman Old Style" pitchFamily="18" charset="0"/>
                <a:cs typeface="Arial" panose="020B0604020202020204" pitchFamily="34" charset="0"/>
              </a:rPr>
              <a:t>	«Муниципальный округ Кизнерский район </a:t>
            </a:r>
          </a:p>
          <a:p>
            <a:pPr algn="ctr">
              <a:defRPr/>
            </a:pPr>
            <a:r>
              <a:rPr lang="ru-RU" sz="2000" b="1" dirty="0" smtClean="0">
                <a:solidFill>
                  <a:srgbClr val="1F497D">
                    <a:lumMod val="50000"/>
                  </a:srgbClr>
                </a:solidFill>
                <a:latin typeface="Bookman Old Style" pitchFamily="18" charset="0"/>
                <a:cs typeface="Arial" panose="020B0604020202020204" pitchFamily="34" charset="0"/>
              </a:rPr>
              <a:t>	Удмуртской Республики»</a:t>
            </a:r>
            <a:endParaRPr lang="ru-RU" sz="2000" b="1" dirty="0">
              <a:solidFill>
                <a:srgbClr val="1F497D">
                  <a:lumMod val="50000"/>
                </a:srgbClr>
              </a:solidFill>
              <a:latin typeface="Bookman Old Style" pitchFamily="18" charset="0"/>
              <a:cs typeface="Arial" panose="020B0604020202020204" pitchFamily="34" charset="0"/>
            </a:endParaRPr>
          </a:p>
        </p:txBody>
      </p:sp>
      <p:pic>
        <p:nvPicPr>
          <p:cNvPr id="1053" name="Picture 29" descr="image001.jp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0" y="0"/>
            <a:ext cx="1008112" cy="1109688"/>
          </a:xfrm>
          <a:prstGeom prst="rect">
            <a:avLst/>
          </a:prstGeom>
          <a:noFill/>
          <a:extLst>
            <a:ext uri="{909E8E84-426E-40DD-AFC4-6F175D3DCCD1}">
              <a14:hiddenFill xmlns="" xmlns:a14="http://schemas.microsoft.com/office/drawing/2010/main">
                <a:solidFill>
                  <a:srgbClr val="FFFFFF"/>
                </a:solidFill>
              </a14:hiddenFill>
            </a:ext>
          </a:extLst>
        </p:spPr>
      </p:pic>
      <p:pic>
        <p:nvPicPr>
          <p:cNvPr id="1055" name="Picture 31" descr="https://png.pngtree.com/element_origin_min_pic/17/08/25/59d931cb343c702fe146be80b58b9e2d.jpg"/>
          <p:cNvPicPr>
            <a:picLocks noChangeAspect="1" noChangeArrowheads="1"/>
          </p:cNvPicPr>
          <p:nvPr/>
        </p:nvPicPr>
        <p:blipFill>
          <a:blip r:embed="rId6" cstate="email">
            <a:extLst>
              <a:ext uri="{28A0092B-C50C-407E-A947-70E740481C1C}">
                <a14:useLocalDpi xmlns="" xmlns:a14="http://schemas.microsoft.com/office/drawing/2010/main" val="0"/>
              </a:ext>
            </a:extLst>
          </a:blip>
          <a:srcRect/>
          <a:stretch>
            <a:fillRect/>
          </a:stretch>
        </p:blipFill>
        <p:spPr bwMode="auto">
          <a:xfrm>
            <a:off x="179512" y="5214950"/>
            <a:ext cx="1402321" cy="1512349"/>
          </a:xfrm>
          <a:prstGeom prst="rect">
            <a:avLst/>
          </a:prstGeom>
          <a:noFill/>
          <a:extLst>
            <a:ext uri="{909E8E84-426E-40DD-AFC4-6F175D3DCCD1}">
              <a14:hiddenFill xmlns="" xmlns:a14="http://schemas.microsoft.com/office/drawing/2010/main">
                <a:solidFill>
                  <a:srgbClr val="FFFFFF"/>
                </a:solidFill>
              </a14:hiddenFill>
            </a:ext>
          </a:extLst>
        </p:spPr>
      </p:pic>
      <p:pic>
        <p:nvPicPr>
          <p:cNvPr id="1057" name="Picture 33" descr="https://png.pngtree.com/element_origin_min_pic/17/08/25/59d931cb343c702fe146be80b58b9e2d.jpg"/>
          <p:cNvPicPr>
            <a:picLocks noChangeAspect="1" noChangeArrowheads="1"/>
          </p:cNvPicPr>
          <p:nvPr/>
        </p:nvPicPr>
        <p:blipFill>
          <a:blip r:embed="rId7" cstate="email">
            <a:extLst>
              <a:ext uri="{28A0092B-C50C-407E-A947-70E740481C1C}">
                <a14:useLocalDpi xmlns="" xmlns:a14="http://schemas.microsoft.com/office/drawing/2010/main" val="0"/>
              </a:ext>
            </a:extLst>
          </a:blip>
          <a:srcRect/>
          <a:stretch>
            <a:fillRect/>
          </a:stretch>
        </p:blipFill>
        <p:spPr bwMode="auto">
          <a:xfrm rot="10800000">
            <a:off x="7626898" y="116633"/>
            <a:ext cx="1481606" cy="1597855"/>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extBox 1"/>
          <p:cNvSpPr txBox="1"/>
          <p:nvPr/>
        </p:nvSpPr>
        <p:spPr>
          <a:xfrm>
            <a:off x="1763688" y="5445224"/>
            <a:ext cx="6380212" cy="1077218"/>
          </a:xfrm>
          <a:prstGeom prst="rect">
            <a:avLst/>
          </a:prstGeom>
          <a:noFill/>
        </p:spPr>
        <p:txBody>
          <a:bodyPr wrap="square" rtlCol="0">
            <a:spAutoFit/>
          </a:bodyPr>
          <a:lstStyle/>
          <a:p>
            <a:r>
              <a:rPr lang="ru-RU" sz="1600" dirty="0" smtClean="0">
                <a:solidFill>
                  <a:prstClr val="black"/>
                </a:solidFill>
                <a:cs typeface="Arial" panose="020B0604020202020204" pitchFamily="34" charset="0"/>
              </a:rPr>
              <a:t>(</a:t>
            </a:r>
            <a:r>
              <a:rPr lang="ru-RU" sz="1600" b="1" dirty="0" smtClean="0">
                <a:solidFill>
                  <a:prstClr val="black"/>
                </a:solidFill>
                <a:cs typeface="Arial" panose="020B0604020202020204" pitchFamily="34" charset="0"/>
              </a:rPr>
              <a:t>Решения Совета депутатов МО «Муниципальный округ Кизнерский район Удмуртской Республики» от 14.12.2022 г. № 11/2 «О бюджете муниципального образования «Муниципальный округ Кизнерский район» на 2023 год и на плановый период 2024 и 2025 годов»)</a:t>
            </a:r>
            <a:endParaRPr lang="ru-RU" sz="1600" b="1" dirty="0">
              <a:solidFill>
                <a:prstClr val="black"/>
              </a:solidFill>
              <a:cs typeface="Arial" panose="020B0604020202020204" pitchFamily="34" charset="0"/>
            </a:endParaRPr>
          </a:p>
        </p:txBody>
      </p:sp>
      <p:pic>
        <p:nvPicPr>
          <p:cNvPr id="2056" name="Picture 8" descr="https://b1.culture.ru/c/775441.jpg"/>
          <p:cNvPicPr>
            <a:picLocks noChangeAspect="1" noChangeArrowheads="1"/>
          </p:cNvPicPr>
          <p:nvPr/>
        </p:nvPicPr>
        <p:blipFill>
          <a:blip r:embed="rId8" cstate="email">
            <a:extLst>
              <a:ext uri="{28A0092B-C50C-407E-A947-70E740481C1C}">
                <a14:useLocalDpi xmlns="" xmlns:a14="http://schemas.microsoft.com/office/drawing/2010/main" val="0"/>
              </a:ext>
            </a:extLst>
          </a:blip>
          <a:srcRect/>
          <a:stretch>
            <a:fillRect/>
          </a:stretch>
        </p:blipFill>
        <p:spPr bwMode="auto">
          <a:xfrm>
            <a:off x="1763688" y="2022149"/>
            <a:ext cx="5112568" cy="3135043"/>
          </a:xfrm>
          <a:prstGeom prst="rect">
            <a:avLst/>
          </a:prstGeom>
          <a:noFill/>
          <a:extLst>
            <a:ext uri="{909E8E84-426E-40DD-AFC4-6F175D3DCCD1}">
              <a14:hiddenFill xmlns="" xmlns:a14="http://schemas.microsoft.com/office/drawing/2010/main">
                <a:solidFill>
                  <a:srgbClr val="FFFFFF"/>
                </a:solidFill>
              </a14:hiddenFill>
            </a:ext>
          </a:extLst>
        </p:spPr>
      </p:pic>
      <p:pic>
        <p:nvPicPr>
          <p:cNvPr id="8" name="Picture 29" descr="image001.jp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0" y="0"/>
            <a:ext cx="1008112" cy="1109688"/>
          </a:xfrm>
          <a:prstGeom prst="rect">
            <a:avLst/>
          </a:prstGeom>
          <a:noFill/>
          <a:extLst>
            <a:ext uri="{909E8E84-426E-40DD-AFC4-6F175D3DCCD1}">
              <a14:hiddenFill xmlns="" xmlns:a14="http://schemas.microsoft.com/office/drawing/2010/main">
                <a:solidFill>
                  <a:srgbClr val="FFFFFF"/>
                </a:solidFill>
              </a14:hiddenFill>
            </a:ext>
          </a:extLst>
        </p:spPr>
      </p:pic>
    </p:spTree>
    <p:controls>
      <p:control spid="9232" name="SapphireHiddenControl" r:id="rId2" imgW="6600960" imgH="4400640"/>
    </p:controls>
    <p:extLst>
      <p:ext uri="{BB962C8B-B14F-4D97-AF65-F5344CB8AC3E}">
        <p14:creationId xmlns="" xmlns:p14="http://schemas.microsoft.com/office/powerpoint/2010/main" val="39247211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14414" y="125760"/>
            <a:ext cx="8326138" cy="1660166"/>
          </a:xfrm>
        </p:spPr>
        <p:txBody>
          <a:bodyPr>
            <a:noAutofit/>
          </a:bodyPr>
          <a:lstStyle/>
          <a:p>
            <a:r>
              <a:rPr lang="ru-RU" sz="2400" b="1" dirty="0">
                <a:solidFill>
                  <a:schemeClr val="tx2">
                    <a:lumMod val="50000"/>
                  </a:schemeClr>
                </a:solidFill>
              </a:rPr>
              <a:t>Этапы формирования и исполнения </a:t>
            </a:r>
            <a:r>
              <a:rPr lang="ru-RU" sz="2400" b="1" dirty="0" smtClean="0">
                <a:solidFill>
                  <a:schemeClr val="tx2">
                    <a:lumMod val="50000"/>
                  </a:schemeClr>
                </a:solidFill>
              </a:rPr>
              <a:t>бюджета</a:t>
            </a:r>
            <a:br>
              <a:rPr lang="ru-RU" sz="2400" b="1" dirty="0" smtClean="0">
                <a:solidFill>
                  <a:schemeClr val="tx2">
                    <a:lumMod val="50000"/>
                  </a:schemeClr>
                </a:solidFill>
              </a:rPr>
            </a:br>
            <a:r>
              <a:rPr lang="ru-RU" sz="2400" b="1" dirty="0">
                <a:solidFill>
                  <a:schemeClr val="tx2">
                    <a:lumMod val="50000"/>
                  </a:schemeClr>
                </a:solidFill>
              </a:rPr>
              <a:t/>
            </a:r>
            <a:br>
              <a:rPr lang="ru-RU" sz="2400" b="1" dirty="0">
                <a:solidFill>
                  <a:schemeClr val="tx2">
                    <a:lumMod val="50000"/>
                  </a:schemeClr>
                </a:solidFill>
              </a:rPr>
            </a:br>
            <a:r>
              <a:rPr lang="ru-RU" sz="1600" b="1" i="1" dirty="0">
                <a:solidFill>
                  <a:schemeClr val="tx2">
                    <a:lumMod val="50000"/>
                  </a:schemeClr>
                </a:solidFill>
              </a:rPr>
              <a:t>Бюджетный процесс – это ежегодное </a:t>
            </a:r>
            <a:r>
              <a:rPr lang="ru-RU" sz="1600" b="1" i="1" dirty="0" smtClean="0">
                <a:solidFill>
                  <a:schemeClr val="tx2">
                    <a:lumMod val="50000"/>
                  </a:schemeClr>
                </a:solidFill>
              </a:rPr>
              <a:t>формирование  </a:t>
            </a:r>
            <a:r>
              <a:rPr lang="ru-RU" sz="1600" b="1" i="1" dirty="0">
                <a:solidFill>
                  <a:schemeClr val="tx2">
                    <a:lumMod val="50000"/>
                  </a:schemeClr>
                </a:solidFill>
              </a:rPr>
              <a:t>и исполнение бюджета</a:t>
            </a:r>
            <a:r>
              <a:rPr lang="ru-RU" sz="3200" b="1" dirty="0">
                <a:solidFill>
                  <a:schemeClr val="tx2">
                    <a:lumMod val="50000"/>
                  </a:schemeClr>
                </a:solidFill>
              </a:rPr>
              <a:t/>
            </a:r>
            <a:br>
              <a:rPr lang="ru-RU" sz="3200" b="1" dirty="0">
                <a:solidFill>
                  <a:schemeClr val="tx2">
                    <a:lumMod val="50000"/>
                  </a:schemeClr>
                </a:solidFill>
              </a:rPr>
            </a:br>
            <a:endParaRPr lang="ru-RU" sz="3200" dirty="0"/>
          </a:p>
        </p:txBody>
      </p:sp>
      <p:sp>
        <p:nvSpPr>
          <p:cNvPr id="4" name="Объект 3"/>
          <p:cNvSpPr txBox="1">
            <a:spLocks noGrp="1"/>
          </p:cNvSpPr>
          <p:nvPr>
            <p:ph idx="1"/>
          </p:nvPr>
        </p:nvSpPr>
        <p:spPr>
          <a:xfrm>
            <a:off x="457200" y="1643050"/>
            <a:ext cx="8363272" cy="5247590"/>
          </a:xfrm>
          <a:prstGeom prst="rect">
            <a:avLst/>
          </a:prstGeom>
          <a:noFill/>
        </p:spPr>
        <p:txBody>
          <a:bodyPr wrap="square" rtlCol="0">
            <a:spAutoFit/>
          </a:bodyPr>
          <a:lstStyle/>
          <a:p>
            <a:pPr marL="0" indent="0">
              <a:spcBef>
                <a:spcPts val="0"/>
              </a:spcBef>
              <a:buNone/>
            </a:pPr>
            <a:r>
              <a:rPr lang="ru-RU" sz="1800" b="1" dirty="0" smtClean="0">
                <a:solidFill>
                  <a:schemeClr val="tx2">
                    <a:lumMod val="75000"/>
                  </a:schemeClr>
                </a:solidFill>
              </a:rPr>
              <a:t>1. Составление проекта бюджета на очередной 2023 финансовый год и </a:t>
            </a:r>
          </a:p>
          <a:p>
            <a:pPr marL="0" indent="0">
              <a:spcBef>
                <a:spcPts val="0"/>
              </a:spcBef>
              <a:buNone/>
            </a:pPr>
            <a:r>
              <a:rPr lang="ru-RU" sz="1800" b="1" dirty="0" smtClean="0">
                <a:solidFill>
                  <a:schemeClr val="tx2">
                    <a:lumMod val="75000"/>
                  </a:schemeClr>
                </a:solidFill>
              </a:rPr>
              <a:t>плановый период 2024 – 2025 годов</a:t>
            </a:r>
          </a:p>
          <a:p>
            <a:pPr marL="0" indent="0">
              <a:spcBef>
                <a:spcPts val="0"/>
              </a:spcBef>
              <a:buNone/>
            </a:pPr>
            <a:endParaRPr lang="ru-RU" sz="1800" b="1" dirty="0" smtClean="0">
              <a:solidFill>
                <a:schemeClr val="tx2">
                  <a:lumMod val="75000"/>
                </a:schemeClr>
              </a:solidFill>
            </a:endParaRPr>
          </a:p>
          <a:p>
            <a:pPr marL="0" indent="0">
              <a:spcBef>
                <a:spcPts val="0"/>
              </a:spcBef>
              <a:buNone/>
            </a:pPr>
            <a:r>
              <a:rPr lang="ru-RU" sz="1800" b="1" dirty="0" smtClean="0">
                <a:solidFill>
                  <a:schemeClr val="tx2">
                    <a:lumMod val="75000"/>
                  </a:schemeClr>
                </a:solidFill>
              </a:rPr>
              <a:t>2. Рассмотрение </a:t>
            </a:r>
            <a:r>
              <a:rPr lang="ru-RU" sz="1800" b="1" dirty="0">
                <a:solidFill>
                  <a:schemeClr val="tx2">
                    <a:lumMod val="75000"/>
                  </a:schemeClr>
                </a:solidFill>
              </a:rPr>
              <a:t>проекта бюджета на очередной </a:t>
            </a:r>
            <a:r>
              <a:rPr lang="ru-RU" sz="1800" b="1" dirty="0" smtClean="0">
                <a:solidFill>
                  <a:schemeClr val="tx2">
                    <a:lumMod val="75000"/>
                  </a:schemeClr>
                </a:solidFill>
              </a:rPr>
              <a:t>2023 </a:t>
            </a:r>
            <a:r>
              <a:rPr lang="ru-RU" sz="1800" b="1" dirty="0">
                <a:solidFill>
                  <a:schemeClr val="tx2">
                    <a:lumMod val="75000"/>
                  </a:schemeClr>
                </a:solidFill>
              </a:rPr>
              <a:t>финансовый год и </a:t>
            </a:r>
            <a:r>
              <a:rPr lang="ru-RU" sz="1800" b="1" dirty="0" smtClean="0">
                <a:solidFill>
                  <a:schemeClr val="tx2">
                    <a:lumMod val="75000"/>
                  </a:schemeClr>
                </a:solidFill>
              </a:rPr>
              <a:t>плановый </a:t>
            </a:r>
            <a:r>
              <a:rPr lang="ru-RU" sz="1800" b="1" dirty="0">
                <a:solidFill>
                  <a:schemeClr val="tx2">
                    <a:lumMod val="75000"/>
                  </a:schemeClr>
                </a:solidFill>
              </a:rPr>
              <a:t>период </a:t>
            </a:r>
            <a:r>
              <a:rPr lang="ru-RU" sz="1800" b="1" dirty="0" smtClean="0">
                <a:solidFill>
                  <a:schemeClr val="tx2">
                    <a:lumMod val="75000"/>
                  </a:schemeClr>
                </a:solidFill>
              </a:rPr>
              <a:t>2024 </a:t>
            </a:r>
            <a:r>
              <a:rPr lang="ru-RU" sz="1800" b="1" dirty="0">
                <a:solidFill>
                  <a:schemeClr val="tx2">
                    <a:lumMod val="75000"/>
                  </a:schemeClr>
                </a:solidFill>
              </a:rPr>
              <a:t>– </a:t>
            </a:r>
            <a:r>
              <a:rPr lang="ru-RU" sz="1800" b="1" dirty="0" smtClean="0">
                <a:solidFill>
                  <a:schemeClr val="tx2">
                    <a:lumMod val="75000"/>
                  </a:schemeClr>
                </a:solidFill>
              </a:rPr>
              <a:t>2025 годов</a:t>
            </a:r>
          </a:p>
          <a:p>
            <a:pPr marL="0" indent="0">
              <a:spcBef>
                <a:spcPts val="0"/>
              </a:spcBef>
              <a:buNone/>
            </a:pPr>
            <a:endParaRPr lang="ru-RU" sz="1800" b="1" dirty="0">
              <a:solidFill>
                <a:schemeClr val="tx2">
                  <a:lumMod val="75000"/>
                </a:schemeClr>
              </a:solidFill>
            </a:endParaRPr>
          </a:p>
          <a:p>
            <a:pPr marL="0" indent="0">
              <a:spcBef>
                <a:spcPts val="0"/>
              </a:spcBef>
              <a:buNone/>
            </a:pPr>
            <a:r>
              <a:rPr lang="ru-RU" sz="1800" b="1" dirty="0" smtClean="0">
                <a:solidFill>
                  <a:schemeClr val="tx2">
                    <a:lumMod val="75000"/>
                  </a:schemeClr>
                </a:solidFill>
              </a:rPr>
              <a:t>3. Утверждение </a:t>
            </a:r>
            <a:r>
              <a:rPr lang="ru-RU" sz="1800" b="1" dirty="0">
                <a:solidFill>
                  <a:schemeClr val="tx2">
                    <a:lumMod val="75000"/>
                  </a:schemeClr>
                </a:solidFill>
              </a:rPr>
              <a:t>бюджета на очередной </a:t>
            </a:r>
            <a:r>
              <a:rPr lang="ru-RU" sz="1800" b="1" dirty="0" smtClean="0">
                <a:solidFill>
                  <a:schemeClr val="tx2">
                    <a:lumMod val="75000"/>
                  </a:schemeClr>
                </a:solidFill>
              </a:rPr>
              <a:t>2023 </a:t>
            </a:r>
            <a:r>
              <a:rPr lang="ru-RU" sz="1800" b="1" dirty="0">
                <a:solidFill>
                  <a:schemeClr val="tx2">
                    <a:lumMod val="75000"/>
                  </a:schemeClr>
                </a:solidFill>
              </a:rPr>
              <a:t>финансовый год и </a:t>
            </a:r>
          </a:p>
          <a:p>
            <a:pPr marL="0" indent="0">
              <a:spcBef>
                <a:spcPts val="0"/>
              </a:spcBef>
              <a:buNone/>
            </a:pPr>
            <a:r>
              <a:rPr lang="ru-RU" sz="1800" b="1" dirty="0">
                <a:solidFill>
                  <a:schemeClr val="tx2">
                    <a:lumMod val="75000"/>
                  </a:schemeClr>
                </a:solidFill>
              </a:rPr>
              <a:t>плановый период </a:t>
            </a:r>
            <a:r>
              <a:rPr lang="ru-RU" sz="1800" b="1" dirty="0" smtClean="0">
                <a:solidFill>
                  <a:schemeClr val="tx2">
                    <a:lumMod val="75000"/>
                  </a:schemeClr>
                </a:solidFill>
              </a:rPr>
              <a:t>2024 </a:t>
            </a:r>
            <a:r>
              <a:rPr lang="ru-RU" sz="1800" b="1" dirty="0">
                <a:solidFill>
                  <a:schemeClr val="tx2">
                    <a:lumMod val="75000"/>
                  </a:schemeClr>
                </a:solidFill>
              </a:rPr>
              <a:t>– </a:t>
            </a:r>
            <a:r>
              <a:rPr lang="ru-RU" sz="1800" b="1" dirty="0" smtClean="0">
                <a:solidFill>
                  <a:schemeClr val="tx2">
                    <a:lumMod val="75000"/>
                  </a:schemeClr>
                </a:solidFill>
              </a:rPr>
              <a:t>2025 годов</a:t>
            </a:r>
          </a:p>
          <a:p>
            <a:pPr marL="0" indent="0">
              <a:spcBef>
                <a:spcPts val="0"/>
              </a:spcBef>
              <a:buNone/>
            </a:pPr>
            <a:endParaRPr lang="ru-RU" sz="1800" b="1" dirty="0" smtClean="0">
              <a:solidFill>
                <a:schemeClr val="tx2">
                  <a:lumMod val="75000"/>
                </a:schemeClr>
              </a:solidFill>
            </a:endParaRPr>
          </a:p>
          <a:p>
            <a:pPr marL="0" indent="0">
              <a:spcBef>
                <a:spcPts val="0"/>
              </a:spcBef>
              <a:buNone/>
            </a:pPr>
            <a:r>
              <a:rPr lang="ru-RU" sz="1800" b="1" dirty="0" smtClean="0">
                <a:solidFill>
                  <a:schemeClr val="tx2">
                    <a:lumMod val="75000"/>
                  </a:schemeClr>
                </a:solidFill>
              </a:rPr>
              <a:t>4. Исполнение </a:t>
            </a:r>
            <a:r>
              <a:rPr lang="ru-RU" sz="1800" b="1" dirty="0">
                <a:solidFill>
                  <a:schemeClr val="tx2">
                    <a:lumMod val="75000"/>
                  </a:schemeClr>
                </a:solidFill>
              </a:rPr>
              <a:t>бюджета в текущем </a:t>
            </a:r>
            <a:r>
              <a:rPr lang="ru-RU" sz="1800" b="1" dirty="0" smtClean="0">
                <a:solidFill>
                  <a:schemeClr val="tx2">
                    <a:lumMod val="75000"/>
                  </a:schemeClr>
                </a:solidFill>
              </a:rPr>
              <a:t>финансовом году</a:t>
            </a:r>
          </a:p>
          <a:p>
            <a:pPr marL="0" indent="0">
              <a:spcBef>
                <a:spcPts val="0"/>
              </a:spcBef>
              <a:buNone/>
            </a:pPr>
            <a:endParaRPr lang="ru-RU" sz="1800" b="1" dirty="0" smtClean="0">
              <a:solidFill>
                <a:schemeClr val="tx2">
                  <a:lumMod val="75000"/>
                </a:schemeClr>
              </a:solidFill>
            </a:endParaRPr>
          </a:p>
          <a:p>
            <a:pPr marL="0" indent="0">
              <a:spcBef>
                <a:spcPts val="0"/>
              </a:spcBef>
              <a:buNone/>
            </a:pPr>
            <a:r>
              <a:rPr lang="ru-RU" sz="1800" b="1" dirty="0" smtClean="0">
                <a:solidFill>
                  <a:schemeClr val="tx2">
                    <a:lumMod val="75000"/>
                  </a:schemeClr>
                </a:solidFill>
              </a:rPr>
              <a:t>5. Составление</a:t>
            </a:r>
            <a:r>
              <a:rPr lang="ru-RU" sz="1800" b="1" dirty="0">
                <a:solidFill>
                  <a:schemeClr val="tx2">
                    <a:lumMod val="75000"/>
                  </a:schemeClr>
                </a:solidFill>
              </a:rPr>
              <a:t>, внешняя проверка, рассмотрение и</a:t>
            </a:r>
          </a:p>
          <a:p>
            <a:pPr marL="0" indent="0">
              <a:spcBef>
                <a:spcPts val="0"/>
              </a:spcBef>
              <a:buNone/>
            </a:pPr>
            <a:r>
              <a:rPr lang="ru-RU" sz="1800" b="1" dirty="0">
                <a:solidFill>
                  <a:schemeClr val="tx2">
                    <a:lumMod val="75000"/>
                  </a:schemeClr>
                </a:solidFill>
              </a:rPr>
              <a:t>утверждение отчета об исполнении </a:t>
            </a:r>
            <a:r>
              <a:rPr lang="ru-RU" sz="1800" b="1" dirty="0" smtClean="0">
                <a:solidFill>
                  <a:schemeClr val="tx2">
                    <a:lumMod val="75000"/>
                  </a:schemeClr>
                </a:solidFill>
              </a:rPr>
              <a:t>бюджета </a:t>
            </a:r>
            <a:r>
              <a:rPr lang="ru-RU" sz="1800" b="1" dirty="0">
                <a:solidFill>
                  <a:schemeClr val="tx2">
                    <a:lumMod val="75000"/>
                  </a:schemeClr>
                </a:solidFill>
              </a:rPr>
              <a:t>за </a:t>
            </a:r>
            <a:r>
              <a:rPr lang="ru-RU" sz="1800" b="1" dirty="0" smtClean="0">
                <a:solidFill>
                  <a:schemeClr val="tx2">
                    <a:lumMod val="75000"/>
                  </a:schemeClr>
                </a:solidFill>
              </a:rPr>
              <a:t>2022</a:t>
            </a:r>
          </a:p>
          <a:p>
            <a:pPr marL="0" indent="0">
              <a:spcBef>
                <a:spcPts val="0"/>
              </a:spcBef>
              <a:buNone/>
            </a:pPr>
            <a:r>
              <a:rPr lang="ru-RU" sz="1800" b="1" dirty="0" smtClean="0">
                <a:solidFill>
                  <a:schemeClr val="tx2">
                    <a:lumMod val="75000"/>
                  </a:schemeClr>
                </a:solidFill>
              </a:rPr>
              <a:t>финансовый год</a:t>
            </a:r>
          </a:p>
          <a:p>
            <a:pPr marL="0" indent="0">
              <a:spcBef>
                <a:spcPts val="0"/>
              </a:spcBef>
              <a:buNone/>
            </a:pPr>
            <a:endParaRPr lang="ru-RU" sz="1800" b="1" dirty="0" smtClean="0">
              <a:solidFill>
                <a:schemeClr val="tx2">
                  <a:lumMod val="75000"/>
                </a:schemeClr>
              </a:solidFill>
            </a:endParaRPr>
          </a:p>
          <a:p>
            <a:pPr marL="0" indent="0">
              <a:spcBef>
                <a:spcPts val="0"/>
              </a:spcBef>
              <a:buNone/>
            </a:pPr>
            <a:r>
              <a:rPr lang="ru-RU" sz="1800" b="1" dirty="0" smtClean="0">
                <a:solidFill>
                  <a:schemeClr val="tx2">
                    <a:lumMod val="75000"/>
                  </a:schemeClr>
                </a:solidFill>
              </a:rPr>
              <a:t>6. </a:t>
            </a:r>
            <a:r>
              <a:rPr lang="ru-RU" sz="1800" b="1" dirty="0">
                <a:solidFill>
                  <a:schemeClr val="tx2">
                    <a:lumMod val="75000"/>
                  </a:schemeClr>
                </a:solidFill>
              </a:rPr>
              <a:t>Муниципальный финансовый контроль</a:t>
            </a:r>
          </a:p>
          <a:p>
            <a:pPr marL="0" indent="0">
              <a:spcBef>
                <a:spcPts val="0"/>
              </a:spcBef>
              <a:buNone/>
            </a:pPr>
            <a:endParaRPr lang="ru-RU" sz="1100" dirty="0"/>
          </a:p>
          <a:p>
            <a:pPr marL="0" indent="0">
              <a:buNone/>
            </a:pPr>
            <a:endParaRPr lang="ru-RU" sz="1600" b="1" dirty="0">
              <a:solidFill>
                <a:schemeClr val="accent2"/>
              </a:solidFill>
            </a:endParaRPr>
          </a:p>
          <a:p>
            <a:pPr marL="0" indent="0">
              <a:buNone/>
            </a:pPr>
            <a:endParaRPr lang="ru-RU" sz="1400" b="1" dirty="0">
              <a:solidFill>
                <a:schemeClr val="accent2"/>
              </a:solidFill>
            </a:endParaRPr>
          </a:p>
        </p:txBody>
      </p:sp>
      <p:pic>
        <p:nvPicPr>
          <p:cNvPr id="14338" name="Picture 2"/>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0" y="0"/>
            <a:ext cx="890587" cy="1158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242" name="Picture 2" descr="https://www.opentown.ru/site-specific/opentown.ru/upload/articles/49757/c1581b280a832feffa327450bffce6e0.jpg"/>
          <p:cNvPicPr>
            <a:picLocks noChangeAspect="1" noChangeArrowheads="1"/>
          </p:cNvPicPr>
          <p:nvPr/>
        </p:nvPicPr>
        <p:blipFill>
          <a:blip r:embed="rId3" cstate="email">
            <a:extLst>
              <a:ext uri="{28A0092B-C50C-407E-A947-70E740481C1C}">
                <a14:useLocalDpi xmlns="" xmlns:a14="http://schemas.microsoft.com/office/drawing/2010/main" val="0"/>
              </a:ext>
            </a:extLst>
          </a:blip>
          <a:srcRect/>
          <a:stretch>
            <a:fillRect/>
          </a:stretch>
        </p:blipFill>
        <p:spPr bwMode="auto">
          <a:xfrm>
            <a:off x="6372200" y="5157192"/>
            <a:ext cx="2634339" cy="175155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0887894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4624"/>
            <a:ext cx="8229600" cy="1143000"/>
          </a:xfrm>
        </p:spPr>
        <p:txBody>
          <a:bodyPr>
            <a:normAutofit/>
          </a:bodyPr>
          <a:lstStyle/>
          <a:p>
            <a:r>
              <a:rPr lang="ru-RU" sz="2800" b="1" dirty="0" smtClean="0">
                <a:latin typeface="Bookman Old Style" panose="02050604050505020204" pitchFamily="18" charset="0"/>
              </a:rPr>
              <a:t>          Основные параметры бюджета</a:t>
            </a:r>
            <a:endParaRPr lang="ru-RU" sz="2800" b="1" dirty="0">
              <a:latin typeface="Bookman Old Style" panose="02050604050505020204" pitchFamily="18" charset="0"/>
            </a:endParaRPr>
          </a:p>
        </p:txBody>
      </p:sp>
      <p:sp>
        <p:nvSpPr>
          <p:cNvPr id="3" name="Объект 2"/>
          <p:cNvSpPr>
            <a:spLocks noGrp="1"/>
          </p:cNvSpPr>
          <p:nvPr>
            <p:ph idx="1"/>
          </p:nvPr>
        </p:nvSpPr>
        <p:spPr/>
        <p:txBody>
          <a:bodyPr/>
          <a:lstStyle/>
          <a:p>
            <a:endParaRPr lang="ru-RU" dirty="0"/>
          </a:p>
        </p:txBody>
      </p:sp>
      <p:pic>
        <p:nvPicPr>
          <p:cNvPr id="2050" name="Picture 2" descr="http://www.tern.ru/wp-content/uploads/Corporate-Finance-Functions.jpeg"/>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280906" y="1556792"/>
            <a:ext cx="8662076" cy="5112568"/>
          </a:xfrm>
          <a:prstGeom prst="rect">
            <a:avLst/>
          </a:prstGeom>
          <a:noFill/>
          <a:extLst>
            <a:ext uri="{909E8E84-426E-40DD-AFC4-6F175D3DCCD1}">
              <a14:hiddenFill xmlns="" xmlns:a14="http://schemas.microsoft.com/office/drawing/2010/main">
                <a:solidFill>
                  <a:srgbClr val="FFFFFF"/>
                </a:solidFill>
              </a14:hiddenFill>
            </a:ext>
          </a:extLst>
        </p:spPr>
      </p:pic>
      <p:sp>
        <p:nvSpPr>
          <p:cNvPr id="4" name="Прямоугольник 3"/>
          <p:cNvSpPr/>
          <p:nvPr/>
        </p:nvSpPr>
        <p:spPr>
          <a:xfrm>
            <a:off x="642910" y="1643050"/>
            <a:ext cx="8208912" cy="4739759"/>
          </a:xfrm>
          <a:prstGeom prst="rect">
            <a:avLst/>
          </a:prstGeom>
        </p:spPr>
        <p:txBody>
          <a:bodyPr wrap="square">
            <a:spAutoFit/>
          </a:bodyPr>
          <a:lstStyle/>
          <a:p>
            <a:r>
              <a:rPr lang="ru-RU" sz="2000" b="1" i="1" dirty="0">
                <a:effectLst>
                  <a:outerShdw blurRad="38100" dist="19050" dir="2700000" algn="tl">
                    <a:schemeClr val="dk1">
                      <a:alpha val="40000"/>
                    </a:schemeClr>
                  </a:outerShdw>
                </a:effectLst>
              </a:rPr>
              <a:t>Доходы</a:t>
            </a:r>
            <a:r>
              <a:rPr lang="ru-RU" sz="2000" b="1" dirty="0">
                <a:effectLst>
                  <a:outerShdw blurRad="38100" dist="19050" dir="2700000" algn="tl">
                    <a:schemeClr val="dk1">
                      <a:alpha val="40000"/>
                    </a:schemeClr>
                  </a:outerShdw>
                </a:effectLst>
              </a:rPr>
              <a:t> бюджета муниципального района – поступающие в бюджет муниципального района денежные средства</a:t>
            </a:r>
            <a:r>
              <a:rPr lang="ru-RU" sz="2000" b="1" dirty="0" smtClean="0">
                <a:effectLst>
                  <a:outerShdw blurRad="38100" dist="19050" dir="2700000" algn="tl">
                    <a:schemeClr val="dk1">
                      <a:alpha val="40000"/>
                    </a:schemeClr>
                  </a:outerShdw>
                </a:effectLst>
              </a:rPr>
              <a:t>.</a:t>
            </a:r>
          </a:p>
          <a:p>
            <a:endParaRPr lang="ru-RU" sz="2000" b="1" dirty="0">
              <a:effectLst>
                <a:outerShdw blurRad="38100" dist="19050" dir="2700000" algn="tl">
                  <a:schemeClr val="dk1">
                    <a:alpha val="40000"/>
                  </a:schemeClr>
                </a:outerShdw>
              </a:effectLst>
            </a:endParaRPr>
          </a:p>
          <a:p>
            <a:pPr lvl="0" fontAlgn="base"/>
            <a:r>
              <a:rPr lang="ru-RU" sz="2000" b="1" i="1" dirty="0">
                <a:effectLst>
                  <a:outerShdw blurRad="38100" dist="19050" dir="2700000" algn="tl">
                    <a:schemeClr val="dk1">
                      <a:alpha val="40000"/>
                    </a:schemeClr>
                  </a:outerShdw>
                </a:effectLst>
              </a:rPr>
              <a:t>Расходы</a:t>
            </a:r>
            <a:r>
              <a:rPr lang="ru-RU" sz="2000" b="1" dirty="0">
                <a:effectLst>
                  <a:outerShdw blurRad="38100" dist="19050" dir="2700000" algn="tl">
                    <a:schemeClr val="dk1">
                      <a:alpha val="40000"/>
                    </a:schemeClr>
                  </a:outerShdw>
                </a:effectLst>
              </a:rPr>
              <a:t> бюджета муниципального района – выплачиваемые из бюджета муниципального района денежные </a:t>
            </a:r>
            <a:r>
              <a:rPr lang="ru-RU" sz="2000" b="1" dirty="0" smtClean="0">
                <a:effectLst>
                  <a:outerShdw blurRad="38100" dist="19050" dir="2700000" algn="tl">
                    <a:schemeClr val="dk1">
                      <a:alpha val="40000"/>
                    </a:schemeClr>
                  </a:outerShdw>
                </a:effectLst>
              </a:rPr>
              <a:t>средства</a:t>
            </a:r>
          </a:p>
          <a:p>
            <a:pPr lvl="0" fontAlgn="base"/>
            <a:endParaRPr lang="ru-RU" sz="2000" b="1" dirty="0"/>
          </a:p>
          <a:p>
            <a:pPr lvl="0" fontAlgn="base"/>
            <a:r>
              <a:rPr lang="ru-RU" sz="2000" b="1" i="1" dirty="0"/>
              <a:t> </a:t>
            </a:r>
            <a:r>
              <a:rPr lang="ru-RU" sz="2400" b="1" i="1" dirty="0"/>
              <a:t>-  </a:t>
            </a:r>
            <a:r>
              <a:rPr lang="ru-RU" sz="2000" b="1" i="1" dirty="0"/>
              <a:t>Дефицит бюджета  (превышение расходов над доходами</a:t>
            </a:r>
            <a:r>
              <a:rPr lang="ru-RU" sz="2000" b="1" dirty="0"/>
              <a:t>)    Принимается решение об      источниках покрытия дефицита: использовать имеющиеся остатки, взять в </a:t>
            </a:r>
            <a:r>
              <a:rPr lang="ru-RU" sz="2000" b="1" dirty="0" smtClean="0"/>
              <a:t>долг</a:t>
            </a:r>
          </a:p>
          <a:p>
            <a:pPr lvl="0" fontAlgn="base"/>
            <a:r>
              <a:rPr lang="ru-RU" sz="2000" b="1" u="sng" dirty="0" smtClean="0"/>
              <a:t> </a:t>
            </a:r>
          </a:p>
          <a:p>
            <a:pPr fontAlgn="base"/>
            <a:r>
              <a:rPr lang="ru-RU" sz="2000" b="1" i="1" dirty="0" smtClean="0"/>
              <a:t>- </a:t>
            </a:r>
            <a:r>
              <a:rPr lang="ru-RU" sz="2000" b="1" i="1" dirty="0"/>
              <a:t>Профицит бюджета (превышение доходов над расходами)</a:t>
            </a:r>
            <a:r>
              <a:rPr lang="ru-RU" sz="2000" b="1" dirty="0"/>
              <a:t>   Принимается решение как использовать: накапливать резервы, остатки, погашать долг</a:t>
            </a:r>
            <a:r>
              <a:rPr lang="ru-RU" sz="2000" b="1" u="sng" dirty="0"/>
              <a:t>  </a:t>
            </a:r>
            <a:endParaRPr lang="ru-RU" sz="2000" b="1" dirty="0"/>
          </a:p>
          <a:p>
            <a:endParaRPr lang="ru-RU" sz="2000" b="1" dirty="0">
              <a:solidFill>
                <a:schemeClr val="bg1">
                  <a:lumMod val="95000"/>
                  <a:lumOff val="5000"/>
                </a:schemeClr>
              </a:solidFill>
            </a:endParaRPr>
          </a:p>
          <a:p>
            <a:endParaRPr lang="ru-RU" dirty="0"/>
          </a:p>
        </p:txBody>
      </p:sp>
      <p:pic>
        <p:nvPicPr>
          <p:cNvPr id="12290" name="Picture 2"/>
          <p:cNvPicPr>
            <a:picLocks noChangeAspect="1" noChangeArrowheads="1"/>
          </p:cNvPicPr>
          <p:nvPr/>
        </p:nvPicPr>
        <p:blipFill>
          <a:blip r:embed="rId3" cstate="email">
            <a:extLst>
              <a:ext uri="{28A0092B-C50C-407E-A947-70E740481C1C}">
                <a14:useLocalDpi xmlns="" xmlns:a14="http://schemas.microsoft.com/office/drawing/2010/main" val="0"/>
              </a:ext>
            </a:extLst>
          </a:blip>
          <a:srcRect/>
          <a:stretch>
            <a:fillRect/>
          </a:stretch>
        </p:blipFill>
        <p:spPr bwMode="auto">
          <a:xfrm>
            <a:off x="0" y="0"/>
            <a:ext cx="890587" cy="1158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9105908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Содержимое 2"/>
          <p:cNvSpPr>
            <a:spLocks noGrp="1"/>
          </p:cNvSpPr>
          <p:nvPr>
            <p:ph idx="1"/>
          </p:nvPr>
        </p:nvSpPr>
        <p:spPr>
          <a:xfrm>
            <a:off x="457200" y="333375"/>
            <a:ext cx="8435975" cy="6264275"/>
          </a:xfrm>
        </p:spPr>
        <p:txBody>
          <a:bodyPr/>
          <a:lstStyle/>
          <a:p>
            <a:pPr algn="ctr">
              <a:buFont typeface="Wingdings 2" panose="05020102010507070707" pitchFamily="18" charset="2"/>
              <a:buNone/>
            </a:pPr>
            <a:endParaRPr lang="ru-RU" altLang="ru-RU" sz="2200" b="1" dirty="0" smtClean="0"/>
          </a:p>
          <a:p>
            <a:pPr algn="ctr">
              <a:buFont typeface="Wingdings 2" panose="05020102010507070707" pitchFamily="18" charset="2"/>
              <a:buNone/>
            </a:pPr>
            <a:r>
              <a:rPr lang="ru-RU" altLang="ru-RU" sz="2200" b="1" dirty="0" smtClean="0"/>
              <a:t>      Основные задачи бюджетной и налоговой политики:</a:t>
            </a:r>
          </a:p>
          <a:p>
            <a:pPr algn="ctr">
              <a:buFont typeface="Wingdings 2" panose="05020102010507070707" pitchFamily="18" charset="2"/>
              <a:buNone/>
            </a:pPr>
            <a:endParaRPr lang="ru-RU" altLang="ru-RU" sz="2200" b="1" dirty="0" smtClean="0"/>
          </a:p>
          <a:p>
            <a:pPr algn="just"/>
            <a:r>
              <a:rPr lang="ru-RU" altLang="ru-RU" sz="1600" dirty="0" smtClean="0"/>
              <a:t>обеспечение сбалансированности и устойчивости местного бюджета; </a:t>
            </a:r>
          </a:p>
          <a:p>
            <a:pPr algn="just"/>
            <a:r>
              <a:rPr lang="ru-RU" altLang="ru-RU" sz="1600" dirty="0" smtClean="0"/>
              <a:t>поддержка инвестиционной активности хозяйствующих субъектов, осуществляющих деятельность на территории муниципального образования «Муниципальный округ Кизнерский район Удмуртской Республики»;</a:t>
            </a:r>
          </a:p>
          <a:p>
            <a:pPr algn="just"/>
            <a:r>
              <a:rPr lang="ru-RU" altLang="ru-RU" sz="1600" dirty="0" smtClean="0"/>
              <a:t>повышение качества управления муниципальными финансами, эффективности расходования бюджетных средств;</a:t>
            </a:r>
          </a:p>
          <a:p>
            <a:pPr algn="just"/>
            <a:r>
              <a:rPr lang="ru-RU" altLang="ru-RU" sz="1600" dirty="0" smtClean="0"/>
              <a:t>обеспечение роста доходной части консолидированного бюджета муниципального образования «Муниципальный округ Кизнерский район Удмуртской Республики»; </a:t>
            </a:r>
          </a:p>
          <a:p>
            <a:pPr algn="just"/>
            <a:r>
              <a:rPr lang="ru-RU" altLang="ru-RU" sz="1600" dirty="0" smtClean="0"/>
              <a:t>упорядочение существующих налоговых льгот путем отмены неэффективных льгот; предоставление налоговых   льгот,  носящих ограничен-</a:t>
            </a:r>
            <a:r>
              <a:rPr lang="ru-RU" altLang="ru-RU" sz="1600" dirty="0" err="1" smtClean="0"/>
              <a:t>ный</a:t>
            </a:r>
            <a:r>
              <a:rPr lang="ru-RU" altLang="ru-RU" sz="1600" dirty="0" smtClean="0"/>
              <a:t> во времени характер;</a:t>
            </a:r>
          </a:p>
          <a:p>
            <a:pPr algn="just"/>
            <a:r>
              <a:rPr lang="ru-RU" altLang="ru-RU" sz="1600" dirty="0" smtClean="0"/>
              <a:t>совершенствование системы управления и распоряжения муниципальным имуществом, увеличение доходов от его использования; </a:t>
            </a:r>
          </a:p>
          <a:p>
            <a:pPr algn="just"/>
            <a:r>
              <a:rPr lang="ru-RU" altLang="ru-RU" sz="1600" dirty="0" smtClean="0"/>
              <a:t>проведение взвешенной долговой политики муниципального образования «Муниципальный округ Кизнерский район Удмуртской Республики», снижение расходов на обслуживание муниципального долга. </a:t>
            </a:r>
          </a:p>
        </p:txBody>
      </p:sp>
      <p:pic>
        <p:nvPicPr>
          <p:cNvPr id="9218" name="Picture 2"/>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12729" y="0"/>
            <a:ext cx="890587" cy="1158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726910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66936" y="-171400"/>
            <a:ext cx="8229600" cy="1143000"/>
          </a:xfrm>
        </p:spPr>
        <p:txBody>
          <a:bodyPr>
            <a:normAutofit fontScale="90000"/>
          </a:bodyPr>
          <a:lstStyle/>
          <a:p>
            <a:r>
              <a:rPr lang="ru-RU" sz="2400" b="1" dirty="0" smtClean="0">
                <a:solidFill>
                  <a:schemeClr val="tx2">
                    <a:lumMod val="75000"/>
                  </a:schemeClr>
                </a:solidFill>
                <a:latin typeface="Bookman Old Style" panose="02050604050505020204" pitchFamily="18" charset="0"/>
              </a:rPr>
              <a:t>Налоги, уплачиваемые гражданином в бюджет муниципального образования «Муниципальный округ Кизнерский район Удмуртской Республики»</a:t>
            </a:r>
            <a:endParaRPr lang="ru-RU" sz="2400" b="1" dirty="0">
              <a:solidFill>
                <a:schemeClr val="tx2">
                  <a:lumMod val="75000"/>
                </a:schemeClr>
              </a:solidFill>
              <a:latin typeface="Bookman Old Style" panose="02050604050505020204" pitchFamily="18" charset="0"/>
            </a:endParaRPr>
          </a:p>
        </p:txBody>
      </p:sp>
      <p:graphicFrame>
        <p:nvGraphicFramePr>
          <p:cNvPr id="8" name="Объект 7"/>
          <p:cNvGraphicFramePr>
            <a:graphicFrameLocks noGrp="1"/>
          </p:cNvGraphicFramePr>
          <p:nvPr>
            <p:ph idx="1"/>
            <p:extLst>
              <p:ext uri="{D42A27DB-BD31-4B8C-83A1-F6EECF244321}">
                <p14:modId xmlns="" xmlns:p14="http://schemas.microsoft.com/office/powerpoint/2010/main" val="25193368"/>
              </p:ext>
            </p:extLst>
          </p:nvPr>
        </p:nvGraphicFramePr>
        <p:xfrm>
          <a:off x="2857488" y="1785929"/>
          <a:ext cx="6143668" cy="4689609"/>
        </p:xfrm>
        <a:graphic>
          <a:graphicData uri="http://schemas.openxmlformats.org/drawingml/2006/table">
            <a:tbl>
              <a:tblPr firstRow="1" bandRow="1">
                <a:tableStyleId>{5C22544A-7EE6-4342-B048-85BDC9FD1C3A}</a:tableStyleId>
              </a:tblPr>
              <a:tblGrid>
                <a:gridCol w="2662256"/>
                <a:gridCol w="2775243"/>
                <a:gridCol w="706169"/>
              </a:tblGrid>
              <a:tr h="580812">
                <a:tc>
                  <a:txBody>
                    <a:bodyPr/>
                    <a:lstStyle/>
                    <a:p>
                      <a:r>
                        <a:rPr lang="ru-RU" sz="1100" dirty="0" smtClean="0">
                          <a:solidFill>
                            <a:schemeClr val="bg1"/>
                          </a:solidFill>
                        </a:rPr>
                        <a:t>Объект налогообложения</a:t>
                      </a:r>
                      <a:endParaRPr lang="ru-RU" sz="1100" dirty="0">
                        <a:solidFill>
                          <a:schemeClr val="bg1"/>
                        </a:solidFill>
                      </a:endParaRPr>
                    </a:p>
                  </a:txBody>
                  <a:tcPr/>
                </a:tc>
                <a:tc>
                  <a:txBody>
                    <a:bodyPr/>
                    <a:lstStyle/>
                    <a:p>
                      <a:r>
                        <a:rPr lang="ru-RU" sz="1100" dirty="0" smtClean="0"/>
                        <a:t>Суммарная инвентаризационная стоимость объектов налогообложения</a:t>
                      </a:r>
                      <a:endParaRPr lang="ru-RU" sz="1100" dirty="0"/>
                    </a:p>
                  </a:txBody>
                  <a:tcPr/>
                </a:tc>
                <a:tc>
                  <a:txBody>
                    <a:bodyPr/>
                    <a:lstStyle/>
                    <a:p>
                      <a:r>
                        <a:rPr lang="ru-RU" sz="1100" dirty="0" smtClean="0">
                          <a:solidFill>
                            <a:schemeClr val="bg1"/>
                          </a:solidFill>
                        </a:rPr>
                        <a:t>Ставка налога</a:t>
                      </a:r>
                      <a:endParaRPr lang="ru-RU" sz="1100" dirty="0">
                        <a:solidFill>
                          <a:schemeClr val="bg1"/>
                        </a:solidFill>
                      </a:endParaRPr>
                    </a:p>
                  </a:txBody>
                  <a:tcPr/>
                </a:tc>
              </a:tr>
              <a:tr h="238282">
                <a:tc rowSpan="3">
                  <a:txBody>
                    <a:bodyPr/>
                    <a:lstStyle/>
                    <a:p>
                      <a:r>
                        <a:rPr lang="ru-RU" sz="1100" dirty="0" smtClean="0">
                          <a:solidFill>
                            <a:schemeClr val="tx2">
                              <a:lumMod val="50000"/>
                            </a:schemeClr>
                          </a:solidFill>
                        </a:rPr>
                        <a:t>Жилой дом, квартира, комната, дача, гараж, доля в праве общей собственности</a:t>
                      </a:r>
                    </a:p>
                    <a:p>
                      <a:pPr algn="just"/>
                      <a:r>
                        <a:rPr lang="ru-RU" sz="1100" dirty="0" smtClean="0">
                          <a:solidFill>
                            <a:schemeClr val="tx2">
                              <a:lumMod val="50000"/>
                            </a:schemeClr>
                          </a:solidFill>
                        </a:rPr>
                        <a:t>на указанное имущество</a:t>
                      </a:r>
                      <a:endParaRPr lang="ru-RU" sz="1100" dirty="0">
                        <a:solidFill>
                          <a:schemeClr val="tx2">
                            <a:lumMod val="50000"/>
                          </a:schemeClr>
                        </a:solidFill>
                      </a:endParaRPr>
                    </a:p>
                  </a:txBody>
                  <a:tcPr/>
                </a:tc>
                <a:tc>
                  <a:txBody>
                    <a:bodyPr/>
                    <a:lstStyle/>
                    <a:p>
                      <a:r>
                        <a:rPr lang="ru-RU" sz="1000" dirty="0" smtClean="0"/>
                        <a:t>До 300,0 тыс. рублей (включительно)</a:t>
                      </a:r>
                      <a:endParaRPr lang="ru-RU" sz="1000" dirty="0"/>
                    </a:p>
                  </a:txBody>
                  <a:tcPr/>
                </a:tc>
                <a:tc>
                  <a:txBody>
                    <a:bodyPr/>
                    <a:lstStyle/>
                    <a:p>
                      <a:pPr algn="ctr"/>
                      <a:r>
                        <a:rPr lang="ru-RU" sz="1000" dirty="0" smtClean="0"/>
                        <a:t>0,1 %</a:t>
                      </a:r>
                      <a:endParaRPr lang="ru-RU" sz="1000" dirty="0"/>
                    </a:p>
                  </a:txBody>
                  <a:tcPr/>
                </a:tc>
              </a:tr>
              <a:tr h="387208">
                <a:tc vMerge="1">
                  <a:txBody>
                    <a:bodyPr/>
                    <a:lstStyle/>
                    <a:p>
                      <a:endParaRPr lang="ru-RU" dirty="0"/>
                    </a:p>
                  </a:txBody>
                  <a:tcPr/>
                </a:tc>
                <a:tc>
                  <a:txBody>
                    <a:bodyPr/>
                    <a:lstStyle/>
                    <a:p>
                      <a:r>
                        <a:rPr lang="ru-RU" sz="1000" dirty="0" smtClean="0"/>
                        <a:t>Свыше 300,0 тыс. рублей до 500,0 тыс. рублей (включительно)</a:t>
                      </a:r>
                      <a:endParaRPr lang="ru-RU" sz="1000" dirty="0"/>
                    </a:p>
                  </a:txBody>
                  <a:tcPr/>
                </a:tc>
                <a:tc>
                  <a:txBody>
                    <a:bodyPr/>
                    <a:lstStyle/>
                    <a:p>
                      <a:pPr algn="ctr"/>
                      <a:r>
                        <a:rPr lang="ru-RU" sz="1000" dirty="0" smtClean="0"/>
                        <a:t>0,15 %</a:t>
                      </a:r>
                      <a:endParaRPr lang="ru-RU" sz="1000" dirty="0"/>
                    </a:p>
                  </a:txBody>
                  <a:tcPr/>
                </a:tc>
              </a:tr>
              <a:tr h="238282">
                <a:tc vMerge="1">
                  <a:txBody>
                    <a:bodyPr/>
                    <a:lstStyle/>
                    <a:p>
                      <a:endParaRPr lang="ru-RU" dirty="0"/>
                    </a:p>
                  </a:txBody>
                  <a:tcPr/>
                </a:tc>
                <a:tc>
                  <a:txBody>
                    <a:bodyPr/>
                    <a:lstStyle/>
                    <a:p>
                      <a:r>
                        <a:rPr lang="ru-RU" sz="1000" dirty="0" smtClean="0"/>
                        <a:t>Свыше 500,0 тыс. рублей</a:t>
                      </a:r>
                      <a:endParaRPr lang="ru-RU" sz="1000" dirty="0"/>
                    </a:p>
                  </a:txBody>
                  <a:tcPr/>
                </a:tc>
                <a:tc>
                  <a:txBody>
                    <a:bodyPr/>
                    <a:lstStyle/>
                    <a:p>
                      <a:pPr algn="ctr"/>
                      <a:r>
                        <a:rPr lang="ru-RU" sz="1000" dirty="0" smtClean="0"/>
                        <a:t>0,31 %</a:t>
                      </a:r>
                      <a:endParaRPr lang="ru-RU" sz="1000" dirty="0"/>
                    </a:p>
                  </a:txBody>
                  <a:tcPr/>
                </a:tc>
              </a:tr>
              <a:tr h="238282">
                <a:tc rowSpan="3">
                  <a:txBody>
                    <a:bodyPr/>
                    <a:lstStyle/>
                    <a:p>
                      <a:pPr algn="just"/>
                      <a:r>
                        <a:rPr lang="ru-RU" sz="1100" dirty="0" smtClean="0"/>
                        <a:t>Иное строение, помещение и сооружение, доля в праве общей собственности на указанное имущество</a:t>
                      </a:r>
                      <a:endParaRPr lang="ru-RU" sz="1100" dirty="0"/>
                    </a:p>
                  </a:txBody>
                  <a:tcPr/>
                </a:tc>
                <a:tc>
                  <a:txBody>
                    <a:bodyPr/>
                    <a:lstStyle/>
                    <a:p>
                      <a:r>
                        <a:rPr lang="ru-RU" sz="1000" dirty="0" smtClean="0"/>
                        <a:t>До 300,0 тыс. рублей (включительно)</a:t>
                      </a:r>
                      <a:endParaRPr lang="ru-RU" sz="1000" dirty="0"/>
                    </a:p>
                  </a:txBody>
                  <a:tcPr/>
                </a:tc>
                <a:tc>
                  <a:txBody>
                    <a:bodyPr/>
                    <a:lstStyle/>
                    <a:p>
                      <a:pPr algn="ctr"/>
                      <a:r>
                        <a:rPr lang="ru-RU" sz="1000" dirty="0" smtClean="0"/>
                        <a:t>0,1 %</a:t>
                      </a:r>
                      <a:endParaRPr lang="ru-RU" sz="1000" dirty="0"/>
                    </a:p>
                  </a:txBody>
                  <a:tcPr/>
                </a:tc>
              </a:tr>
              <a:tr h="387208">
                <a:tc vMerge="1">
                  <a:txBody>
                    <a:bodyPr/>
                    <a:lstStyle/>
                    <a:p>
                      <a:endParaRPr lang="ru-RU" dirty="0"/>
                    </a:p>
                  </a:txBody>
                  <a:tcPr/>
                </a:tc>
                <a:tc>
                  <a:txBody>
                    <a:bodyPr/>
                    <a:lstStyle/>
                    <a:p>
                      <a:r>
                        <a:rPr lang="ru-RU" sz="1000" dirty="0" smtClean="0"/>
                        <a:t>Свыше 300,0 тыс. рублей до 500,0 тыс. рублей (включительно)</a:t>
                      </a:r>
                      <a:endParaRPr lang="ru-RU" sz="1000" dirty="0"/>
                    </a:p>
                  </a:txBody>
                  <a:tcPr/>
                </a:tc>
                <a:tc>
                  <a:txBody>
                    <a:bodyPr/>
                    <a:lstStyle/>
                    <a:p>
                      <a:pPr algn="ctr"/>
                      <a:r>
                        <a:rPr lang="ru-RU" sz="1000" dirty="0" smtClean="0"/>
                        <a:t>0,3 %</a:t>
                      </a:r>
                      <a:endParaRPr lang="ru-RU" sz="1000" dirty="0"/>
                    </a:p>
                  </a:txBody>
                  <a:tcPr/>
                </a:tc>
              </a:tr>
              <a:tr h="238282">
                <a:tc vMerge="1">
                  <a:txBody>
                    <a:bodyPr/>
                    <a:lstStyle/>
                    <a:p>
                      <a:endParaRPr lang="ru-RU" dirty="0"/>
                    </a:p>
                  </a:txBody>
                  <a:tcPr/>
                </a:tc>
                <a:tc>
                  <a:txBody>
                    <a:bodyPr/>
                    <a:lstStyle/>
                    <a:p>
                      <a:r>
                        <a:rPr lang="ru-RU" sz="1000" dirty="0" smtClean="0"/>
                        <a:t>Свыше 500,0 тыс. рублей</a:t>
                      </a:r>
                      <a:endParaRPr lang="ru-RU" sz="1000" dirty="0"/>
                    </a:p>
                  </a:txBody>
                  <a:tcPr/>
                </a:tc>
                <a:tc>
                  <a:txBody>
                    <a:bodyPr/>
                    <a:lstStyle/>
                    <a:p>
                      <a:pPr algn="ctr"/>
                      <a:r>
                        <a:rPr lang="ru-RU" sz="1000" dirty="0" smtClean="0"/>
                        <a:t>2,0 %</a:t>
                      </a:r>
                      <a:endParaRPr lang="ru-RU" sz="1000" dirty="0"/>
                    </a:p>
                  </a:txBody>
                  <a:tcPr/>
                </a:tc>
              </a:tr>
              <a:tr h="387208">
                <a:tc>
                  <a:txBody>
                    <a:bodyPr/>
                    <a:lstStyle/>
                    <a:p>
                      <a:endParaRPr lang="ru-RU" sz="1100" dirty="0"/>
                    </a:p>
                  </a:txBody>
                  <a:tcPr>
                    <a:solidFill>
                      <a:schemeClr val="accent1">
                        <a:lumMod val="75000"/>
                      </a:schemeClr>
                    </a:solidFill>
                  </a:tcPr>
                </a:tc>
                <a:tc>
                  <a:txBody>
                    <a:bodyPr/>
                    <a:lstStyle/>
                    <a:p>
                      <a:r>
                        <a:rPr lang="ru-RU" sz="1000" dirty="0" smtClean="0">
                          <a:solidFill>
                            <a:schemeClr val="bg1"/>
                          </a:solidFill>
                        </a:rPr>
                        <a:t>Кадастровая стоимость налогообложения</a:t>
                      </a:r>
                      <a:endParaRPr lang="ru-RU" sz="1000" dirty="0">
                        <a:solidFill>
                          <a:schemeClr val="bg1"/>
                        </a:solidFill>
                      </a:endParaRPr>
                    </a:p>
                  </a:txBody>
                  <a:tcPr>
                    <a:solidFill>
                      <a:schemeClr val="accent1">
                        <a:lumMod val="75000"/>
                      </a:schemeClr>
                    </a:solidFill>
                  </a:tcPr>
                </a:tc>
                <a:tc>
                  <a:txBody>
                    <a:bodyPr/>
                    <a:lstStyle/>
                    <a:p>
                      <a:pPr algn="ctr"/>
                      <a:r>
                        <a:rPr lang="ru-RU" sz="1000" dirty="0" smtClean="0">
                          <a:solidFill>
                            <a:schemeClr val="bg1"/>
                          </a:solidFill>
                        </a:rPr>
                        <a:t>Ставка налога</a:t>
                      </a:r>
                      <a:endParaRPr lang="ru-RU" sz="1000" dirty="0">
                        <a:solidFill>
                          <a:schemeClr val="bg1"/>
                        </a:solidFill>
                      </a:endParaRPr>
                    </a:p>
                  </a:txBody>
                  <a:tcPr>
                    <a:solidFill>
                      <a:schemeClr val="accent1">
                        <a:lumMod val="75000"/>
                      </a:schemeClr>
                    </a:solidFill>
                  </a:tcPr>
                </a:tc>
              </a:tr>
              <a:tr h="603585">
                <a:tc rowSpan="3">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kumimoji="0" lang="ru-RU" sz="1100" kern="1200" dirty="0" smtClean="0">
                          <a:solidFill>
                            <a:schemeClr val="dk1"/>
                          </a:solidFill>
                          <a:latin typeface="+mn-lt"/>
                          <a:ea typeface="+mn-ea"/>
                          <a:cs typeface="+mn-cs"/>
                        </a:rPr>
                        <a:t>В отношении объектов налогообложения, включенных в перечень, определяемый в соответствии с пунктом 7 статьи 378.2 Налогового Кодекса Российской Федерации, в отношении объектов налогообложения, предусмотренных абзацем вторым пункта 10 статьи 378.2 Налогового Кодекса Российской Федерации:</a:t>
                      </a:r>
                    </a:p>
                    <a:p>
                      <a:endParaRPr lang="ru-RU" sz="1000" dirty="0"/>
                    </a:p>
                  </a:txBody>
                  <a:tcPr/>
                </a:tc>
                <a:tc>
                  <a:txBody>
                    <a:bodyPr/>
                    <a:lstStyle/>
                    <a:p>
                      <a:pPr algn="just">
                        <a:lnSpc>
                          <a:spcPct val="115000"/>
                        </a:lnSpc>
                        <a:spcAft>
                          <a:spcPts val="0"/>
                        </a:spcAft>
                      </a:pPr>
                      <a:r>
                        <a:rPr lang="ru-RU" sz="1200" dirty="0" smtClean="0">
                          <a:latin typeface="Times New Roman"/>
                          <a:ea typeface="Times New Roman"/>
                          <a:cs typeface="Times New Roman"/>
                        </a:rPr>
                        <a:t>Кадастровая стоимость объекта</a:t>
                      </a:r>
                      <a:r>
                        <a:rPr lang="ru-RU" sz="1200" baseline="0" dirty="0" smtClean="0">
                          <a:latin typeface="Times New Roman"/>
                          <a:ea typeface="Times New Roman"/>
                          <a:cs typeface="Times New Roman"/>
                        </a:rPr>
                        <a:t> налогообложения д</a:t>
                      </a:r>
                      <a:r>
                        <a:rPr lang="ru-RU" sz="1200" dirty="0" smtClean="0">
                          <a:latin typeface="Times New Roman"/>
                          <a:ea typeface="Times New Roman"/>
                          <a:cs typeface="Times New Roman"/>
                        </a:rPr>
                        <a:t>о </a:t>
                      </a:r>
                      <a:r>
                        <a:rPr lang="ru-RU" sz="1200" dirty="0">
                          <a:latin typeface="Times New Roman"/>
                          <a:ea typeface="Times New Roman"/>
                          <a:cs typeface="Times New Roman"/>
                        </a:rPr>
                        <a:t>20 млн. рублей (включительно)</a:t>
                      </a:r>
                      <a:endParaRPr lang="ru-RU" sz="1100" dirty="0">
                        <a:latin typeface="Calibri"/>
                        <a:ea typeface="Calibri"/>
                        <a:cs typeface="Times New Roman"/>
                      </a:endParaRPr>
                    </a:p>
                  </a:txBody>
                  <a:tcPr marL="68580" marR="68580" marT="0" marB="0"/>
                </a:tc>
                <a:tc>
                  <a:txBody>
                    <a:bodyPr/>
                    <a:lstStyle/>
                    <a:p>
                      <a:pPr algn="ctr">
                        <a:lnSpc>
                          <a:spcPct val="115000"/>
                        </a:lnSpc>
                        <a:spcAft>
                          <a:spcPts val="0"/>
                        </a:spcAft>
                      </a:pPr>
                      <a:r>
                        <a:rPr lang="ru-RU" sz="1000" dirty="0">
                          <a:latin typeface="Times New Roman"/>
                          <a:ea typeface="Times New Roman"/>
                          <a:cs typeface="Times New Roman"/>
                        </a:rPr>
                        <a:t>0,5 </a:t>
                      </a:r>
                      <a:r>
                        <a:rPr lang="ru-RU" sz="1000" dirty="0" smtClean="0">
                          <a:latin typeface="Times New Roman"/>
                          <a:ea typeface="Times New Roman"/>
                          <a:cs typeface="Times New Roman"/>
                        </a:rPr>
                        <a:t>%</a:t>
                      </a:r>
                      <a:endParaRPr lang="ru-RU" sz="1000" dirty="0">
                        <a:latin typeface="Calibri"/>
                        <a:ea typeface="Calibri"/>
                        <a:cs typeface="Times New Roman"/>
                      </a:endParaRPr>
                    </a:p>
                  </a:txBody>
                  <a:tcPr marL="68580" marR="68580" marT="0" marB="0"/>
                </a:tc>
              </a:tr>
              <a:tr h="603585">
                <a:tc vMerge="1">
                  <a:txBody>
                    <a:bodyPr/>
                    <a:lstStyle/>
                    <a:p>
                      <a:endParaRPr lang="ru-RU"/>
                    </a:p>
                  </a:txBody>
                  <a:tcPr/>
                </a:tc>
                <a:tc>
                  <a:txBody>
                    <a:bodyPr/>
                    <a:lstStyle/>
                    <a:p>
                      <a:pPr algn="just">
                        <a:lnSpc>
                          <a:spcPct val="115000"/>
                        </a:lnSpc>
                        <a:spcAft>
                          <a:spcPts val="0"/>
                        </a:spcAft>
                      </a:pPr>
                      <a:r>
                        <a:rPr lang="ru-RU" sz="1200" dirty="0" smtClean="0">
                          <a:latin typeface="Times New Roman"/>
                          <a:ea typeface="Times New Roman"/>
                          <a:cs typeface="Times New Roman"/>
                        </a:rPr>
                        <a:t>Кадастровая</a:t>
                      </a:r>
                      <a:r>
                        <a:rPr lang="ru-RU" sz="1200" baseline="0" dirty="0" smtClean="0">
                          <a:latin typeface="Times New Roman"/>
                          <a:ea typeface="Times New Roman"/>
                          <a:cs typeface="Times New Roman"/>
                        </a:rPr>
                        <a:t> стоимость объекта налогообложения с</a:t>
                      </a:r>
                      <a:r>
                        <a:rPr lang="ru-RU" sz="1200" dirty="0" smtClean="0">
                          <a:latin typeface="Times New Roman"/>
                          <a:ea typeface="Times New Roman"/>
                          <a:cs typeface="Times New Roman"/>
                        </a:rPr>
                        <a:t>выше </a:t>
                      </a:r>
                      <a:r>
                        <a:rPr lang="ru-RU" sz="1200" dirty="0">
                          <a:latin typeface="Times New Roman"/>
                          <a:ea typeface="Times New Roman"/>
                          <a:cs typeface="Times New Roman"/>
                        </a:rPr>
                        <a:t>20 млн. рублей до 30 млн. рублей (включительно)</a:t>
                      </a:r>
                      <a:endParaRPr lang="ru-RU" sz="1100" dirty="0">
                        <a:latin typeface="Calibri"/>
                        <a:ea typeface="Calibri"/>
                        <a:cs typeface="Times New Roman"/>
                      </a:endParaRPr>
                    </a:p>
                  </a:txBody>
                  <a:tcPr marL="68580" marR="68580" marT="0" marB="0"/>
                </a:tc>
                <a:tc>
                  <a:txBody>
                    <a:bodyPr/>
                    <a:lstStyle/>
                    <a:p>
                      <a:pPr algn="ctr">
                        <a:lnSpc>
                          <a:spcPct val="115000"/>
                        </a:lnSpc>
                        <a:spcAft>
                          <a:spcPts val="0"/>
                        </a:spcAft>
                      </a:pPr>
                      <a:r>
                        <a:rPr lang="ru-RU" sz="1000" dirty="0">
                          <a:latin typeface="Times New Roman"/>
                          <a:ea typeface="Times New Roman"/>
                          <a:cs typeface="Times New Roman"/>
                        </a:rPr>
                        <a:t>1,0 </a:t>
                      </a:r>
                      <a:r>
                        <a:rPr lang="ru-RU" sz="1000" dirty="0" smtClean="0">
                          <a:latin typeface="Times New Roman"/>
                          <a:ea typeface="Times New Roman"/>
                          <a:cs typeface="Times New Roman"/>
                        </a:rPr>
                        <a:t>%</a:t>
                      </a:r>
                      <a:endParaRPr lang="ru-RU" sz="1000" dirty="0">
                        <a:latin typeface="Calibri"/>
                        <a:ea typeface="Calibri"/>
                        <a:cs typeface="Times New Roman"/>
                      </a:endParaRPr>
                    </a:p>
                  </a:txBody>
                  <a:tcPr marL="68580" marR="68580" marT="0" marB="0"/>
                </a:tc>
              </a:tr>
              <a:tr h="669297">
                <a:tc vMerge="1">
                  <a:txBody>
                    <a:bodyPr/>
                    <a:lstStyle/>
                    <a:p>
                      <a:endParaRPr lang="ru-RU" sz="1100" dirty="0"/>
                    </a:p>
                  </a:txBody>
                  <a:tcPr/>
                </a:tc>
                <a:tc>
                  <a:txBody>
                    <a:bodyPr/>
                    <a:lstStyle/>
                    <a:p>
                      <a:pPr algn="just">
                        <a:lnSpc>
                          <a:spcPct val="115000"/>
                        </a:lnSpc>
                        <a:spcAft>
                          <a:spcPts val="0"/>
                        </a:spcAft>
                      </a:pPr>
                      <a:r>
                        <a:rPr lang="ru-RU" sz="1200" dirty="0" smtClean="0">
                          <a:latin typeface="Times New Roman"/>
                          <a:ea typeface="Times New Roman"/>
                          <a:cs typeface="Times New Roman"/>
                        </a:rPr>
                        <a:t>Кадастровая стоимость объекта налогообложения  свыше </a:t>
                      </a:r>
                      <a:r>
                        <a:rPr lang="ru-RU" sz="1200" dirty="0">
                          <a:latin typeface="Times New Roman"/>
                          <a:ea typeface="Times New Roman"/>
                          <a:cs typeface="Times New Roman"/>
                        </a:rPr>
                        <a:t>30 млн. рублей </a:t>
                      </a:r>
                      <a:endParaRPr lang="ru-RU" sz="1100" dirty="0">
                        <a:latin typeface="Calibri"/>
                        <a:ea typeface="Calibri"/>
                        <a:cs typeface="Times New Roman"/>
                      </a:endParaRPr>
                    </a:p>
                  </a:txBody>
                  <a:tcPr marL="68580" marR="68580" marT="0" marB="0"/>
                </a:tc>
                <a:tc>
                  <a:txBody>
                    <a:bodyPr/>
                    <a:lstStyle/>
                    <a:p>
                      <a:pPr algn="ctr">
                        <a:lnSpc>
                          <a:spcPct val="115000"/>
                        </a:lnSpc>
                        <a:spcAft>
                          <a:spcPts val="0"/>
                        </a:spcAft>
                      </a:pPr>
                      <a:r>
                        <a:rPr lang="ru-RU" sz="1000" dirty="0" smtClean="0">
                          <a:latin typeface="Times New Roman"/>
                          <a:ea typeface="Times New Roman"/>
                          <a:cs typeface="Times New Roman"/>
                        </a:rPr>
                        <a:t>2,0 %</a:t>
                      </a:r>
                      <a:endParaRPr lang="ru-RU" sz="1000" dirty="0">
                        <a:latin typeface="Calibri"/>
                        <a:ea typeface="Calibri"/>
                        <a:cs typeface="Times New Roman"/>
                      </a:endParaRPr>
                    </a:p>
                  </a:txBody>
                  <a:tcPr marL="68580" marR="68580" marT="0" marB="0"/>
                </a:tc>
              </a:tr>
            </a:tbl>
          </a:graphicData>
        </a:graphic>
      </p:graphicFrame>
      <p:sp>
        <p:nvSpPr>
          <p:cNvPr id="4" name="Овал 3"/>
          <p:cNvSpPr/>
          <p:nvPr/>
        </p:nvSpPr>
        <p:spPr>
          <a:xfrm>
            <a:off x="0" y="1142984"/>
            <a:ext cx="2643174" cy="785818"/>
          </a:xfrm>
          <a:prstGeom prst="ellipse">
            <a:avLst/>
          </a:prstGeom>
          <a:solidFill>
            <a:schemeClr val="accent6">
              <a:lumMod val="20000"/>
              <a:lumOff val="8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accent2">
                    <a:lumMod val="50000"/>
                  </a:schemeClr>
                </a:solidFill>
              </a:rPr>
              <a:t>Земельный налог</a:t>
            </a:r>
            <a:endParaRPr lang="ru-RU" b="1" dirty="0">
              <a:solidFill>
                <a:schemeClr val="accent2">
                  <a:lumMod val="50000"/>
                </a:schemeClr>
              </a:solidFill>
            </a:endParaRPr>
          </a:p>
        </p:txBody>
      </p:sp>
      <p:sp>
        <p:nvSpPr>
          <p:cNvPr id="5" name="Овал 4"/>
          <p:cNvSpPr/>
          <p:nvPr/>
        </p:nvSpPr>
        <p:spPr>
          <a:xfrm>
            <a:off x="4500562" y="908720"/>
            <a:ext cx="3929090" cy="9144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2">
                    <a:lumMod val="50000"/>
                  </a:schemeClr>
                </a:solidFill>
              </a:rPr>
              <a:t>Налог на имущество физических лиц</a:t>
            </a:r>
            <a:endParaRPr lang="ru-RU" b="1" dirty="0">
              <a:solidFill>
                <a:schemeClr val="tx2">
                  <a:lumMod val="50000"/>
                </a:schemeClr>
              </a:solidFill>
            </a:endParaRPr>
          </a:p>
        </p:txBody>
      </p:sp>
      <p:sp>
        <p:nvSpPr>
          <p:cNvPr id="6" name="TextBox 5"/>
          <p:cNvSpPr txBox="1"/>
          <p:nvPr/>
        </p:nvSpPr>
        <p:spPr>
          <a:xfrm>
            <a:off x="179512" y="2357430"/>
            <a:ext cx="2535100" cy="3754874"/>
          </a:xfrm>
          <a:prstGeom prst="rect">
            <a:avLst/>
          </a:prstGeom>
          <a:noFill/>
        </p:spPr>
        <p:txBody>
          <a:bodyPr wrap="square" rtlCol="0">
            <a:spAutoFit/>
          </a:bodyPr>
          <a:lstStyle/>
          <a:p>
            <a:r>
              <a:rPr lang="ru-RU" sz="1400" b="1" dirty="0" smtClean="0"/>
              <a:t>0,3 % - под жилищным   </a:t>
            </a:r>
          </a:p>
          <a:p>
            <a:r>
              <a:rPr lang="ru-RU" sz="1400" b="1" dirty="0" smtClean="0"/>
              <a:t>            фондом;</a:t>
            </a:r>
          </a:p>
          <a:p>
            <a:r>
              <a:rPr lang="ru-RU" sz="1400" b="1" dirty="0"/>
              <a:t> </a:t>
            </a:r>
            <a:r>
              <a:rPr lang="ru-RU" sz="1400" b="1" dirty="0" smtClean="0"/>
              <a:t>        - для личного подсобного,</a:t>
            </a:r>
          </a:p>
          <a:p>
            <a:r>
              <a:rPr lang="ru-RU" sz="1400" b="1" dirty="0" smtClean="0"/>
              <a:t>дачного хозяйства, садоводства, </a:t>
            </a:r>
          </a:p>
          <a:p>
            <a:r>
              <a:rPr lang="ru-RU" sz="1400" b="1" dirty="0" smtClean="0"/>
              <a:t>огородничества, животноводства;</a:t>
            </a:r>
          </a:p>
          <a:p>
            <a:endParaRPr lang="ru-RU" sz="1400" b="1" dirty="0"/>
          </a:p>
          <a:p>
            <a:r>
              <a:rPr lang="ru-RU" sz="1400" b="1" dirty="0" smtClean="0"/>
              <a:t>1,5 % - земельные участки, отнесенные</a:t>
            </a:r>
          </a:p>
          <a:p>
            <a:r>
              <a:rPr lang="ru-RU" sz="1400" b="1" dirty="0" smtClean="0"/>
              <a:t> к землям сельскохозяйственного </a:t>
            </a:r>
          </a:p>
          <a:p>
            <a:r>
              <a:rPr lang="ru-RU" sz="1400" b="1" dirty="0" smtClean="0"/>
              <a:t>назначения или к землям в составе  зон </a:t>
            </a:r>
          </a:p>
          <a:p>
            <a:r>
              <a:rPr lang="ru-RU" sz="1400" b="1" dirty="0" smtClean="0"/>
              <a:t>сельскохозяйственного использования</a:t>
            </a:r>
            <a:endParaRPr lang="ru-RU" sz="1400" b="1" dirty="0"/>
          </a:p>
        </p:txBody>
      </p:sp>
      <p:sp>
        <p:nvSpPr>
          <p:cNvPr id="7" name="TextBox 6"/>
          <p:cNvSpPr txBox="1"/>
          <p:nvPr/>
        </p:nvSpPr>
        <p:spPr>
          <a:xfrm>
            <a:off x="5436096" y="2636912"/>
            <a:ext cx="184731" cy="369332"/>
          </a:xfrm>
          <a:prstGeom prst="rect">
            <a:avLst/>
          </a:prstGeom>
          <a:noFill/>
        </p:spPr>
        <p:txBody>
          <a:bodyPr wrap="none" rtlCol="0">
            <a:spAutoFit/>
          </a:bodyPr>
          <a:lstStyle/>
          <a:p>
            <a:endParaRPr lang="ru-RU" dirty="0"/>
          </a:p>
        </p:txBody>
      </p:sp>
      <p:sp>
        <p:nvSpPr>
          <p:cNvPr id="9" name="TextBox 8"/>
          <p:cNvSpPr txBox="1"/>
          <p:nvPr/>
        </p:nvSpPr>
        <p:spPr>
          <a:xfrm>
            <a:off x="142844" y="6215082"/>
            <a:ext cx="8965660" cy="646331"/>
          </a:xfrm>
          <a:prstGeom prst="rect">
            <a:avLst/>
          </a:prstGeom>
          <a:noFill/>
        </p:spPr>
        <p:txBody>
          <a:bodyPr wrap="square" rtlCol="0">
            <a:spAutoFit/>
          </a:bodyPr>
          <a:lstStyle/>
          <a:p>
            <a:r>
              <a:rPr lang="ru-RU" b="1" dirty="0" smtClean="0">
                <a:solidFill>
                  <a:srgbClr val="002060"/>
                </a:solidFill>
              </a:rPr>
              <a:t>Срок  уплаты налогов </a:t>
            </a:r>
            <a:r>
              <a:rPr lang="ru-RU" dirty="0" smtClean="0">
                <a:solidFill>
                  <a:srgbClr val="002060"/>
                </a:solidFill>
              </a:rPr>
              <a:t>– </a:t>
            </a:r>
          </a:p>
          <a:p>
            <a:r>
              <a:rPr lang="ru-RU" dirty="0" smtClean="0">
                <a:solidFill>
                  <a:srgbClr val="002060"/>
                </a:solidFill>
              </a:rPr>
              <a:t> </a:t>
            </a:r>
            <a:r>
              <a:rPr lang="ru-RU" sz="1600" dirty="0" smtClean="0">
                <a:solidFill>
                  <a:srgbClr val="002060"/>
                </a:solidFill>
              </a:rPr>
              <a:t>не позднее 1 декабря, следующего за истекшим налоговым периодом</a:t>
            </a:r>
            <a:endParaRPr lang="ru-RU" sz="1600" dirty="0">
              <a:solidFill>
                <a:srgbClr val="002060"/>
              </a:solidFill>
            </a:endParaRPr>
          </a:p>
        </p:txBody>
      </p:sp>
      <p:pic>
        <p:nvPicPr>
          <p:cNvPr id="13314" name="Picture 2"/>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18061" y="7863"/>
            <a:ext cx="890587" cy="1158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5317354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2976" y="11374"/>
            <a:ext cx="7893520" cy="1143000"/>
          </a:xfrm>
        </p:spPr>
        <p:txBody>
          <a:bodyPr>
            <a:normAutofit fontScale="90000"/>
          </a:bodyPr>
          <a:lstStyle/>
          <a:p>
            <a:pPr algn="just"/>
            <a:r>
              <a:rPr lang="ru-RU" sz="2200" b="1" dirty="0">
                <a:solidFill>
                  <a:schemeClr val="tx2">
                    <a:lumMod val="75000"/>
                  </a:schemeClr>
                </a:solidFill>
                <a:latin typeface="Bookman Old Style" panose="02050604050505020204" pitchFamily="18" charset="0"/>
              </a:rPr>
              <a:t>Налоги, уплачиваемые гражданином в бюджет муниципального образования </a:t>
            </a:r>
            <a:r>
              <a:rPr lang="ru-RU" sz="2200" b="1" dirty="0" smtClean="0">
                <a:solidFill>
                  <a:schemeClr val="tx2">
                    <a:lumMod val="75000"/>
                  </a:schemeClr>
                </a:solidFill>
                <a:latin typeface="Bookman Old Style" panose="02050604050505020204" pitchFamily="18" charset="0"/>
              </a:rPr>
              <a:t>«Муниципальный округ Кизнерский район Удмуртской Республики»</a:t>
            </a:r>
            <a:br>
              <a:rPr lang="ru-RU" sz="2200" b="1" dirty="0" smtClean="0">
                <a:solidFill>
                  <a:schemeClr val="tx2">
                    <a:lumMod val="75000"/>
                  </a:schemeClr>
                </a:solidFill>
                <a:latin typeface="Bookman Old Style" panose="02050604050505020204" pitchFamily="18" charset="0"/>
              </a:rPr>
            </a:br>
            <a:r>
              <a:rPr lang="ru-RU" sz="1800" dirty="0" smtClean="0">
                <a:solidFill>
                  <a:schemeClr val="tx2">
                    <a:lumMod val="75000"/>
                  </a:schemeClr>
                </a:solidFill>
                <a:latin typeface="Bookman Old Style" panose="02050604050505020204" pitchFamily="18" charset="0"/>
              </a:rPr>
              <a:t>(продолжение)</a:t>
            </a:r>
            <a:endParaRPr lang="ru-RU" sz="1800" dirty="0">
              <a:solidFill>
                <a:schemeClr val="tx2">
                  <a:lumMod val="75000"/>
                </a:schemeClr>
              </a:solidFill>
            </a:endParaRPr>
          </a:p>
        </p:txBody>
      </p:sp>
      <p:sp>
        <p:nvSpPr>
          <p:cNvPr id="3" name="Объект 2"/>
          <p:cNvSpPr>
            <a:spLocks noGrp="1"/>
          </p:cNvSpPr>
          <p:nvPr>
            <p:ph idx="1"/>
          </p:nvPr>
        </p:nvSpPr>
        <p:spPr>
          <a:xfrm>
            <a:off x="457200" y="1428736"/>
            <a:ext cx="8229600" cy="4870043"/>
          </a:xfrm>
        </p:spPr>
        <p:txBody>
          <a:bodyPr>
            <a:normAutofit fontScale="77500" lnSpcReduction="20000"/>
          </a:bodyPr>
          <a:lstStyle/>
          <a:p>
            <a:pPr marL="0" indent="0" algn="ctr">
              <a:buNone/>
            </a:pPr>
            <a:r>
              <a:rPr lang="ru-RU" sz="2400" b="1" dirty="0" smtClean="0">
                <a:solidFill>
                  <a:schemeClr val="accent1">
                    <a:lumMod val="50000"/>
                  </a:schemeClr>
                </a:solidFill>
                <a:latin typeface="Times New Roman" panose="02020603050405020304" pitchFamily="18" charset="0"/>
                <a:cs typeface="Times New Roman" panose="02020603050405020304" pitchFamily="18" charset="0"/>
              </a:rPr>
              <a:t>Налог на доходы физических лиц</a:t>
            </a:r>
          </a:p>
          <a:p>
            <a:pPr marL="0" indent="0" algn="ctr">
              <a:buNone/>
            </a:pPr>
            <a:endParaRPr lang="ru-RU" sz="2400" b="1" dirty="0" smtClean="0">
              <a:solidFill>
                <a:schemeClr val="accent1">
                  <a:lumMod val="50000"/>
                </a:schemeClr>
              </a:solidFill>
              <a:latin typeface="Times New Roman" panose="02020603050405020304" pitchFamily="18" charset="0"/>
              <a:cs typeface="Times New Roman" panose="02020603050405020304" pitchFamily="18" charset="0"/>
            </a:endParaRPr>
          </a:p>
          <a:p>
            <a:pPr marL="0" indent="0" algn="just">
              <a:buNone/>
            </a:pPr>
            <a:r>
              <a:rPr lang="ru-RU" sz="2200" dirty="0" smtClean="0">
                <a:solidFill>
                  <a:schemeClr val="accent1">
                    <a:lumMod val="50000"/>
                  </a:schemeClr>
                </a:solidFill>
              </a:rPr>
              <a:t>Ставка налога (от вида дохода): </a:t>
            </a:r>
            <a:r>
              <a:rPr lang="ru-RU" sz="2200" dirty="0" smtClean="0">
                <a:solidFill>
                  <a:srgbClr val="C00000"/>
                </a:solidFill>
              </a:rPr>
              <a:t>13% </a:t>
            </a:r>
            <a:r>
              <a:rPr lang="ru-RU" sz="2200" dirty="0" smtClean="0">
                <a:solidFill>
                  <a:schemeClr val="tx2">
                    <a:lumMod val="50000"/>
                  </a:schemeClr>
                </a:solidFill>
              </a:rPr>
              <a:t>с дохода работающего гражданина </a:t>
            </a:r>
          </a:p>
          <a:p>
            <a:pPr marL="0" indent="0" algn="just">
              <a:buNone/>
            </a:pPr>
            <a:endParaRPr lang="ru-RU" sz="2200" b="1" dirty="0" smtClean="0">
              <a:solidFill>
                <a:schemeClr val="tx2">
                  <a:lumMod val="50000"/>
                </a:schemeClr>
              </a:solidFill>
            </a:endParaRPr>
          </a:p>
          <a:p>
            <a:pPr marL="0" indent="0" algn="just">
              <a:buNone/>
            </a:pPr>
            <a:r>
              <a:rPr lang="ru-RU" sz="2200" b="1" dirty="0" smtClean="0">
                <a:solidFill>
                  <a:srgbClr val="C00000"/>
                </a:solidFill>
              </a:rPr>
              <a:t>Важно!</a:t>
            </a:r>
            <a:r>
              <a:rPr lang="ru-RU" sz="2200" b="1" dirty="0" smtClean="0">
                <a:solidFill>
                  <a:schemeClr val="tx2">
                    <a:lumMod val="50000"/>
                  </a:schemeClr>
                </a:solidFill>
              </a:rPr>
              <a:t> Налоговым кодексом РФ предусмотрены налоговые вычеты:</a:t>
            </a:r>
          </a:p>
          <a:p>
            <a:pPr algn="just">
              <a:buFont typeface="Arial" charset="0"/>
              <a:buChar char="•"/>
            </a:pPr>
            <a:r>
              <a:rPr lang="ru-RU" sz="1600" b="1" dirty="0" smtClean="0">
                <a:solidFill>
                  <a:schemeClr val="tx2">
                    <a:lumMod val="50000"/>
                  </a:schemeClr>
                </a:solidFill>
                <a:latin typeface="Times New Roman"/>
                <a:cs typeface="Times New Roman"/>
              </a:rPr>
              <a:t>Стандартные (ст. 218 НК РФ);</a:t>
            </a:r>
          </a:p>
          <a:p>
            <a:pPr algn="just">
              <a:buFont typeface="Arial" charset="0"/>
              <a:buChar char="•"/>
            </a:pPr>
            <a:r>
              <a:rPr lang="ru-RU" sz="1600" b="1" dirty="0" smtClean="0">
                <a:solidFill>
                  <a:schemeClr val="tx2">
                    <a:lumMod val="50000"/>
                  </a:schemeClr>
                </a:solidFill>
                <a:latin typeface="Times New Roman"/>
                <a:cs typeface="Times New Roman"/>
              </a:rPr>
              <a:t>Социальные (ст. 219 НК РФ);</a:t>
            </a:r>
          </a:p>
          <a:p>
            <a:pPr algn="just">
              <a:buFont typeface="Arial" charset="0"/>
              <a:buChar char="•"/>
            </a:pPr>
            <a:r>
              <a:rPr lang="ru-RU" sz="1600" b="1" dirty="0" smtClean="0">
                <a:solidFill>
                  <a:schemeClr val="tx2">
                    <a:lumMod val="50000"/>
                  </a:schemeClr>
                </a:solidFill>
                <a:latin typeface="Times New Roman"/>
                <a:cs typeface="Times New Roman"/>
              </a:rPr>
              <a:t>Имущественные (ст. 220 НК РФ);</a:t>
            </a:r>
          </a:p>
          <a:p>
            <a:pPr algn="just">
              <a:buFont typeface="Arial" charset="0"/>
              <a:buChar char="•"/>
            </a:pPr>
            <a:r>
              <a:rPr lang="ru-RU" sz="1600" b="1" dirty="0" smtClean="0">
                <a:solidFill>
                  <a:schemeClr val="tx2">
                    <a:lumMod val="50000"/>
                  </a:schemeClr>
                </a:solidFill>
                <a:latin typeface="Times New Roman"/>
                <a:cs typeface="Times New Roman"/>
              </a:rPr>
              <a:t>Профессиональные (ст. 221 НК РФ);</a:t>
            </a:r>
          </a:p>
          <a:p>
            <a:pPr algn="just">
              <a:buFont typeface="Arial" charset="0"/>
              <a:buChar char="•"/>
            </a:pPr>
            <a:r>
              <a:rPr lang="ru-RU" sz="1600" b="1" dirty="0" smtClean="0">
                <a:solidFill>
                  <a:schemeClr val="tx2">
                    <a:lumMod val="50000"/>
                  </a:schemeClr>
                </a:solidFill>
                <a:latin typeface="Times New Roman"/>
                <a:cs typeface="Times New Roman"/>
              </a:rPr>
              <a:t>Прочие (ст. 220.1 НК РФ) </a:t>
            </a:r>
          </a:p>
          <a:p>
            <a:pPr algn="just">
              <a:buFont typeface="Arial" charset="0"/>
              <a:buChar char="•"/>
            </a:pPr>
            <a:endParaRPr lang="ru-RU" sz="1600" b="1" dirty="0" smtClean="0">
              <a:solidFill>
                <a:schemeClr val="tx2">
                  <a:lumMod val="50000"/>
                </a:schemeClr>
              </a:solidFill>
              <a:latin typeface="Times New Roman"/>
              <a:cs typeface="Times New Roman"/>
            </a:endParaRPr>
          </a:p>
          <a:p>
            <a:pPr marL="0" indent="0" algn="ctr">
              <a:buNone/>
            </a:pPr>
            <a:r>
              <a:rPr lang="ru-RU" sz="2100" b="1" dirty="0" smtClean="0">
                <a:solidFill>
                  <a:schemeClr val="tx2">
                    <a:lumMod val="50000"/>
                  </a:schemeClr>
                </a:solidFill>
                <a:latin typeface="Times New Roman"/>
                <a:cs typeface="Times New Roman"/>
              </a:rPr>
              <a:t>Местные налоги, установленные на территории </a:t>
            </a:r>
          </a:p>
          <a:p>
            <a:pPr marL="0" indent="0" algn="ctr">
              <a:buNone/>
            </a:pPr>
            <a:r>
              <a:rPr lang="ru-RU" sz="2100" b="1" dirty="0" smtClean="0">
                <a:solidFill>
                  <a:schemeClr val="tx2">
                    <a:lumMod val="50000"/>
                  </a:schemeClr>
                </a:solidFill>
                <a:latin typeface="Times New Roman"/>
                <a:cs typeface="Times New Roman"/>
              </a:rPr>
              <a:t>МО «Муниципальный округ Кизнерский район Удмуртской Республики»</a:t>
            </a:r>
          </a:p>
          <a:p>
            <a:pPr>
              <a:buFont typeface="Arial" charset="0"/>
              <a:buChar char="•"/>
            </a:pPr>
            <a:endParaRPr lang="ru-RU" sz="1600" b="1" dirty="0" smtClean="0">
              <a:solidFill>
                <a:schemeClr val="tx2">
                  <a:lumMod val="50000"/>
                </a:schemeClr>
              </a:solidFill>
              <a:latin typeface="Times New Roman"/>
              <a:cs typeface="Times New Roman"/>
            </a:endParaRPr>
          </a:p>
          <a:p>
            <a:pPr>
              <a:buFont typeface="Arial" charset="0"/>
              <a:buChar char="•"/>
            </a:pPr>
            <a:r>
              <a:rPr lang="ru-RU" sz="1600" b="1" dirty="0" smtClean="0">
                <a:solidFill>
                  <a:schemeClr val="tx2">
                    <a:lumMod val="50000"/>
                  </a:schemeClr>
                </a:solidFill>
                <a:latin typeface="Times New Roman"/>
                <a:cs typeface="Times New Roman"/>
              </a:rPr>
              <a:t>Налог на имущество физических лиц </a:t>
            </a:r>
            <a:r>
              <a:rPr lang="ru-RU" sz="1600" i="1" dirty="0" smtClean="0">
                <a:solidFill>
                  <a:schemeClr val="tx2">
                    <a:lumMod val="50000"/>
                  </a:schemeClr>
                </a:solidFill>
                <a:latin typeface="Times New Roman"/>
                <a:cs typeface="Times New Roman"/>
              </a:rPr>
              <a:t>Решения Советов депутатов  муниципального образования, 2021 год;</a:t>
            </a:r>
          </a:p>
          <a:p>
            <a:pPr>
              <a:buFont typeface="Arial" charset="0"/>
              <a:buChar char="•"/>
            </a:pPr>
            <a:r>
              <a:rPr lang="ru-RU" sz="1600" b="1" dirty="0" smtClean="0">
                <a:solidFill>
                  <a:schemeClr val="tx2">
                    <a:lumMod val="50000"/>
                  </a:schemeClr>
                </a:solidFill>
                <a:latin typeface="Times New Roman"/>
                <a:cs typeface="Times New Roman"/>
              </a:rPr>
              <a:t>Земельный налог </a:t>
            </a:r>
            <a:r>
              <a:rPr lang="ru-RU" sz="1600" i="1" dirty="0" smtClean="0">
                <a:solidFill>
                  <a:schemeClr val="tx2">
                    <a:lumMod val="50000"/>
                  </a:schemeClr>
                </a:solidFill>
                <a:latin typeface="Times New Roman"/>
                <a:cs typeface="Times New Roman"/>
              </a:rPr>
              <a:t>Решения </a:t>
            </a:r>
            <a:r>
              <a:rPr lang="ru-RU" sz="1600" i="1" dirty="0">
                <a:solidFill>
                  <a:schemeClr val="tx2">
                    <a:lumMod val="50000"/>
                  </a:schemeClr>
                </a:solidFill>
                <a:latin typeface="Times New Roman"/>
                <a:cs typeface="Times New Roman"/>
              </a:rPr>
              <a:t>Советов депутатов  </a:t>
            </a:r>
            <a:r>
              <a:rPr lang="ru-RU" sz="1600" i="1" dirty="0" smtClean="0">
                <a:solidFill>
                  <a:schemeClr val="tx2">
                    <a:lumMod val="50000"/>
                  </a:schemeClr>
                </a:solidFill>
                <a:latin typeface="Times New Roman"/>
                <a:cs typeface="Times New Roman"/>
              </a:rPr>
              <a:t>муниципального </a:t>
            </a:r>
          </a:p>
          <a:p>
            <a:pPr marL="0" indent="0">
              <a:buNone/>
            </a:pPr>
            <a:r>
              <a:rPr lang="ru-RU" sz="1600" i="1" dirty="0" smtClean="0">
                <a:solidFill>
                  <a:schemeClr val="tx2">
                    <a:lumMod val="50000"/>
                  </a:schemeClr>
                </a:solidFill>
                <a:latin typeface="Times New Roman"/>
                <a:cs typeface="Times New Roman"/>
              </a:rPr>
              <a:t>        образования , 2021 </a:t>
            </a:r>
            <a:r>
              <a:rPr lang="ru-RU" sz="1600" i="1" dirty="0">
                <a:solidFill>
                  <a:schemeClr val="tx2">
                    <a:lumMod val="50000"/>
                  </a:schemeClr>
                </a:solidFill>
                <a:latin typeface="Times New Roman"/>
                <a:cs typeface="Times New Roman"/>
              </a:rPr>
              <a:t>год</a:t>
            </a:r>
          </a:p>
          <a:p>
            <a:pPr>
              <a:buFont typeface="Arial" charset="0"/>
              <a:buChar char="•"/>
            </a:pPr>
            <a:endParaRPr lang="ru-RU" sz="1600" i="1" dirty="0" smtClean="0">
              <a:solidFill>
                <a:schemeClr val="tx2">
                  <a:lumMod val="50000"/>
                </a:schemeClr>
              </a:solidFill>
              <a:latin typeface="Times New Roman"/>
              <a:cs typeface="Times New Roman"/>
            </a:endParaRPr>
          </a:p>
          <a:p>
            <a:pPr marL="0" indent="0" algn="just">
              <a:buNone/>
            </a:pPr>
            <a:r>
              <a:rPr lang="ru-RU" sz="1600" b="1" dirty="0">
                <a:solidFill>
                  <a:schemeClr val="tx2">
                    <a:lumMod val="50000"/>
                  </a:schemeClr>
                </a:solidFill>
                <a:latin typeface="Times New Roman"/>
                <a:cs typeface="Times New Roman"/>
              </a:rPr>
              <a:t> </a:t>
            </a:r>
            <a:endParaRPr lang="ru-RU" sz="1600" b="1" dirty="0">
              <a:solidFill>
                <a:schemeClr val="tx2">
                  <a:lumMod val="50000"/>
                </a:schemeClr>
              </a:solidFill>
            </a:endParaRPr>
          </a:p>
        </p:txBody>
      </p:sp>
      <p:pic>
        <p:nvPicPr>
          <p:cNvPr id="9220" name="Picture 4" descr="http://unanews.ru/wp-content/uploads/2018/09/37f4a15157bd04fc2ef01902c9abc430.jpg"/>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6072198" y="5143512"/>
            <a:ext cx="2189289" cy="1358257"/>
          </a:xfrm>
          <a:prstGeom prst="rect">
            <a:avLst/>
          </a:prstGeom>
          <a:noFill/>
          <a:extLst>
            <a:ext uri="{909E8E84-426E-40DD-AFC4-6F175D3DCCD1}">
              <a14:hiddenFill xmlns="" xmlns:a14="http://schemas.microsoft.com/office/drawing/2010/main">
                <a:solidFill>
                  <a:srgbClr val="FFFFFF"/>
                </a:solidFill>
              </a14:hiddenFill>
            </a:ext>
          </a:extLst>
        </p:spPr>
      </p:pic>
      <p:pic>
        <p:nvPicPr>
          <p:cNvPr id="9222" name="Picture 6" descr="http://ekaterinovka.partizansky.ru/uploads/22b881cd9b03ee54738fcee0b3b912ca.jpg"/>
          <p:cNvPicPr>
            <a:picLocks noChangeAspect="1" noChangeArrowheads="1"/>
          </p:cNvPicPr>
          <p:nvPr/>
        </p:nvPicPr>
        <p:blipFill>
          <a:blip r:embed="rId3" cstate="email">
            <a:extLst>
              <a:ext uri="{28A0092B-C50C-407E-A947-70E740481C1C}">
                <a14:useLocalDpi xmlns="" xmlns:a14="http://schemas.microsoft.com/office/drawing/2010/main" val="0"/>
              </a:ext>
            </a:extLst>
          </a:blip>
          <a:srcRect/>
          <a:stretch>
            <a:fillRect/>
          </a:stretch>
        </p:blipFill>
        <p:spPr bwMode="auto">
          <a:xfrm>
            <a:off x="2714612" y="5143512"/>
            <a:ext cx="2071702" cy="1285884"/>
          </a:xfrm>
          <a:prstGeom prst="rect">
            <a:avLst/>
          </a:prstGeom>
          <a:noFill/>
          <a:extLst>
            <a:ext uri="{909E8E84-426E-40DD-AFC4-6F175D3DCCD1}">
              <a14:hiddenFill xmlns="" xmlns:a14="http://schemas.microsoft.com/office/drawing/2010/main">
                <a:solidFill>
                  <a:srgbClr val="FFFFFF"/>
                </a:solidFill>
              </a14:hiddenFill>
            </a:ext>
          </a:extLst>
        </p:spPr>
      </p:pic>
      <p:pic>
        <p:nvPicPr>
          <p:cNvPr id="14338" name="Picture 2"/>
          <p:cNvPicPr>
            <a:picLocks noChangeAspect="1" noChangeArrowheads="1"/>
          </p:cNvPicPr>
          <p:nvPr/>
        </p:nvPicPr>
        <p:blipFill>
          <a:blip r:embed="rId4" cstate="email">
            <a:extLst>
              <a:ext uri="{28A0092B-C50C-407E-A947-70E740481C1C}">
                <a14:useLocalDpi xmlns="" xmlns:a14="http://schemas.microsoft.com/office/drawing/2010/main" val="0"/>
              </a:ext>
            </a:extLst>
          </a:blip>
          <a:srcRect/>
          <a:stretch>
            <a:fillRect/>
          </a:stretch>
        </p:blipFill>
        <p:spPr bwMode="auto">
          <a:xfrm>
            <a:off x="0" y="0"/>
            <a:ext cx="890587" cy="1158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7336737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59632" y="-27384"/>
            <a:ext cx="7776864" cy="1143000"/>
          </a:xfrm>
        </p:spPr>
        <p:txBody>
          <a:bodyPr>
            <a:normAutofit/>
          </a:bodyPr>
          <a:lstStyle/>
          <a:p>
            <a:r>
              <a:rPr lang="ru-RU" sz="2800" b="1" dirty="0" smtClean="0">
                <a:latin typeface="Bookman Old Style" panose="02050604050505020204" pitchFamily="18" charset="0"/>
              </a:rPr>
              <a:t>Налоговые льготы, установленные на местном уровне</a:t>
            </a:r>
            <a:endParaRPr lang="ru-RU" sz="2800" b="1" dirty="0">
              <a:latin typeface="Bookman Old Style" panose="02050604050505020204" pitchFamily="18" charset="0"/>
            </a:endParaRPr>
          </a:p>
        </p:txBody>
      </p:sp>
      <p:sp>
        <p:nvSpPr>
          <p:cNvPr id="3" name="Объект 2"/>
          <p:cNvSpPr>
            <a:spLocks noGrp="1"/>
          </p:cNvSpPr>
          <p:nvPr>
            <p:ph idx="1"/>
          </p:nvPr>
        </p:nvSpPr>
        <p:spPr>
          <a:xfrm>
            <a:off x="457200" y="1196752"/>
            <a:ext cx="8229600" cy="5472608"/>
          </a:xfrm>
        </p:spPr>
        <p:txBody>
          <a:bodyPr/>
          <a:lstStyle/>
          <a:p>
            <a:endParaRPr lang="ru-RU" dirty="0"/>
          </a:p>
        </p:txBody>
      </p:sp>
      <p:sp>
        <p:nvSpPr>
          <p:cNvPr id="4" name="Скругленный прямоугольник 3"/>
          <p:cNvSpPr/>
          <p:nvPr/>
        </p:nvSpPr>
        <p:spPr>
          <a:xfrm>
            <a:off x="179512" y="1124744"/>
            <a:ext cx="8712968" cy="1584176"/>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400" dirty="0">
                <a:solidFill>
                  <a:schemeClr val="tx1"/>
                </a:solidFill>
              </a:rPr>
              <a:t> </a:t>
            </a:r>
            <a:r>
              <a:rPr lang="ru-RU" sz="1400" dirty="0" smtClean="0">
                <a:solidFill>
                  <a:schemeClr val="tx1"/>
                </a:solidFill>
              </a:rPr>
              <a:t>        Налоговые льготы по </a:t>
            </a:r>
            <a:r>
              <a:rPr lang="ru-RU" sz="1400" b="1" dirty="0" smtClean="0">
                <a:solidFill>
                  <a:schemeClr val="tx1"/>
                </a:solidFill>
              </a:rPr>
              <a:t>налогу на имущество физических лиц</a:t>
            </a:r>
            <a:r>
              <a:rPr lang="ru-RU" sz="1400" dirty="0" smtClean="0">
                <a:solidFill>
                  <a:schemeClr val="tx1"/>
                </a:solidFill>
              </a:rPr>
              <a:t> устанавливаются для следующих категорий налогоплательщиков:</a:t>
            </a:r>
          </a:p>
          <a:p>
            <a:pPr marL="285750" indent="-285750" algn="just">
              <a:buFontTx/>
              <a:buChar char="-"/>
            </a:pPr>
            <a:r>
              <a:rPr lang="ru-RU" sz="1400" dirty="0" smtClean="0">
                <a:solidFill>
                  <a:schemeClr val="tx1"/>
                </a:solidFill>
              </a:rPr>
              <a:t>несовершеннолетние дети – сироты и дети, оставшиеся без попечения родителей;</a:t>
            </a:r>
          </a:p>
          <a:p>
            <a:pPr marL="285750" indent="-285750" algn="just">
              <a:buFontTx/>
              <a:buChar char="-"/>
            </a:pPr>
            <a:r>
              <a:rPr lang="ru-RU" sz="1400" dirty="0" smtClean="0">
                <a:solidFill>
                  <a:schemeClr val="tx1"/>
                </a:solidFill>
              </a:rPr>
              <a:t> дети, получающие пенсию  по случаю потери кормильца;</a:t>
            </a:r>
          </a:p>
          <a:p>
            <a:pPr marL="285750" indent="-285750" algn="just">
              <a:buFontTx/>
              <a:buChar char="-"/>
            </a:pPr>
            <a:r>
              <a:rPr lang="ru-RU" sz="1400" dirty="0" smtClean="0">
                <a:solidFill>
                  <a:schemeClr val="tx1"/>
                </a:solidFill>
              </a:rPr>
              <a:t> Почетные граждане </a:t>
            </a:r>
            <a:r>
              <a:rPr lang="ru-RU" sz="1400" dirty="0" err="1" smtClean="0">
                <a:solidFill>
                  <a:schemeClr val="tx1"/>
                </a:solidFill>
              </a:rPr>
              <a:t>Кизнерского</a:t>
            </a:r>
            <a:r>
              <a:rPr lang="ru-RU" sz="1400" dirty="0" smtClean="0">
                <a:solidFill>
                  <a:schemeClr val="tx1"/>
                </a:solidFill>
              </a:rPr>
              <a:t> района;</a:t>
            </a:r>
          </a:p>
          <a:p>
            <a:pPr marL="285750" indent="-285750" algn="just">
              <a:buFontTx/>
              <a:buChar char="-"/>
            </a:pPr>
            <a:r>
              <a:rPr lang="ru-RU" sz="1400" dirty="0" smtClean="0">
                <a:solidFill>
                  <a:schemeClr val="tx1"/>
                </a:solidFill>
              </a:rPr>
              <a:t> добровольные пожарные и работники добровольной пожарной охраны.</a:t>
            </a:r>
            <a:endParaRPr lang="ru-RU" sz="1400" dirty="0">
              <a:solidFill>
                <a:schemeClr val="tx1"/>
              </a:solidFill>
            </a:endParaRPr>
          </a:p>
        </p:txBody>
      </p:sp>
      <p:pic>
        <p:nvPicPr>
          <p:cNvPr id="9218" name="Picture 2" descr="https://lawr.ru/files/01-oformlenie-dachnogo-uchastka-v-sobstvennost-v-moskve-jpg-1495609788-592531bcaef6f.jpg"/>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7572396" y="1571612"/>
            <a:ext cx="1357322" cy="1147452"/>
          </a:xfrm>
          <a:prstGeom prst="rect">
            <a:avLst/>
          </a:prstGeom>
          <a:noFill/>
          <a:extLst>
            <a:ext uri="{909E8E84-426E-40DD-AFC4-6F175D3DCCD1}">
              <a14:hiddenFill xmlns="" xmlns:a14="http://schemas.microsoft.com/office/drawing/2010/main">
                <a:solidFill>
                  <a:srgbClr val="FFFFFF"/>
                </a:solidFill>
              </a14:hiddenFill>
            </a:ext>
          </a:extLst>
        </p:spPr>
      </p:pic>
      <p:sp>
        <p:nvSpPr>
          <p:cNvPr id="5" name="Скругленный прямоугольник 4"/>
          <p:cNvSpPr/>
          <p:nvPr/>
        </p:nvSpPr>
        <p:spPr>
          <a:xfrm>
            <a:off x="179512" y="2928934"/>
            <a:ext cx="8712968" cy="3740426"/>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dirty="0" smtClean="0"/>
              <a:t>      </a:t>
            </a:r>
            <a:r>
              <a:rPr lang="ru-RU" sz="1200" dirty="0" smtClean="0">
                <a:solidFill>
                  <a:schemeClr val="tx1"/>
                </a:solidFill>
              </a:rPr>
              <a:t>Налоговые льготы  по </a:t>
            </a:r>
            <a:r>
              <a:rPr lang="ru-RU" sz="1400" b="1" dirty="0" smtClean="0">
                <a:solidFill>
                  <a:schemeClr val="tx1"/>
                </a:solidFill>
              </a:rPr>
              <a:t>земельному налогу </a:t>
            </a:r>
            <a:r>
              <a:rPr lang="ru-RU" sz="1200" dirty="0" smtClean="0">
                <a:solidFill>
                  <a:schemeClr val="tx1"/>
                </a:solidFill>
              </a:rPr>
              <a:t>устанавливаются для следующих категорий налогоплательщиков:</a:t>
            </a:r>
          </a:p>
          <a:p>
            <a:pPr algn="just"/>
            <a:r>
              <a:rPr lang="ru-RU" sz="1200" dirty="0" smtClean="0">
                <a:solidFill>
                  <a:schemeClr val="tx1"/>
                </a:solidFill>
              </a:rPr>
              <a:t>-    Герои Советского Союза, герои Российской Федерации, полные кавалеры ордена Славы, ветераны и инвалиды ВОВ, ветераны и инвалиды боевых действий и труженики тыла в годы ВОВ;</a:t>
            </a:r>
          </a:p>
          <a:p>
            <a:pPr marL="285750" indent="-285750" algn="just">
              <a:buFontTx/>
              <a:buChar char="-"/>
            </a:pPr>
            <a:r>
              <a:rPr lang="ru-RU" sz="1200" dirty="0" smtClean="0">
                <a:solidFill>
                  <a:schemeClr val="tx1"/>
                </a:solidFill>
              </a:rPr>
              <a:t>инвалиды, имеющие </a:t>
            </a:r>
            <a:r>
              <a:rPr lang="en-US" sz="1200" dirty="0" smtClean="0">
                <a:solidFill>
                  <a:schemeClr val="tx1"/>
                </a:solidFill>
              </a:rPr>
              <a:t>I </a:t>
            </a:r>
            <a:r>
              <a:rPr lang="ru-RU" sz="1200" dirty="0" smtClean="0">
                <a:solidFill>
                  <a:schemeClr val="tx1"/>
                </a:solidFill>
              </a:rPr>
              <a:t>и </a:t>
            </a:r>
            <a:r>
              <a:rPr lang="en-US" sz="1200" dirty="0" smtClean="0">
                <a:solidFill>
                  <a:schemeClr val="tx1"/>
                </a:solidFill>
              </a:rPr>
              <a:t>II</a:t>
            </a:r>
            <a:r>
              <a:rPr lang="ru-RU" sz="1200" dirty="0" smtClean="0">
                <a:solidFill>
                  <a:schemeClr val="tx1"/>
                </a:solidFill>
              </a:rPr>
              <a:t> группу инвалидности, инвалиды с детства;</a:t>
            </a:r>
          </a:p>
          <a:p>
            <a:pPr algn="just">
              <a:buFontTx/>
              <a:buChar char="-"/>
            </a:pPr>
            <a:r>
              <a:rPr lang="ru-RU" sz="1200" dirty="0" smtClean="0">
                <a:solidFill>
                  <a:schemeClr val="tx1"/>
                </a:solidFill>
              </a:rPr>
              <a:t>      физические лица, имеющие право на получение социальной поддержки в соответствии с Законом РФ «О социальной защите граждан, подвергшихся воздействию радиации вследствие катастрофы на Чернобыльской АЭС», в соответствии с Федеральным законом от 26 ноября 1998 года № 175-ФЗ «О социальной защите граждан РФ, подвергшихся воздействию радиации вследствие аварии в 1957 году на производственном объединении «Маяк» и сбросов радиоактивных отходов в реку </a:t>
            </a:r>
            <a:r>
              <a:rPr lang="ru-RU" sz="1200" dirty="0" err="1" smtClean="0">
                <a:solidFill>
                  <a:schemeClr val="tx1"/>
                </a:solidFill>
              </a:rPr>
              <a:t>Теча</a:t>
            </a:r>
            <a:r>
              <a:rPr lang="ru-RU" sz="1200" dirty="0" smtClean="0">
                <a:solidFill>
                  <a:schemeClr val="tx1"/>
                </a:solidFill>
              </a:rPr>
              <a:t>» и в соответствии с Федеральным законом от 10 января 2002 года №2-ФЗ «О социальных гарантиях гражданам, подвергшимся радиационному воздействию вследствие ядерных испытаний на Семипалатинском полигоне»;</a:t>
            </a:r>
          </a:p>
          <a:p>
            <a:pPr algn="just">
              <a:buFontTx/>
              <a:buChar char="-"/>
            </a:pPr>
            <a:r>
              <a:rPr lang="ru-RU" sz="1200" dirty="0" smtClean="0">
                <a:solidFill>
                  <a:schemeClr val="tx1"/>
                </a:solidFill>
              </a:rPr>
              <a:t>     физические лица, принимавшие участие в составе подразделений особого риска, непосредственное участие в испытаниях ядерного и термоядерного оружия, ликвидации аварий ядерных установок на средствах вооружения и военных объектах, получившие или перенесшие лучевую болезнь или ставшие инвалидами в результате испытаний, учений и иных работ, связанных с любыми видами ядерных установок, включая ядерное оружие и космическую технику;</a:t>
            </a:r>
          </a:p>
          <a:p>
            <a:pPr marL="285750" indent="-285750" algn="just">
              <a:buFontTx/>
              <a:buChar char="-"/>
            </a:pPr>
            <a:r>
              <a:rPr lang="ru-RU" sz="1200" dirty="0" smtClean="0">
                <a:solidFill>
                  <a:schemeClr val="tx1"/>
                </a:solidFill>
              </a:rPr>
              <a:t>почетные граждане </a:t>
            </a:r>
            <a:r>
              <a:rPr lang="ru-RU" sz="1200" dirty="0" err="1" smtClean="0">
                <a:solidFill>
                  <a:schemeClr val="tx1"/>
                </a:solidFill>
              </a:rPr>
              <a:t>Кизнерского</a:t>
            </a:r>
            <a:r>
              <a:rPr lang="ru-RU" sz="1200" dirty="0" smtClean="0">
                <a:solidFill>
                  <a:schemeClr val="tx1"/>
                </a:solidFill>
              </a:rPr>
              <a:t> района;</a:t>
            </a:r>
          </a:p>
          <a:p>
            <a:pPr marL="285750" indent="-285750" algn="just">
              <a:buFontTx/>
              <a:buChar char="-"/>
            </a:pPr>
            <a:r>
              <a:rPr lang="ru-RU" sz="1200" dirty="0" smtClean="0">
                <a:solidFill>
                  <a:schemeClr val="tx1"/>
                </a:solidFill>
              </a:rPr>
              <a:t>несовершеннолетние дети – сироты, дети, оставшиеся без попечения родителей;</a:t>
            </a:r>
          </a:p>
          <a:p>
            <a:pPr marL="285750" indent="-285750" algn="just">
              <a:buFontTx/>
              <a:buChar char="-"/>
            </a:pPr>
            <a:r>
              <a:rPr lang="ru-RU" sz="1200" dirty="0" smtClean="0">
                <a:solidFill>
                  <a:schemeClr val="tx1"/>
                </a:solidFill>
              </a:rPr>
              <a:t>дети, получающие пенсию по случаю потери кормильца.</a:t>
            </a:r>
            <a:endParaRPr lang="ru-RU" sz="1200" dirty="0"/>
          </a:p>
        </p:txBody>
      </p:sp>
      <p:pic>
        <p:nvPicPr>
          <p:cNvPr id="15362" name="Picture 2"/>
          <p:cNvPicPr>
            <a:picLocks noChangeAspect="1" noChangeArrowheads="1"/>
          </p:cNvPicPr>
          <p:nvPr/>
        </p:nvPicPr>
        <p:blipFill>
          <a:blip r:embed="rId3" cstate="email">
            <a:extLst>
              <a:ext uri="{28A0092B-C50C-407E-A947-70E740481C1C}">
                <a14:useLocalDpi xmlns="" xmlns:a14="http://schemas.microsoft.com/office/drawing/2010/main" val="0"/>
              </a:ext>
            </a:extLst>
          </a:blip>
          <a:srcRect/>
          <a:stretch>
            <a:fillRect/>
          </a:stretch>
        </p:blipFill>
        <p:spPr bwMode="auto">
          <a:xfrm>
            <a:off x="0" y="0"/>
            <a:ext cx="890587" cy="1158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8490349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Заголовок 1"/>
          <p:cNvSpPr>
            <a:spLocks noGrp="1"/>
          </p:cNvSpPr>
          <p:nvPr>
            <p:ph type="title"/>
          </p:nvPr>
        </p:nvSpPr>
        <p:spPr>
          <a:xfrm>
            <a:off x="1475656" y="103188"/>
            <a:ext cx="7211144" cy="947737"/>
          </a:xfrm>
        </p:spPr>
        <p:txBody>
          <a:bodyPr>
            <a:normAutofit fontScale="90000"/>
          </a:bodyPr>
          <a:lstStyle/>
          <a:p>
            <a:r>
              <a:rPr lang="ru-RU" altLang="ru-RU" sz="2000" b="1" dirty="0" smtClean="0">
                <a:solidFill>
                  <a:schemeClr val="tx2">
                    <a:lumMod val="75000"/>
                  </a:schemeClr>
                </a:solidFill>
              </a:rPr>
              <a:t>Основные направления </a:t>
            </a:r>
            <a:r>
              <a:rPr lang="ru-RU" altLang="ru-RU" sz="2000" b="1" u="sng" dirty="0" smtClean="0">
                <a:solidFill>
                  <a:schemeClr val="tx2">
                    <a:lumMod val="75000"/>
                  </a:schemeClr>
                </a:solidFill>
              </a:rPr>
              <a:t>налоговой</a:t>
            </a:r>
            <a:r>
              <a:rPr lang="ru-RU" altLang="ru-RU" sz="2000" b="1" dirty="0" smtClean="0">
                <a:solidFill>
                  <a:schemeClr val="tx2">
                    <a:lumMod val="75000"/>
                  </a:schemeClr>
                </a:solidFill>
              </a:rPr>
              <a:t> политики муниципального образования «Муниципальный округ Кизнерский район Удмуртской Республики» на 2023 год и плановый период 2024 и 2025 годов</a:t>
            </a:r>
          </a:p>
        </p:txBody>
      </p:sp>
      <p:sp>
        <p:nvSpPr>
          <p:cNvPr id="9219" name="Содержимое 3"/>
          <p:cNvSpPr>
            <a:spLocks noGrp="1"/>
          </p:cNvSpPr>
          <p:nvPr>
            <p:ph idx="1"/>
          </p:nvPr>
        </p:nvSpPr>
        <p:spPr>
          <a:xfrm>
            <a:off x="457200" y="1214421"/>
            <a:ext cx="8229600" cy="5229241"/>
          </a:xfrm>
        </p:spPr>
        <p:txBody>
          <a:bodyPr>
            <a:normAutofit fontScale="92500" lnSpcReduction="10000"/>
          </a:bodyPr>
          <a:lstStyle/>
          <a:p>
            <a:pPr algn="just">
              <a:buFontTx/>
              <a:buNone/>
            </a:pPr>
            <a:r>
              <a:rPr lang="ru-RU" altLang="ru-RU" sz="1700" dirty="0" smtClean="0"/>
              <a:t>Основные направления налоговой политики на среднесрочный период 2023-2025 годов определены с учетом преемственности ранее поставленных целей и задач, суть которых состоит в сохранении и развитии налогового потенциала, обеспечивающего бюджетную устойчивость в среднесрочной перспективе. Важнейшим фактором проводимой налоговой политики является необходимость поддержания сбалансированности бюджета.</a:t>
            </a:r>
          </a:p>
          <a:p>
            <a:pPr algn="just">
              <a:buFontTx/>
              <a:buNone/>
            </a:pPr>
            <a:r>
              <a:rPr lang="ru-RU" altLang="ru-RU" sz="1700" dirty="0" smtClean="0"/>
              <a:t> Налоговая политика ориентирована на сохранение достигнутого уровня налогового потенциала и создание условий для дальнейшего роста налоговых и неналоговых доходов бюджета.</a:t>
            </a:r>
          </a:p>
          <a:p>
            <a:pPr algn="just">
              <a:buFontTx/>
              <a:buNone/>
            </a:pPr>
            <a:r>
              <a:rPr lang="ru-RU" altLang="ru-RU" sz="1700" dirty="0" smtClean="0"/>
              <a:t>Стратегическими задачами в области доходов являются:</a:t>
            </a:r>
          </a:p>
          <a:p>
            <a:pPr algn="just">
              <a:buFontTx/>
              <a:buChar char="-"/>
            </a:pPr>
            <a:r>
              <a:rPr lang="ru-RU" altLang="ru-RU" sz="1700" dirty="0" smtClean="0"/>
              <a:t>усиление системы администрирования налоговых и неналоговых доходов в целях повышения их собираемости и минимизации недоимки;</a:t>
            </a:r>
          </a:p>
          <a:p>
            <a:pPr algn="just">
              <a:buFontTx/>
              <a:buChar char="-"/>
            </a:pPr>
            <a:r>
              <a:rPr lang="ru-RU" altLang="ru-RU" sz="1700" dirty="0" smtClean="0"/>
              <a:t>развитие налогового потенциала муниципального образования «Муниципальный округ Кизнерский район Удмуртской Республики» посредством укрепления налоговой дисциплины, в том числе путем повышения эффективности работы межведомственной и административной комиссий;</a:t>
            </a:r>
          </a:p>
          <a:p>
            <a:pPr algn="just">
              <a:buFontTx/>
              <a:buChar char="-"/>
            </a:pPr>
            <a:r>
              <a:rPr lang="ru-RU" altLang="ru-RU" sz="1700" dirty="0" smtClean="0"/>
              <a:t>создание благоприятных условий для обеспечения инвестиционной привлекательности муниципального образования «Муниципальный округ Кизнерский район Удмуртской Республики»;</a:t>
            </a:r>
          </a:p>
          <a:p>
            <a:pPr algn="just">
              <a:buFontTx/>
              <a:buChar char="-"/>
            </a:pPr>
            <a:r>
              <a:rPr lang="ru-RU" altLang="ru-RU" sz="1700" dirty="0" smtClean="0"/>
              <a:t>эффективное использование и управление муниципальным имуществом;</a:t>
            </a:r>
          </a:p>
          <a:p>
            <a:pPr algn="just">
              <a:buFontTx/>
              <a:buChar char="-"/>
            </a:pPr>
            <a:r>
              <a:rPr lang="ru-RU" altLang="ru-RU" sz="1700" dirty="0" smtClean="0"/>
              <a:t>проведение анализа эффективности предоставляемых налоговых льгот.</a:t>
            </a:r>
          </a:p>
        </p:txBody>
      </p:sp>
      <p:pic>
        <p:nvPicPr>
          <p:cNvPr id="16386" name="Picture 2"/>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0" y="0"/>
            <a:ext cx="890587" cy="1158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9067431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Заголовок 1"/>
          <p:cNvSpPr>
            <a:spLocks noGrp="1"/>
          </p:cNvSpPr>
          <p:nvPr>
            <p:ph type="title"/>
          </p:nvPr>
        </p:nvSpPr>
        <p:spPr>
          <a:xfrm>
            <a:off x="1403648" y="214290"/>
            <a:ext cx="7283152" cy="836635"/>
          </a:xfrm>
        </p:spPr>
        <p:txBody>
          <a:bodyPr>
            <a:normAutofit fontScale="90000"/>
          </a:bodyPr>
          <a:lstStyle/>
          <a:p>
            <a:pPr algn="just"/>
            <a:r>
              <a:rPr lang="ru-RU" altLang="ru-RU" sz="2000" b="1" dirty="0" smtClean="0">
                <a:solidFill>
                  <a:schemeClr val="tx2">
                    <a:lumMod val="75000"/>
                  </a:schemeClr>
                </a:solidFill>
              </a:rPr>
              <a:t>Основные направления </a:t>
            </a:r>
            <a:r>
              <a:rPr lang="ru-RU" altLang="ru-RU" sz="2000" b="1" u="sng" dirty="0" smtClean="0">
                <a:solidFill>
                  <a:schemeClr val="tx2">
                    <a:lumMod val="75000"/>
                  </a:schemeClr>
                </a:solidFill>
              </a:rPr>
              <a:t>бюджетной</a:t>
            </a:r>
            <a:r>
              <a:rPr lang="ru-RU" altLang="ru-RU" sz="2000" b="1" dirty="0" smtClean="0">
                <a:solidFill>
                  <a:schemeClr val="tx2">
                    <a:lumMod val="75000"/>
                  </a:schemeClr>
                </a:solidFill>
              </a:rPr>
              <a:t> политики муниципального образования «Муниципальный округ Кизнерский район Удмуртской Республики» на 2023 год и плановый период 2024 и 2025 годов</a:t>
            </a:r>
            <a:br>
              <a:rPr lang="ru-RU" altLang="ru-RU" sz="2000" b="1" dirty="0" smtClean="0">
                <a:solidFill>
                  <a:schemeClr val="tx2">
                    <a:lumMod val="75000"/>
                  </a:schemeClr>
                </a:solidFill>
              </a:rPr>
            </a:br>
            <a:endParaRPr lang="ru-RU" altLang="ru-RU" sz="2000" b="1" dirty="0" smtClean="0">
              <a:solidFill>
                <a:schemeClr val="tx2">
                  <a:lumMod val="75000"/>
                </a:schemeClr>
              </a:solidFill>
            </a:endParaRPr>
          </a:p>
        </p:txBody>
      </p:sp>
      <p:sp>
        <p:nvSpPr>
          <p:cNvPr id="10243" name="Содержимое 3"/>
          <p:cNvSpPr>
            <a:spLocks noGrp="1"/>
          </p:cNvSpPr>
          <p:nvPr>
            <p:ph idx="1"/>
          </p:nvPr>
        </p:nvSpPr>
        <p:spPr>
          <a:xfrm>
            <a:off x="457200" y="1085851"/>
            <a:ext cx="8229600" cy="5357813"/>
          </a:xfrm>
        </p:spPr>
        <p:txBody>
          <a:bodyPr/>
          <a:lstStyle/>
          <a:p>
            <a:pPr algn="just">
              <a:buFontTx/>
              <a:buNone/>
            </a:pPr>
            <a:r>
              <a:rPr lang="ru-RU" altLang="ru-RU" sz="1500" dirty="0" smtClean="0"/>
              <a:t>Расходная часть бюджета сформирована на основе муниципальных программ </a:t>
            </a:r>
            <a:r>
              <a:rPr lang="ru-RU" altLang="ru-RU" sz="1500" dirty="0"/>
              <a:t>муниципального образования </a:t>
            </a:r>
            <a:r>
              <a:rPr lang="ru-RU" altLang="ru-RU" sz="1500" dirty="0" smtClean="0"/>
              <a:t>«Муниципальный округ Кизнерский район Удмуртской Республики» по принципу адресности и целевого характера использования бюджетных средств. </a:t>
            </a:r>
          </a:p>
          <a:p>
            <a:pPr algn="just">
              <a:buFontTx/>
              <a:buNone/>
            </a:pPr>
            <a:r>
              <a:rPr lang="ru-RU" altLang="ru-RU" sz="1500" dirty="0" smtClean="0"/>
              <a:t>Формирование расходной части бюджета </a:t>
            </a:r>
            <a:r>
              <a:rPr lang="ru-RU" altLang="ru-RU" sz="1500" dirty="0"/>
              <a:t>муниципального образования </a:t>
            </a:r>
            <a:r>
              <a:rPr lang="ru-RU" altLang="ru-RU" sz="1500" dirty="0" smtClean="0"/>
              <a:t>«Муниципальный округ Кизнерский район Удмуртской Республики», как «программного бюджета», основывается на конкретных программных мероприятиях, направленных на достижение приоритетных целей социально-экономического развития.</a:t>
            </a:r>
          </a:p>
          <a:p>
            <a:pPr algn="just">
              <a:buFontTx/>
              <a:buNone/>
            </a:pPr>
            <a:r>
              <a:rPr lang="ru-RU" altLang="ru-RU" sz="1500" dirty="0" smtClean="0"/>
              <a:t>При формировании бюджета учтены как действующие расходные обязательства, так и те обязательства, возникновение которых связано с развитием </a:t>
            </a:r>
            <a:r>
              <a:rPr lang="ru-RU" altLang="ru-RU" sz="1500" dirty="0"/>
              <a:t>муниципального образования </a:t>
            </a:r>
            <a:r>
              <a:rPr lang="ru-RU" altLang="ru-RU" sz="1500" dirty="0" smtClean="0"/>
              <a:t>«Муниципальный округ Кизнерский район Удмуртской Республики».</a:t>
            </a:r>
          </a:p>
          <a:p>
            <a:pPr algn="just">
              <a:buFontTx/>
              <a:buNone/>
            </a:pPr>
            <a:r>
              <a:rPr lang="ru-RU" altLang="ru-RU" sz="1500" dirty="0" smtClean="0"/>
              <a:t>В условиях ограниченных финансовых возможностей бюджета </a:t>
            </a:r>
            <a:r>
              <a:rPr lang="ru-RU" altLang="ru-RU" sz="1500" dirty="0"/>
              <a:t>муниципального образования </a:t>
            </a:r>
            <a:r>
              <a:rPr lang="ru-RU" altLang="ru-RU" sz="1500" dirty="0" smtClean="0"/>
              <a:t>«муниципального образования «Муниципальный округ Кизнерский район Удмуртской Республики» приоритет имеют инвестиционные проекты, реализация которых планируется с участием средств республиканского бюджета.</a:t>
            </a:r>
          </a:p>
          <a:p>
            <a:pPr algn="just">
              <a:buFontTx/>
              <a:buNone/>
            </a:pPr>
            <a:r>
              <a:rPr lang="ru-RU" altLang="ru-RU" sz="1500" dirty="0" smtClean="0"/>
              <a:t>Бюджет </a:t>
            </a:r>
            <a:r>
              <a:rPr lang="ru-RU" altLang="ru-RU" sz="1500" dirty="0"/>
              <a:t>муниципального образования </a:t>
            </a:r>
            <a:r>
              <a:rPr lang="ru-RU" altLang="ru-RU" sz="1500" dirty="0" smtClean="0"/>
              <a:t>«Муниципальный округ Кизнерский район Удмуртской Республики» продолжает сохранять свою социальную направленность.</a:t>
            </a:r>
          </a:p>
          <a:p>
            <a:pPr algn="just">
              <a:buFontTx/>
              <a:buNone/>
            </a:pPr>
            <a:r>
              <a:rPr lang="ru-RU" altLang="ru-RU" sz="1500" dirty="0" smtClean="0"/>
              <a:t>Приоритетными направлениями бюджетных расходов  являются сферы образования, культуры, физической культуры и спорта, социальной политики и дорожного хозяйства.</a:t>
            </a:r>
          </a:p>
          <a:p>
            <a:pPr algn="just">
              <a:buFontTx/>
              <a:buNone/>
            </a:pPr>
            <a:endParaRPr lang="ru-RU" altLang="ru-RU" sz="1600" dirty="0" smtClean="0"/>
          </a:p>
        </p:txBody>
      </p:sp>
      <p:pic>
        <p:nvPicPr>
          <p:cNvPr id="17410" name="Picture 2"/>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0" y="0"/>
            <a:ext cx="890587" cy="1158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8607327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188640"/>
            <a:ext cx="8496944" cy="769441"/>
          </a:xfrm>
          <a:prstGeom prst="rect">
            <a:avLst/>
          </a:prstGeom>
          <a:noFill/>
        </p:spPr>
        <p:txBody>
          <a:bodyPr wrap="square" rtlCol="0">
            <a:spAutoFit/>
          </a:bodyPr>
          <a:lstStyle/>
          <a:p>
            <a:pPr algn="ctr"/>
            <a:r>
              <a:rPr lang="ru-RU" sz="2200" b="1" dirty="0" smtClean="0">
                <a:solidFill>
                  <a:schemeClr val="tx2">
                    <a:lumMod val="50000"/>
                  </a:schemeClr>
                </a:solidFill>
                <a:latin typeface="Bookman Old Style" panose="02050604050505020204" pitchFamily="18" charset="0"/>
              </a:rPr>
              <a:t>Нормативы отчислений по налоговым и неналоговым доходам в бюджет округа</a:t>
            </a:r>
            <a:endParaRPr lang="ru-RU" sz="2200" b="1" dirty="0">
              <a:solidFill>
                <a:schemeClr val="tx2">
                  <a:lumMod val="50000"/>
                </a:schemeClr>
              </a:solidFill>
              <a:latin typeface="Bookman Old Style" panose="02050604050505020204" pitchFamily="18" charset="0"/>
            </a:endParaRPr>
          </a:p>
        </p:txBody>
      </p:sp>
      <p:graphicFrame>
        <p:nvGraphicFramePr>
          <p:cNvPr id="3" name="Таблица 2"/>
          <p:cNvGraphicFramePr>
            <a:graphicFrameLocks noGrp="1"/>
          </p:cNvGraphicFramePr>
          <p:nvPr>
            <p:extLst>
              <p:ext uri="{D42A27DB-BD31-4B8C-83A1-F6EECF244321}">
                <p14:modId xmlns="" xmlns:p14="http://schemas.microsoft.com/office/powerpoint/2010/main" val="1238571889"/>
              </p:ext>
            </p:extLst>
          </p:nvPr>
        </p:nvGraphicFramePr>
        <p:xfrm>
          <a:off x="683568" y="1397000"/>
          <a:ext cx="7776864" cy="4790440"/>
        </p:xfrm>
        <a:graphic>
          <a:graphicData uri="http://schemas.openxmlformats.org/drawingml/2006/table">
            <a:tbl>
              <a:tblPr firstRow="1" bandRow="1">
                <a:tableStyleId>{5C22544A-7EE6-4342-B048-85BDC9FD1C3A}</a:tableStyleId>
              </a:tblPr>
              <a:tblGrid>
                <a:gridCol w="6048672"/>
                <a:gridCol w="1728192"/>
              </a:tblGrid>
              <a:tr h="370840">
                <a:tc>
                  <a:txBody>
                    <a:bodyPr/>
                    <a:lstStyle/>
                    <a:p>
                      <a:r>
                        <a:rPr lang="ru-RU" dirty="0" smtClean="0"/>
                        <a:t>Наименование налога</a:t>
                      </a:r>
                      <a:endParaRPr lang="ru-RU" dirty="0"/>
                    </a:p>
                  </a:txBody>
                  <a:tcPr/>
                </a:tc>
                <a:tc>
                  <a:txBody>
                    <a:bodyPr/>
                    <a:lstStyle/>
                    <a:p>
                      <a:r>
                        <a:rPr lang="ru-RU" dirty="0" smtClean="0"/>
                        <a:t>Норматив, %</a:t>
                      </a:r>
                      <a:endParaRPr lang="ru-RU" dirty="0"/>
                    </a:p>
                  </a:txBody>
                  <a:tcPr/>
                </a:tc>
              </a:tr>
              <a:tr h="370840">
                <a:tc>
                  <a:txBody>
                    <a:bodyPr/>
                    <a:lstStyle/>
                    <a:p>
                      <a:r>
                        <a:rPr lang="ru-RU" dirty="0" smtClean="0"/>
                        <a:t>Налог на доходы физических лиц</a:t>
                      </a:r>
                      <a:endParaRPr lang="ru-RU" dirty="0"/>
                    </a:p>
                  </a:txBody>
                  <a:tcPr/>
                </a:tc>
                <a:tc>
                  <a:txBody>
                    <a:bodyPr/>
                    <a:lstStyle/>
                    <a:p>
                      <a:pPr algn="r"/>
                      <a:r>
                        <a:rPr lang="ru-RU" dirty="0" smtClean="0"/>
                        <a:t>70</a:t>
                      </a:r>
                      <a:endParaRPr lang="ru-RU" dirty="0"/>
                    </a:p>
                  </a:txBody>
                  <a:tcPr/>
                </a:tc>
              </a:tr>
              <a:tr h="370840">
                <a:tc>
                  <a:txBody>
                    <a:bodyPr/>
                    <a:lstStyle/>
                    <a:p>
                      <a:r>
                        <a:rPr lang="ru-RU" dirty="0" smtClean="0"/>
                        <a:t>Акцизы на автомобильный</a:t>
                      </a:r>
                      <a:r>
                        <a:rPr lang="ru-RU" baseline="0" dirty="0" smtClean="0"/>
                        <a:t> и прямогонный бензин, дизельное топливо, моторные масла для дизельных и (или) карбюраторных (</a:t>
                      </a:r>
                      <a:r>
                        <a:rPr lang="ru-RU" baseline="0" dirty="0" err="1" smtClean="0"/>
                        <a:t>инжекторных</a:t>
                      </a:r>
                      <a:r>
                        <a:rPr lang="ru-RU" baseline="0" dirty="0" smtClean="0"/>
                        <a:t>) двигателей</a:t>
                      </a:r>
                      <a:endParaRPr lang="ru-RU" dirty="0"/>
                    </a:p>
                  </a:txBody>
                  <a:tcPr/>
                </a:tc>
                <a:tc>
                  <a:txBody>
                    <a:bodyPr/>
                    <a:lstStyle/>
                    <a:p>
                      <a:pPr algn="r"/>
                      <a:endParaRPr lang="ru-RU" dirty="0" smtClean="0"/>
                    </a:p>
                    <a:p>
                      <a:pPr algn="r"/>
                      <a:r>
                        <a:rPr lang="ru-RU" dirty="0" smtClean="0"/>
                        <a:t>0,3443</a:t>
                      </a:r>
                      <a:endParaRPr lang="ru-RU" dirty="0"/>
                    </a:p>
                  </a:txBody>
                  <a:tcPr/>
                </a:tc>
              </a:tr>
              <a:tr h="370840">
                <a:tc>
                  <a:txBody>
                    <a:bodyPr/>
                    <a:lstStyle/>
                    <a:p>
                      <a:r>
                        <a:rPr lang="ru-RU" dirty="0" smtClean="0"/>
                        <a:t>Налог на имущество физических лиц</a:t>
                      </a:r>
                      <a:endParaRPr lang="ru-RU" dirty="0"/>
                    </a:p>
                  </a:txBody>
                  <a:tcPr/>
                </a:tc>
                <a:tc>
                  <a:txBody>
                    <a:bodyPr/>
                    <a:lstStyle/>
                    <a:p>
                      <a:pPr algn="r"/>
                      <a:r>
                        <a:rPr lang="ru-RU" dirty="0" smtClean="0"/>
                        <a:t>100</a:t>
                      </a:r>
                      <a:endParaRPr lang="ru-RU" dirty="0"/>
                    </a:p>
                  </a:txBody>
                  <a:tcPr/>
                </a:tc>
              </a:tr>
              <a:tr h="370840">
                <a:tc>
                  <a:txBody>
                    <a:bodyPr/>
                    <a:lstStyle/>
                    <a:p>
                      <a:r>
                        <a:rPr lang="ru-RU" dirty="0" smtClean="0"/>
                        <a:t>Единый сельскохозяйственный налог</a:t>
                      </a:r>
                      <a:endParaRPr lang="ru-RU" dirty="0"/>
                    </a:p>
                  </a:txBody>
                  <a:tcPr/>
                </a:tc>
                <a:tc>
                  <a:txBody>
                    <a:bodyPr/>
                    <a:lstStyle/>
                    <a:p>
                      <a:pPr algn="r"/>
                      <a:r>
                        <a:rPr lang="ru-RU" dirty="0" smtClean="0"/>
                        <a:t>100</a:t>
                      </a:r>
                      <a:endParaRPr lang="ru-RU" dirty="0"/>
                    </a:p>
                  </a:txBody>
                  <a:tcPr/>
                </a:tc>
              </a:tr>
              <a:tr h="370840">
                <a:tc>
                  <a:txBody>
                    <a:bodyPr/>
                    <a:lstStyle/>
                    <a:p>
                      <a:r>
                        <a:rPr lang="ru-RU" dirty="0" smtClean="0"/>
                        <a:t>Патентная система налогообложения</a:t>
                      </a:r>
                      <a:endParaRPr lang="ru-RU" dirty="0"/>
                    </a:p>
                  </a:txBody>
                  <a:tcPr/>
                </a:tc>
                <a:tc>
                  <a:txBody>
                    <a:bodyPr/>
                    <a:lstStyle/>
                    <a:p>
                      <a:pPr algn="r"/>
                      <a:r>
                        <a:rPr lang="ru-RU" dirty="0" smtClean="0"/>
                        <a:t>100</a:t>
                      </a:r>
                      <a:endParaRPr lang="ru-RU" dirty="0"/>
                    </a:p>
                  </a:txBody>
                  <a:tcPr/>
                </a:tc>
              </a:tr>
              <a:tr h="370840">
                <a:tc>
                  <a:txBody>
                    <a:bodyPr/>
                    <a:lstStyle/>
                    <a:p>
                      <a:r>
                        <a:rPr lang="ru-RU" dirty="0" smtClean="0"/>
                        <a:t>Земельный налог</a:t>
                      </a:r>
                      <a:endParaRPr lang="ru-RU" dirty="0"/>
                    </a:p>
                  </a:txBody>
                  <a:tcPr/>
                </a:tc>
                <a:tc>
                  <a:txBody>
                    <a:bodyPr/>
                    <a:lstStyle/>
                    <a:p>
                      <a:pPr algn="r"/>
                      <a:r>
                        <a:rPr lang="ru-RU" dirty="0" smtClean="0"/>
                        <a:t>100</a:t>
                      </a:r>
                      <a:endParaRPr lang="ru-RU" dirty="0"/>
                    </a:p>
                  </a:txBody>
                  <a:tcPr/>
                </a:tc>
              </a:tr>
              <a:tr h="370840">
                <a:tc>
                  <a:txBody>
                    <a:bodyPr/>
                    <a:lstStyle/>
                    <a:p>
                      <a:r>
                        <a:rPr lang="ru-RU" dirty="0" smtClean="0"/>
                        <a:t>Государственная пошлина</a:t>
                      </a:r>
                      <a:endParaRPr lang="ru-RU" dirty="0"/>
                    </a:p>
                  </a:txBody>
                  <a:tcPr/>
                </a:tc>
                <a:tc>
                  <a:txBody>
                    <a:bodyPr/>
                    <a:lstStyle/>
                    <a:p>
                      <a:pPr algn="r"/>
                      <a:r>
                        <a:rPr lang="ru-RU" dirty="0" smtClean="0"/>
                        <a:t>100</a:t>
                      </a:r>
                      <a:endParaRPr lang="ru-RU" dirty="0"/>
                    </a:p>
                  </a:txBody>
                  <a:tcPr/>
                </a:tc>
              </a:tr>
              <a:tr h="370840">
                <a:tc>
                  <a:txBody>
                    <a:bodyPr/>
                    <a:lstStyle/>
                    <a:p>
                      <a:r>
                        <a:rPr lang="ru-RU" dirty="0" smtClean="0"/>
                        <a:t>Плата за негативное воздействие на окружающую среду</a:t>
                      </a:r>
                      <a:endParaRPr lang="ru-RU" dirty="0"/>
                    </a:p>
                  </a:txBody>
                  <a:tcPr/>
                </a:tc>
                <a:tc>
                  <a:txBody>
                    <a:bodyPr/>
                    <a:lstStyle/>
                    <a:p>
                      <a:pPr algn="r"/>
                      <a:r>
                        <a:rPr lang="ru-RU" dirty="0" smtClean="0"/>
                        <a:t>55</a:t>
                      </a:r>
                      <a:endParaRPr lang="ru-RU" dirty="0"/>
                    </a:p>
                  </a:txBody>
                  <a:tcPr/>
                </a:tc>
              </a:tr>
              <a:tr h="370840">
                <a:tc>
                  <a:txBody>
                    <a:bodyPr/>
                    <a:lstStyle/>
                    <a:p>
                      <a:r>
                        <a:rPr lang="ru-RU" dirty="0" smtClean="0"/>
                        <a:t>Доходы от использования и продажи муниципального имущества</a:t>
                      </a:r>
                      <a:endParaRPr lang="ru-RU" dirty="0"/>
                    </a:p>
                  </a:txBody>
                  <a:tcPr/>
                </a:tc>
                <a:tc>
                  <a:txBody>
                    <a:bodyPr/>
                    <a:lstStyle/>
                    <a:p>
                      <a:pPr algn="r"/>
                      <a:r>
                        <a:rPr lang="ru-RU" dirty="0" smtClean="0"/>
                        <a:t>100</a:t>
                      </a:r>
                      <a:endParaRPr lang="ru-RU" dirty="0"/>
                    </a:p>
                  </a:txBody>
                  <a:tcPr/>
                </a:tc>
              </a:tr>
            </a:tbl>
          </a:graphicData>
        </a:graphic>
      </p:graphicFrame>
      <p:pic>
        <p:nvPicPr>
          <p:cNvPr id="18434" name="Picture 2"/>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0" y="0"/>
            <a:ext cx="890587" cy="1158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2802928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259632" y="142852"/>
            <a:ext cx="7559053" cy="642942"/>
          </a:xfrm>
        </p:spPr>
        <p:txBody>
          <a:bodyPr>
            <a:noAutofit/>
          </a:bodyPr>
          <a:lstStyle/>
          <a:p>
            <a:r>
              <a:rPr lang="ru-RU" altLang="ru-RU" sz="1400" b="1" dirty="0" smtClean="0">
                <a:solidFill>
                  <a:schemeClr val="tx2">
                    <a:lumMod val="50000"/>
                  </a:schemeClr>
                </a:solidFill>
                <a:cs typeface="Times New Roman" pitchFamily="18" charset="0"/>
              </a:rPr>
              <a:t>Основные параметры бюджета </a:t>
            </a:r>
            <a:r>
              <a:rPr lang="ru-RU" altLang="ru-RU" sz="1400" b="1" dirty="0">
                <a:solidFill>
                  <a:schemeClr val="tx2">
                    <a:lumMod val="50000"/>
                  </a:schemeClr>
                </a:solidFill>
              </a:rPr>
              <a:t>муниципального образования </a:t>
            </a:r>
            <a:r>
              <a:rPr lang="ru-RU" altLang="ru-RU" sz="1400" b="1" dirty="0" smtClean="0">
                <a:solidFill>
                  <a:schemeClr val="tx2">
                    <a:lumMod val="50000"/>
                  </a:schemeClr>
                </a:solidFill>
              </a:rPr>
              <a:t>«Муниципальный округ Кизнерский район Удмуртской Республики» </a:t>
            </a:r>
            <a:r>
              <a:rPr lang="ru-RU" altLang="ru-RU" sz="1400" b="1" dirty="0" smtClean="0">
                <a:solidFill>
                  <a:schemeClr val="tx2">
                    <a:lumMod val="50000"/>
                  </a:schemeClr>
                </a:solidFill>
                <a:cs typeface="Times New Roman" pitchFamily="18" charset="0"/>
              </a:rPr>
              <a:t>на 2023 год и плановый период 2024 и 2025 годов</a:t>
            </a:r>
          </a:p>
        </p:txBody>
      </p:sp>
      <p:graphicFrame>
        <p:nvGraphicFramePr>
          <p:cNvPr id="15457" name="Group 97"/>
          <p:cNvGraphicFramePr>
            <a:graphicFrameLocks noGrp="1"/>
          </p:cNvGraphicFramePr>
          <p:nvPr>
            <p:ph type="tbl" idx="1"/>
            <p:extLst>
              <p:ext uri="{D42A27DB-BD31-4B8C-83A1-F6EECF244321}">
                <p14:modId xmlns="" xmlns:p14="http://schemas.microsoft.com/office/powerpoint/2010/main" val="3053695292"/>
              </p:ext>
            </p:extLst>
          </p:nvPr>
        </p:nvGraphicFramePr>
        <p:xfrm>
          <a:off x="107504" y="1124743"/>
          <a:ext cx="8796704" cy="5671173"/>
        </p:xfrm>
        <a:graphic>
          <a:graphicData uri="http://schemas.openxmlformats.org/drawingml/2006/table">
            <a:tbl>
              <a:tblPr/>
              <a:tblGrid>
                <a:gridCol w="3109546"/>
                <a:gridCol w="2029558"/>
                <a:gridCol w="1858108"/>
                <a:gridCol w="1799492"/>
              </a:tblGrid>
              <a:tr h="57220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000000"/>
                          </a:solidFill>
                          <a:effectLst/>
                          <a:latin typeface="Times New Roman" pitchFamily="18" charset="0"/>
                        </a:rPr>
                        <a:t>Наименование показателя</a:t>
                      </a:r>
                    </a:p>
                  </a:txBody>
                  <a:tcPr marL="84406" marR="84406" marT="45714" marB="45714"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000000"/>
                          </a:solidFill>
                          <a:effectLst/>
                          <a:latin typeface="Times New Roman" pitchFamily="18" charset="0"/>
                        </a:rPr>
                        <a:t>2023 год</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000000"/>
                          </a:solidFill>
                          <a:effectLst/>
                          <a:latin typeface="Times New Roman" pitchFamily="18" charset="0"/>
                        </a:rPr>
                        <a:t> </a:t>
                      </a:r>
                      <a:r>
                        <a:rPr kumimoji="0" lang="ru-RU" sz="1400" b="1" i="0" u="none" strike="noStrike" cap="none" normalizeH="0" baseline="0" dirty="0" smtClean="0">
                          <a:ln>
                            <a:noFill/>
                          </a:ln>
                          <a:solidFill>
                            <a:srgbClr val="000000"/>
                          </a:solidFill>
                          <a:effectLst/>
                          <a:latin typeface="Times New Roman" pitchFamily="18" charset="0"/>
                        </a:rPr>
                        <a:t>(тыс. руб.)</a:t>
                      </a:r>
                    </a:p>
                  </a:txBody>
                  <a:tcPr marL="84406" marR="84406" marT="45714" marB="45714"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000000"/>
                          </a:solidFill>
                          <a:effectLst/>
                          <a:latin typeface="Times New Roman" pitchFamily="18" charset="0"/>
                        </a:rPr>
                        <a:t>2024 год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000000"/>
                          </a:solidFill>
                          <a:effectLst/>
                          <a:latin typeface="Times New Roman" pitchFamily="18" charset="0"/>
                        </a:rPr>
                        <a:t>(тыс. руб.)</a:t>
                      </a:r>
                    </a:p>
                  </a:txBody>
                  <a:tcPr marL="84406" marR="84406" marT="45714" marB="45714"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000000"/>
                          </a:solidFill>
                          <a:effectLst/>
                          <a:latin typeface="Times New Roman" pitchFamily="18" charset="0"/>
                        </a:rPr>
                        <a:t>2025 год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000000"/>
                          </a:solidFill>
                          <a:effectLst/>
                          <a:latin typeface="Times New Roman" pitchFamily="18" charset="0"/>
                        </a:rPr>
                        <a:t>(тыс. руб.)</a:t>
                      </a:r>
                    </a:p>
                  </a:txBody>
                  <a:tcPr marL="84406" marR="84406" marT="45714" marB="45714"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EF"/>
                    </a:solidFill>
                  </a:tcPr>
                </a:tc>
              </a:tr>
              <a:tr h="36138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000000"/>
                          </a:solidFill>
                          <a:effectLst/>
                          <a:latin typeface="Times New Roman" pitchFamily="18" charset="0"/>
                        </a:rPr>
                        <a:t>Доходы, всего</a:t>
                      </a:r>
                    </a:p>
                  </a:txBody>
                  <a:tcPr marL="84406" marR="84406" marT="45714" marB="45714"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rgbClr val="000000"/>
                          </a:solidFill>
                          <a:effectLst/>
                          <a:latin typeface="Times New Roman" pitchFamily="18" charset="0"/>
                        </a:rPr>
                        <a:t>741 679,9</a:t>
                      </a:r>
                    </a:p>
                  </a:txBody>
                  <a:tcPr marL="84406" marR="84406" marT="45714" marB="45714"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rgbClr val="000000"/>
                          </a:solidFill>
                          <a:effectLst/>
                          <a:latin typeface="Times New Roman" pitchFamily="18" charset="0"/>
                        </a:rPr>
                        <a:t>762 911,7</a:t>
                      </a:r>
                    </a:p>
                  </a:txBody>
                  <a:tcPr marL="84406" marR="84406" marT="45714" marB="45714"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rgbClr val="000000"/>
                          </a:solidFill>
                          <a:effectLst/>
                          <a:latin typeface="Times New Roman" pitchFamily="18" charset="0"/>
                        </a:rPr>
                        <a:t>777 722,0</a:t>
                      </a:r>
                    </a:p>
                  </a:txBody>
                  <a:tcPr marL="84406" marR="84406" marT="45714" marB="45714"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CCFFCC"/>
                    </a:solidFill>
                  </a:tcPr>
                </a:tc>
              </a:tr>
              <a:tr h="36138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rgbClr val="000000"/>
                          </a:solidFill>
                          <a:effectLst/>
                          <a:latin typeface="Times New Roman" pitchFamily="18" charset="0"/>
                        </a:rPr>
                        <a:t>в том числе:</a:t>
                      </a:r>
                    </a:p>
                  </a:txBody>
                  <a:tcPr marL="84406" marR="84406" marT="45714" marB="45714"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rgbClr val="000000"/>
                        </a:solidFill>
                        <a:effectLst/>
                        <a:latin typeface="Times New Roman" pitchFamily="18" charset="0"/>
                      </a:endParaRPr>
                    </a:p>
                  </a:txBody>
                  <a:tcPr marL="84406" marR="84406" marT="45714" marB="45714"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rgbClr val="000000"/>
                        </a:solidFill>
                        <a:effectLst/>
                        <a:latin typeface="Times New Roman" pitchFamily="18" charset="0"/>
                      </a:endParaRPr>
                    </a:p>
                  </a:txBody>
                  <a:tcPr marL="84406" marR="84406" marT="45714" marB="45714"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rgbClr val="000000"/>
                        </a:solidFill>
                        <a:effectLst/>
                        <a:latin typeface="Times New Roman" pitchFamily="18" charset="0"/>
                      </a:endParaRPr>
                    </a:p>
                  </a:txBody>
                  <a:tcPr marL="84406" marR="84406" marT="45714" marB="45714"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EF"/>
                    </a:solidFill>
                  </a:tcPr>
                </a:tc>
              </a:tr>
              <a:tr h="57220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rgbClr val="000000"/>
                          </a:solidFill>
                          <a:effectLst/>
                          <a:latin typeface="Times New Roman" pitchFamily="18" charset="0"/>
                        </a:rPr>
                        <a:t>Налоговые и неналоговые доходы</a:t>
                      </a:r>
                    </a:p>
                  </a:txBody>
                  <a:tcPr marL="84406" marR="84406" marT="45714" marB="45714"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CDCD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rgbClr val="000000"/>
                          </a:solidFill>
                          <a:effectLst/>
                          <a:latin typeface="Times New Roman" pitchFamily="18" charset="0"/>
                        </a:rPr>
                        <a:t>249 602,3</a:t>
                      </a:r>
                    </a:p>
                  </a:txBody>
                  <a:tcPr marL="84406" marR="84406" marT="45714" marB="45714"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CDCD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rgbClr val="000000"/>
                          </a:solidFill>
                          <a:effectLst/>
                          <a:latin typeface="Times New Roman" pitchFamily="18" charset="0"/>
                        </a:rPr>
                        <a:t>258 983,6</a:t>
                      </a:r>
                    </a:p>
                  </a:txBody>
                  <a:tcPr marL="84406" marR="84406" marT="45714" marB="45714"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CDCD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rgbClr val="000000"/>
                          </a:solidFill>
                          <a:effectLst/>
                          <a:latin typeface="Times New Roman" pitchFamily="18" charset="0"/>
                        </a:rPr>
                        <a:t>267 716,6</a:t>
                      </a:r>
                    </a:p>
                  </a:txBody>
                  <a:tcPr marL="84406" marR="84406" marT="45714" marB="45714"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CDCDDE"/>
                    </a:solidFill>
                  </a:tcPr>
                </a:tc>
              </a:tr>
              <a:tr h="37819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rgbClr val="000000"/>
                          </a:solidFill>
                          <a:effectLst/>
                          <a:latin typeface="Times New Roman" pitchFamily="18" charset="0"/>
                        </a:rPr>
                        <a:t>Безвозмездные поступления</a:t>
                      </a:r>
                    </a:p>
                  </a:txBody>
                  <a:tcPr marL="84406" marR="84406" marT="45714" marB="45714"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rgbClr val="000000"/>
                          </a:solidFill>
                          <a:effectLst/>
                          <a:latin typeface="Times New Roman" pitchFamily="18" charset="0"/>
                        </a:rPr>
                        <a:t>492 077,7</a:t>
                      </a:r>
                    </a:p>
                  </a:txBody>
                  <a:tcPr marL="84406" marR="84406" marT="45714" marB="45714"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rgbClr val="000000"/>
                          </a:solidFill>
                          <a:effectLst/>
                          <a:latin typeface="Times New Roman" pitchFamily="18" charset="0"/>
                        </a:rPr>
                        <a:t>503 928,1</a:t>
                      </a:r>
                    </a:p>
                  </a:txBody>
                  <a:tcPr marL="84406" marR="84406" marT="45714" marB="45714"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rgbClr val="000000"/>
                          </a:solidFill>
                          <a:effectLst/>
                          <a:latin typeface="Times New Roman" pitchFamily="18" charset="0"/>
                        </a:rPr>
                        <a:t>510 005,4</a:t>
                      </a:r>
                    </a:p>
                  </a:txBody>
                  <a:tcPr marL="84406" marR="84406" marT="45714" marB="45714"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EF"/>
                    </a:solidFill>
                  </a:tcPr>
                </a:tc>
              </a:tr>
              <a:tr h="36138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000000"/>
                          </a:solidFill>
                          <a:effectLst/>
                          <a:latin typeface="Times New Roman" pitchFamily="18" charset="0"/>
                        </a:rPr>
                        <a:t>Расходы, всего</a:t>
                      </a:r>
                    </a:p>
                  </a:txBody>
                  <a:tcPr marL="84406" marR="84406" marT="45714" marB="45714"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rgbClr val="000000"/>
                          </a:solidFill>
                          <a:effectLst/>
                          <a:latin typeface="Times New Roman" pitchFamily="18" charset="0"/>
                        </a:rPr>
                        <a:t>741 679,9</a:t>
                      </a:r>
                    </a:p>
                  </a:txBody>
                  <a:tcPr marL="84406" marR="84406" marT="45714" marB="45714"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rgbClr val="000000"/>
                          </a:solidFill>
                          <a:effectLst/>
                          <a:latin typeface="Times New Roman" pitchFamily="18" charset="0"/>
                        </a:rPr>
                        <a:t>762 911,7</a:t>
                      </a:r>
                    </a:p>
                  </a:txBody>
                  <a:tcPr marL="84406" marR="84406" marT="45714" marB="45714"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rgbClr val="000000"/>
                          </a:solidFill>
                          <a:effectLst/>
                          <a:latin typeface="Times New Roman" pitchFamily="18" charset="0"/>
                        </a:rPr>
                        <a:t>777 722,0</a:t>
                      </a:r>
                    </a:p>
                  </a:txBody>
                  <a:tcPr marL="84406" marR="84406" marT="45714" marB="45714"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CCFFCC"/>
                    </a:solidFill>
                  </a:tcPr>
                </a:tc>
              </a:tr>
              <a:tr h="36138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rgbClr val="000000"/>
                          </a:solidFill>
                          <a:effectLst/>
                          <a:latin typeface="Times New Roman" pitchFamily="18" charset="0"/>
                        </a:rPr>
                        <a:t>в том числе:</a:t>
                      </a:r>
                    </a:p>
                  </a:txBody>
                  <a:tcPr marL="84406" marR="84406" marT="45714" marB="45714"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rgbClr val="000000"/>
                        </a:solidFill>
                        <a:effectLst/>
                        <a:latin typeface="Times New Roman" pitchFamily="18" charset="0"/>
                      </a:endParaRPr>
                    </a:p>
                  </a:txBody>
                  <a:tcPr marL="84406" marR="84406" marT="45714" marB="45714"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rgbClr val="000000"/>
                        </a:solidFill>
                        <a:effectLst/>
                        <a:latin typeface="Times New Roman" pitchFamily="18" charset="0"/>
                      </a:endParaRPr>
                    </a:p>
                  </a:txBody>
                  <a:tcPr marL="84406" marR="84406" marT="45714" marB="45714"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rgbClr val="000000"/>
                        </a:solidFill>
                        <a:effectLst/>
                        <a:latin typeface="Times New Roman" pitchFamily="18" charset="0"/>
                      </a:endParaRPr>
                    </a:p>
                  </a:txBody>
                  <a:tcPr marL="84406" marR="84406" marT="45714" marB="45714"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EF"/>
                    </a:solidFill>
                  </a:tcPr>
                </a:tc>
              </a:tr>
              <a:tr h="45698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Times New Roman" pitchFamily="18" charset="0"/>
                        </a:rPr>
                        <a:t>Программные расходы</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rgbClr val="000000"/>
                        </a:solidFill>
                        <a:effectLst/>
                        <a:latin typeface="Times New Roman" pitchFamily="18" charset="0"/>
                      </a:endParaRPr>
                    </a:p>
                  </a:txBody>
                  <a:tcPr marL="84406" marR="84406" marT="45714" marB="45714"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CDCD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rgbClr val="000000"/>
                          </a:solidFill>
                          <a:effectLst/>
                          <a:latin typeface="Times New Roman" pitchFamily="18" charset="0"/>
                        </a:rPr>
                        <a:t>737 666,4</a:t>
                      </a:r>
                    </a:p>
                  </a:txBody>
                  <a:tcPr marL="84406" marR="84406" marT="45714" marB="45714"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CDCD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rgbClr val="000000"/>
                          </a:solidFill>
                          <a:effectLst/>
                          <a:latin typeface="Times New Roman" pitchFamily="18" charset="0"/>
                        </a:rPr>
                        <a:t>758 862,3</a:t>
                      </a:r>
                    </a:p>
                  </a:txBody>
                  <a:tcPr marL="84406" marR="84406" marT="45714" marB="45714"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CDCD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rgbClr val="000000"/>
                          </a:solidFill>
                          <a:effectLst/>
                          <a:latin typeface="Times New Roman" pitchFamily="18" charset="0"/>
                        </a:rPr>
                        <a:t>773 609,0</a:t>
                      </a:r>
                    </a:p>
                  </a:txBody>
                  <a:tcPr marL="84406" marR="84406" marT="45714" marB="45714"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CDCDDE"/>
                    </a:solidFill>
                  </a:tcPr>
                </a:tc>
              </a:tr>
              <a:tr h="36138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err="1" smtClean="0">
                          <a:ln>
                            <a:noFill/>
                          </a:ln>
                          <a:solidFill>
                            <a:srgbClr val="000000"/>
                          </a:solidFill>
                          <a:effectLst/>
                          <a:latin typeface="Times New Roman" pitchFamily="18" charset="0"/>
                        </a:rPr>
                        <a:t>Непрограммные</a:t>
                      </a:r>
                      <a:r>
                        <a:rPr kumimoji="0" lang="ru-RU" sz="1600" b="0" i="0" u="none" strike="noStrike" cap="none" normalizeH="0" baseline="0" dirty="0" smtClean="0">
                          <a:ln>
                            <a:noFill/>
                          </a:ln>
                          <a:solidFill>
                            <a:srgbClr val="000000"/>
                          </a:solidFill>
                          <a:effectLst/>
                          <a:latin typeface="Times New Roman" pitchFamily="18" charset="0"/>
                        </a:rPr>
                        <a:t> расходы</a:t>
                      </a:r>
                    </a:p>
                  </a:txBody>
                  <a:tcPr marL="84406" marR="84406" marT="45714" marB="45714"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rgbClr val="000000"/>
                          </a:solidFill>
                          <a:effectLst/>
                          <a:latin typeface="Times New Roman" pitchFamily="18" charset="0"/>
                        </a:rPr>
                        <a:t>4 013,5</a:t>
                      </a:r>
                    </a:p>
                  </a:txBody>
                  <a:tcPr marL="84406" marR="84406" marT="45714" marB="45714"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rgbClr val="000000"/>
                          </a:solidFill>
                          <a:effectLst/>
                          <a:latin typeface="Times New Roman" pitchFamily="18" charset="0"/>
                        </a:rPr>
                        <a:t>4 049,4</a:t>
                      </a:r>
                    </a:p>
                  </a:txBody>
                  <a:tcPr marL="84406" marR="84406" marT="45714" marB="45714"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rgbClr val="000000"/>
                          </a:solidFill>
                          <a:effectLst/>
                          <a:latin typeface="Times New Roman" pitchFamily="18" charset="0"/>
                        </a:rPr>
                        <a:t>4  113,0</a:t>
                      </a:r>
                    </a:p>
                  </a:txBody>
                  <a:tcPr marL="84406" marR="84406" marT="45714" marB="45714"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EF"/>
                    </a:solidFill>
                  </a:tcPr>
                </a:tc>
              </a:tr>
              <a:tr h="36138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rgbClr val="000000"/>
                          </a:solidFill>
                          <a:effectLst/>
                          <a:latin typeface="Times New Roman" pitchFamily="18" charset="0"/>
                        </a:rPr>
                        <a:t>Условно утвержденные расходы</a:t>
                      </a:r>
                    </a:p>
                  </a:txBody>
                  <a:tcPr marL="84406" marR="84406" marT="45714" marB="45714"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rgbClr val="000000"/>
                        </a:solidFill>
                        <a:effectLst/>
                        <a:latin typeface="Times New Roman" pitchFamily="18" charset="0"/>
                      </a:endParaRPr>
                    </a:p>
                  </a:txBody>
                  <a:tcPr marL="84406" marR="84406" marT="45714" marB="45714"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rgbClr val="000000"/>
                          </a:solidFill>
                          <a:effectLst/>
                          <a:latin typeface="Times New Roman" pitchFamily="18" charset="0"/>
                        </a:rPr>
                        <a:t>7 426,0</a:t>
                      </a:r>
                    </a:p>
                  </a:txBody>
                  <a:tcPr marL="84406" marR="84406" marT="45714" marB="45714"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rgbClr val="000000"/>
                          </a:solidFill>
                          <a:effectLst/>
                          <a:latin typeface="Times New Roman" pitchFamily="18" charset="0"/>
                        </a:rPr>
                        <a:t>16 545,7</a:t>
                      </a:r>
                    </a:p>
                  </a:txBody>
                  <a:tcPr marL="84406" marR="84406" marT="45714" marB="45714"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6E6E6"/>
                    </a:solidFill>
                  </a:tcPr>
                </a:tc>
              </a:tr>
              <a:tr h="33127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000000"/>
                          </a:solidFill>
                          <a:effectLst/>
                          <a:latin typeface="Times New Roman" pitchFamily="18" charset="0"/>
                        </a:rPr>
                        <a:t>Дефицит бюджета</a:t>
                      </a:r>
                    </a:p>
                  </a:txBody>
                  <a:tcPr marL="84406" marR="84406" marT="45714" marB="45714"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000000"/>
                          </a:solidFill>
                          <a:effectLst/>
                          <a:latin typeface="Times New Roman" pitchFamily="18" charset="0"/>
                        </a:rPr>
                        <a:t>0,0</a:t>
                      </a:r>
                    </a:p>
                  </a:txBody>
                  <a:tcPr marL="84406" marR="84406" marT="45714" marB="45714"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000000"/>
                          </a:solidFill>
                          <a:effectLst/>
                          <a:latin typeface="Times New Roman" pitchFamily="18" charset="0"/>
                        </a:rPr>
                        <a:t>0,0</a:t>
                      </a:r>
                    </a:p>
                  </a:txBody>
                  <a:tcPr marL="84406" marR="84406" marT="45714" marB="45714"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000000"/>
                          </a:solidFill>
                          <a:effectLst/>
                          <a:latin typeface="Times New Roman" pitchFamily="18" charset="0"/>
                        </a:rPr>
                        <a:t>0,0</a:t>
                      </a:r>
                    </a:p>
                  </a:txBody>
                  <a:tcPr marL="84406" marR="84406" marT="45714" marB="45714"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CCFFCC"/>
                    </a:solidFill>
                  </a:tcPr>
                </a:tc>
              </a:tr>
              <a:tr h="46729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Times New Roman" pitchFamily="18" charset="0"/>
                        </a:rPr>
                        <a:t>Размер резервного фонда</a:t>
                      </a:r>
                    </a:p>
                  </a:txBody>
                  <a:tcPr marL="84406" marR="84406" marT="45714" marB="45714"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rgbClr val="000000"/>
                          </a:solidFill>
                          <a:effectLst/>
                          <a:latin typeface="Times New Roman" pitchFamily="18" charset="0"/>
                        </a:rPr>
                        <a:t>0,0</a:t>
                      </a:r>
                    </a:p>
                  </a:txBody>
                  <a:tcPr marL="84406" marR="84406" marT="45714" marB="45714"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rgbClr val="000000"/>
                          </a:solidFill>
                          <a:effectLst/>
                          <a:latin typeface="Times New Roman" pitchFamily="18" charset="0"/>
                        </a:rPr>
                        <a:t>0,0</a:t>
                      </a:r>
                    </a:p>
                  </a:txBody>
                  <a:tcPr marL="84406" marR="84406" marT="45714" marB="45714"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rgbClr val="000000"/>
                          </a:solidFill>
                          <a:effectLst/>
                          <a:latin typeface="Times New Roman" pitchFamily="18" charset="0"/>
                        </a:rPr>
                        <a:t>0,0</a:t>
                      </a:r>
                    </a:p>
                  </a:txBody>
                  <a:tcPr marL="84406" marR="84406" marT="45714" marB="45714"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1">
                        <a:lumMod val="20000"/>
                        <a:lumOff val="80000"/>
                      </a:schemeClr>
                    </a:solidFill>
                  </a:tcPr>
                </a:tc>
              </a:tr>
              <a:tr h="55860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Times New Roman" pitchFamily="18" charset="0"/>
                        </a:rPr>
                        <a:t>Размер Дорожного фонда</a:t>
                      </a:r>
                    </a:p>
                  </a:txBody>
                  <a:tcPr marL="84406" marR="84406" marT="45714" marB="45714"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rgbClr val="000000"/>
                          </a:solidFill>
                          <a:effectLst/>
                          <a:latin typeface="Times New Roman" pitchFamily="18" charset="0"/>
                        </a:rPr>
                        <a:t>39 933,4</a:t>
                      </a:r>
                    </a:p>
                  </a:txBody>
                  <a:tcPr marL="84406" marR="84406" marT="45714" marB="45714"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rgbClr val="000000"/>
                          </a:solidFill>
                          <a:effectLst/>
                          <a:latin typeface="Times New Roman" pitchFamily="18" charset="0"/>
                        </a:rPr>
                        <a:t>45 583,7</a:t>
                      </a:r>
                    </a:p>
                  </a:txBody>
                  <a:tcPr marL="84406" marR="84406" marT="45714" marB="45714"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rgbClr val="000000"/>
                          </a:solidFill>
                          <a:effectLst/>
                          <a:latin typeface="Times New Roman" pitchFamily="18" charset="0"/>
                        </a:rPr>
                        <a:t>52 824,1</a:t>
                      </a:r>
                    </a:p>
                  </a:txBody>
                  <a:tcPr marL="84406" marR="84406" marT="45714" marB="45714"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1">
                        <a:lumMod val="20000"/>
                        <a:lumOff val="80000"/>
                      </a:schemeClr>
                    </a:solidFill>
                  </a:tcPr>
                </a:tc>
              </a:tr>
            </a:tbl>
          </a:graphicData>
        </a:graphic>
      </p:graphicFrame>
      <p:sp>
        <p:nvSpPr>
          <p:cNvPr id="12291" name="Rectangle 2081"/>
          <p:cNvSpPr>
            <a:spLocks noChangeArrowheads="1"/>
          </p:cNvSpPr>
          <p:nvPr/>
        </p:nvSpPr>
        <p:spPr bwMode="auto">
          <a:xfrm>
            <a:off x="7885235" y="692150"/>
            <a:ext cx="625719" cy="215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bIns="0"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ru-RU" altLang="ru-RU" sz="1000">
                <a:solidFill>
                  <a:schemeClr val="accent2"/>
                </a:solidFill>
              </a:rPr>
              <a:t>.</a:t>
            </a:r>
          </a:p>
        </p:txBody>
      </p:sp>
      <p:sp>
        <p:nvSpPr>
          <p:cNvPr id="12292" name="Line 2090"/>
          <p:cNvSpPr>
            <a:spLocks noChangeShapeType="1"/>
          </p:cNvSpPr>
          <p:nvPr/>
        </p:nvSpPr>
        <p:spPr bwMode="auto">
          <a:xfrm>
            <a:off x="323851" y="692150"/>
            <a:ext cx="8496300" cy="0"/>
          </a:xfrm>
          <a:prstGeom prst="line">
            <a:avLst/>
          </a:prstGeom>
          <a:noFill/>
          <a:ln w="47625" cmpd="dbl">
            <a:solidFill>
              <a:schemeClr val="tx1">
                <a:lumMod val="95000"/>
                <a:lumOff val="5000"/>
              </a:schemeClr>
            </a:solidFill>
            <a:round/>
            <a:headEnd/>
            <a:tailEnd/>
          </a:ln>
          <a:extLst>
            <a:ext uri="{909E8E84-426E-40DD-AFC4-6F175D3DCCD1}">
              <a14:hiddenFill xmlns="" xmlns:a14="http://schemas.microsoft.com/office/drawing/2010/main">
                <a:noFill/>
              </a14:hiddenFill>
            </a:ext>
          </a:extLst>
        </p:spPr>
        <p:txBody>
          <a:bodyPr/>
          <a:lstStyle/>
          <a:p>
            <a:endParaRPr lang="ru-RU"/>
          </a:p>
        </p:txBody>
      </p:sp>
      <p:pic>
        <p:nvPicPr>
          <p:cNvPr id="19458" name="Picture 2"/>
          <p:cNvPicPr>
            <a:picLocks noChangeAspect="1" noChangeArrowheads="1"/>
          </p:cNvPicPr>
          <p:nvPr/>
        </p:nvPicPr>
        <p:blipFill>
          <a:blip r:embed="rId3" cstate="email">
            <a:extLst>
              <a:ext uri="{28A0092B-C50C-407E-A947-70E740481C1C}">
                <a14:useLocalDpi xmlns="" xmlns:a14="http://schemas.microsoft.com/office/drawing/2010/main" val="0"/>
              </a:ext>
            </a:extLst>
          </a:blip>
          <a:srcRect/>
          <a:stretch>
            <a:fillRect/>
          </a:stretch>
        </p:blipFill>
        <p:spPr bwMode="auto">
          <a:xfrm>
            <a:off x="0" y="0"/>
            <a:ext cx="890587" cy="1158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6364597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2"/>
          <p:cNvSpPr>
            <a:spLocks noGrp="1"/>
          </p:cNvSpPr>
          <p:nvPr>
            <p:ph idx="1"/>
          </p:nvPr>
        </p:nvSpPr>
        <p:spPr>
          <a:xfrm>
            <a:off x="395288" y="428604"/>
            <a:ext cx="8424862" cy="6786610"/>
          </a:xfrm>
        </p:spPr>
        <p:txBody>
          <a:bodyPr>
            <a:normAutofit fontScale="47500" lnSpcReduction="20000"/>
          </a:bodyPr>
          <a:lstStyle/>
          <a:p>
            <a:pPr marL="36576" indent="0" algn="just" eaLnBrk="1" fontAlgn="auto" hangingPunct="1">
              <a:lnSpc>
                <a:spcPct val="120000"/>
              </a:lnSpc>
              <a:spcAft>
                <a:spcPts val="0"/>
              </a:spcAft>
              <a:buNone/>
              <a:defRPr/>
            </a:pPr>
            <a:r>
              <a:rPr lang="ru-RU" sz="2900" dirty="0" smtClean="0"/>
              <a:t>         </a:t>
            </a:r>
          </a:p>
          <a:p>
            <a:pPr marL="36576" indent="0" algn="just" eaLnBrk="1" fontAlgn="auto" hangingPunct="1">
              <a:lnSpc>
                <a:spcPct val="120000"/>
              </a:lnSpc>
              <a:spcAft>
                <a:spcPts val="0"/>
              </a:spcAft>
              <a:buNone/>
              <a:defRPr/>
            </a:pPr>
            <a:endParaRPr lang="ru-RU" sz="2900" dirty="0"/>
          </a:p>
          <a:p>
            <a:pPr marL="36576" indent="0" algn="just" eaLnBrk="1" fontAlgn="auto" hangingPunct="1">
              <a:lnSpc>
                <a:spcPct val="120000"/>
              </a:lnSpc>
              <a:spcAft>
                <a:spcPts val="0"/>
              </a:spcAft>
              <a:buNone/>
              <a:defRPr/>
            </a:pPr>
            <a:r>
              <a:rPr lang="ru-RU" sz="2900" dirty="0" smtClean="0"/>
              <a:t>	 Решение подготовлено в соответствии с требованиями Бюджетного кодекса Российской  Федерации,  Налогового кодекса Российской Федерации, решением Совета депутатов муниципального образования «Муниципальный округ Кизнерский район Удмуртской Республики» от 12 ноября 2021 года № 3/18 «Об утверждении Положения «О бюджетном процессе в муниципальном образовании «Муниципальный округ Кизнерский район Удмуртской Республики», Постановления </a:t>
            </a:r>
            <a:r>
              <a:rPr lang="ru-RU" sz="2900" dirty="0"/>
              <a:t>Администрации муниципального образования </a:t>
            </a:r>
            <a:r>
              <a:rPr lang="ru-RU" sz="2900" dirty="0" smtClean="0"/>
              <a:t>«Муниципальный округ Кизнерский район Удмуртской Республики» </a:t>
            </a:r>
            <a:r>
              <a:rPr lang="ru-RU" sz="2900" dirty="0"/>
              <a:t>от </a:t>
            </a:r>
            <a:r>
              <a:rPr lang="ru-RU" sz="2900" dirty="0" smtClean="0"/>
              <a:t>27.06.2022  </a:t>
            </a:r>
            <a:r>
              <a:rPr lang="ru-RU" sz="2900" dirty="0"/>
              <a:t>года № </a:t>
            </a:r>
            <a:r>
              <a:rPr lang="ru-RU" sz="2900" dirty="0" smtClean="0"/>
              <a:t>530 </a:t>
            </a:r>
            <a:r>
              <a:rPr lang="ru-RU" sz="2900" dirty="0"/>
              <a:t>«Об утверждении Порядка составления проекта бюджета </a:t>
            </a:r>
            <a:r>
              <a:rPr lang="ru-RU" sz="2900" dirty="0" smtClean="0"/>
              <a:t>муниципального образования «Муниципальный округ Кизнерский район Удмуртской Республики» </a:t>
            </a:r>
            <a:r>
              <a:rPr lang="ru-RU" sz="2900" dirty="0"/>
              <a:t>на очередной финансовый год и плановый </a:t>
            </a:r>
            <a:r>
              <a:rPr lang="ru-RU" sz="2900" dirty="0" smtClean="0"/>
              <a:t>период», </a:t>
            </a:r>
            <a:r>
              <a:rPr lang="ru-RU" sz="1200" dirty="0" smtClean="0"/>
              <a:t> </a:t>
            </a:r>
            <a:r>
              <a:rPr lang="ru-RU" sz="2900" dirty="0" smtClean="0"/>
              <a:t>иных законодательных и нормативных правовых актов Российской Федерации, Удмуртской Республики, муниципального образования «Муниципальный округ Кизнерский район Удмуртской Республики». </a:t>
            </a:r>
          </a:p>
          <a:p>
            <a:pPr marL="420624" indent="-384048" algn="ctr" eaLnBrk="1" fontAlgn="auto" hangingPunct="1">
              <a:lnSpc>
                <a:spcPct val="120000"/>
              </a:lnSpc>
              <a:spcAft>
                <a:spcPts val="0"/>
              </a:spcAft>
              <a:buFontTx/>
              <a:buNone/>
              <a:defRPr/>
            </a:pPr>
            <a:r>
              <a:rPr lang="ru-RU" sz="2900" dirty="0" smtClean="0"/>
              <a:t>  </a:t>
            </a:r>
          </a:p>
          <a:p>
            <a:pPr marL="420624" indent="-384048" algn="ctr" eaLnBrk="1" fontAlgn="auto" hangingPunct="1">
              <a:lnSpc>
                <a:spcPct val="120000"/>
              </a:lnSpc>
              <a:spcAft>
                <a:spcPts val="0"/>
              </a:spcAft>
              <a:buFontTx/>
              <a:buNone/>
              <a:defRPr/>
            </a:pPr>
            <a:r>
              <a:rPr lang="ru-RU" sz="2900" dirty="0" smtClean="0"/>
              <a:t>   При составлении проекта районного бюджета учтены:</a:t>
            </a:r>
          </a:p>
          <a:p>
            <a:pPr marL="420624" indent="-384048" algn="ctr" eaLnBrk="1" fontAlgn="auto" hangingPunct="1">
              <a:lnSpc>
                <a:spcPct val="120000"/>
              </a:lnSpc>
              <a:spcAft>
                <a:spcPts val="0"/>
              </a:spcAft>
              <a:buFontTx/>
              <a:buNone/>
              <a:defRPr/>
            </a:pPr>
            <a:endParaRPr lang="ru-RU" sz="2900" dirty="0" smtClean="0"/>
          </a:p>
          <a:p>
            <a:pPr marL="420624" indent="-384048" algn="just" eaLnBrk="1" fontAlgn="auto" hangingPunct="1">
              <a:lnSpc>
                <a:spcPct val="120000"/>
              </a:lnSpc>
              <a:spcAft>
                <a:spcPts val="0"/>
              </a:spcAft>
              <a:buFont typeface="Wingdings" pitchFamily="2" charset="2"/>
              <a:buChar char="v"/>
              <a:defRPr/>
            </a:pPr>
            <a:r>
              <a:rPr lang="ru-RU" sz="2900" dirty="0" smtClean="0"/>
              <a:t>Указы Президента Российской Федерации от 7 мая 2012 года</a:t>
            </a:r>
          </a:p>
          <a:p>
            <a:pPr marL="420624" indent="-384048" algn="just" eaLnBrk="1" fontAlgn="auto" hangingPunct="1">
              <a:lnSpc>
                <a:spcPct val="120000"/>
              </a:lnSpc>
              <a:spcAft>
                <a:spcPts val="0"/>
              </a:spcAft>
              <a:buFont typeface="Wingdings" pitchFamily="2" charset="2"/>
              <a:buChar char="v"/>
              <a:defRPr/>
            </a:pPr>
            <a:r>
              <a:rPr lang="ru-RU" sz="2900" dirty="0" smtClean="0"/>
              <a:t>Муниципальные программы муниципального образования «Муниципальный округ Кизнерский район удмуртской Республики»</a:t>
            </a:r>
          </a:p>
          <a:p>
            <a:pPr marL="420624" indent="-384048" algn="just" eaLnBrk="1" fontAlgn="auto" hangingPunct="1">
              <a:lnSpc>
                <a:spcPct val="120000"/>
              </a:lnSpc>
              <a:spcAft>
                <a:spcPts val="0"/>
              </a:spcAft>
              <a:buFont typeface="Wingdings" pitchFamily="2" charset="2"/>
              <a:buChar char="v"/>
              <a:defRPr/>
            </a:pPr>
            <a:r>
              <a:rPr lang="ru-RU" sz="2900" dirty="0" smtClean="0"/>
              <a:t>Прогноз социально-экономического развития муниципального образования «Муниципальный округ Кизнерский район Удмуртской республики» на 2023 - 2025 годы</a:t>
            </a:r>
          </a:p>
          <a:p>
            <a:pPr marL="420624" indent="-384048" algn="just" eaLnBrk="1" fontAlgn="auto" hangingPunct="1">
              <a:lnSpc>
                <a:spcPct val="120000"/>
              </a:lnSpc>
              <a:spcAft>
                <a:spcPts val="0"/>
              </a:spcAft>
              <a:buFont typeface="Wingdings" pitchFamily="2" charset="2"/>
              <a:buChar char="v"/>
              <a:defRPr/>
            </a:pPr>
            <a:r>
              <a:rPr lang="ru-RU" sz="2900" dirty="0" smtClean="0"/>
              <a:t>Основные направления бюджетной и налоговой политики муниципального образования «Муниципальный округ Кизнерский район Удмуртской Республики»  на 2023 год и на плановый период 2024 и 2025 годов</a:t>
            </a:r>
          </a:p>
          <a:p>
            <a:pPr marL="420624" indent="-384048" algn="just" eaLnBrk="1" fontAlgn="auto" hangingPunct="1">
              <a:spcAft>
                <a:spcPts val="0"/>
              </a:spcAft>
              <a:buFont typeface="Wingdings" pitchFamily="2" charset="2"/>
              <a:buChar char="v"/>
              <a:defRPr/>
            </a:pPr>
            <a:endParaRPr lang="ru-RU" sz="1800" dirty="0" smtClean="0"/>
          </a:p>
          <a:p>
            <a:pPr marL="420624" indent="-384048" algn="just" eaLnBrk="1" fontAlgn="auto" hangingPunct="1">
              <a:spcAft>
                <a:spcPts val="0"/>
              </a:spcAft>
              <a:buFont typeface="Wingdings" pitchFamily="2" charset="2"/>
              <a:buChar char="v"/>
              <a:defRPr/>
            </a:pPr>
            <a:endParaRPr lang="ru-RU" sz="1650" dirty="0" smtClean="0"/>
          </a:p>
          <a:p>
            <a:pPr marL="420624" indent="-384048" algn="just" eaLnBrk="1" fontAlgn="auto" hangingPunct="1">
              <a:spcAft>
                <a:spcPts val="0"/>
              </a:spcAft>
              <a:buFont typeface="Wingdings" pitchFamily="2" charset="2"/>
              <a:buChar char="v"/>
              <a:defRPr/>
            </a:pPr>
            <a:endParaRPr lang="ru-RU" sz="1650" dirty="0" smtClean="0"/>
          </a:p>
          <a:p>
            <a:pPr marL="420624" indent="-384048" algn="just" eaLnBrk="1" fontAlgn="auto" hangingPunct="1">
              <a:spcAft>
                <a:spcPts val="0"/>
              </a:spcAft>
              <a:buFont typeface="Wingdings" pitchFamily="2" charset="2"/>
              <a:buChar char="v"/>
              <a:defRPr/>
            </a:pPr>
            <a:endParaRPr lang="ru-RU" sz="1650" dirty="0" smtClean="0"/>
          </a:p>
          <a:p>
            <a:pPr marL="420624" indent="-384048" algn="just" eaLnBrk="1" fontAlgn="auto" hangingPunct="1">
              <a:spcAft>
                <a:spcPts val="0"/>
              </a:spcAft>
              <a:buFontTx/>
              <a:buNone/>
              <a:defRPr/>
            </a:pPr>
            <a:r>
              <a:rPr lang="ru-RU" sz="1650" dirty="0" smtClean="0"/>
              <a:t>   </a:t>
            </a:r>
          </a:p>
          <a:p>
            <a:pPr marL="420624" indent="-384048" algn="just" eaLnBrk="1" fontAlgn="auto" hangingPunct="1">
              <a:spcAft>
                <a:spcPts val="0"/>
              </a:spcAft>
              <a:buFontTx/>
              <a:buNone/>
              <a:defRPr/>
            </a:pPr>
            <a:endParaRPr lang="ru-RU" sz="1700" dirty="0" smtClean="0"/>
          </a:p>
          <a:p>
            <a:pPr marL="420624" indent="-384048" eaLnBrk="1" fontAlgn="auto" hangingPunct="1">
              <a:spcAft>
                <a:spcPts val="0"/>
              </a:spcAft>
              <a:buFontTx/>
              <a:buNone/>
              <a:defRPr/>
            </a:pPr>
            <a:endParaRPr lang="ru-RU" dirty="0" smtClean="0"/>
          </a:p>
        </p:txBody>
      </p:sp>
      <p:pic>
        <p:nvPicPr>
          <p:cNvPr id="6146" name="Picture 2"/>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0" y="0"/>
            <a:ext cx="890587" cy="1158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6884019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Номер слайда 5"/>
          <p:cNvSpPr txBox="1">
            <a:spLocks noGrp="1"/>
          </p:cNvSpPr>
          <p:nvPr/>
        </p:nvSpPr>
        <p:spPr bwMode="auto">
          <a:xfrm>
            <a:off x="6553200" y="6245225"/>
            <a:ext cx="2133600" cy="476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r" eaLnBrk="1" hangingPunct="1">
              <a:spcBef>
                <a:spcPct val="0"/>
              </a:spcBef>
              <a:buFontTx/>
              <a:buNone/>
            </a:pPr>
            <a:endParaRPr lang="ru-RU" altLang="ru-RU" sz="1400" dirty="0"/>
          </a:p>
        </p:txBody>
      </p:sp>
      <p:sp>
        <p:nvSpPr>
          <p:cNvPr id="13315" name="Rectangle 2"/>
          <p:cNvSpPr>
            <a:spLocks noGrp="1" noChangeArrowheads="1"/>
          </p:cNvSpPr>
          <p:nvPr>
            <p:ph type="title" idx="4294967295"/>
          </p:nvPr>
        </p:nvSpPr>
        <p:spPr>
          <a:xfrm>
            <a:off x="1691680" y="163513"/>
            <a:ext cx="7452320" cy="898525"/>
          </a:xfrm>
          <a:noFill/>
        </p:spPr>
        <p:txBody>
          <a:bodyPr tIns="0" bIns="0"/>
          <a:lstStyle/>
          <a:p>
            <a:pPr eaLnBrk="1" hangingPunct="1"/>
            <a:r>
              <a:rPr lang="ru-RU" altLang="ru-RU" sz="2200" b="1" dirty="0" smtClean="0">
                <a:solidFill>
                  <a:schemeClr val="tx2">
                    <a:lumMod val="75000"/>
                  </a:schemeClr>
                </a:solidFill>
                <a:latin typeface="Bookman Old Style" pitchFamily="18" charset="0"/>
              </a:rPr>
              <a:t>Структура доходной части бюджета МО «Муниципальный округ Кизнерский район Удмуртской Республики» на 2023 год </a:t>
            </a:r>
            <a:endParaRPr lang="ru-RU" altLang="ru-RU" sz="2200" dirty="0" smtClean="0">
              <a:solidFill>
                <a:schemeClr val="tx2">
                  <a:lumMod val="75000"/>
                </a:schemeClr>
              </a:solidFill>
            </a:endParaRPr>
          </a:p>
        </p:txBody>
      </p:sp>
      <p:sp>
        <p:nvSpPr>
          <p:cNvPr id="13316" name="Line 4"/>
          <p:cNvSpPr>
            <a:spLocks noChangeShapeType="1"/>
          </p:cNvSpPr>
          <p:nvPr/>
        </p:nvSpPr>
        <p:spPr bwMode="auto">
          <a:xfrm flipV="1">
            <a:off x="285720" y="1142984"/>
            <a:ext cx="8568134" cy="45719"/>
          </a:xfrm>
          <a:prstGeom prst="line">
            <a:avLst/>
          </a:prstGeom>
          <a:noFill/>
          <a:ln w="47625" cmpd="dbl">
            <a:solidFill>
              <a:schemeClr val="accent2"/>
            </a:solidFill>
            <a:round/>
            <a:headEnd/>
            <a:tailEnd/>
          </a:ln>
          <a:extLst>
            <a:ext uri="{909E8E84-426E-40DD-AFC4-6F175D3DCCD1}">
              <a14:hiddenFill xmlns="" xmlns:a14="http://schemas.microsoft.com/office/drawing/2010/main">
                <a:noFill/>
              </a14:hiddenFill>
            </a:ext>
          </a:extLst>
        </p:spPr>
        <p:txBody>
          <a:bodyPr/>
          <a:lstStyle/>
          <a:p>
            <a:endParaRPr lang="ru-RU"/>
          </a:p>
        </p:txBody>
      </p:sp>
      <p:sp>
        <p:nvSpPr>
          <p:cNvPr id="13317" name="Rectangle 6"/>
          <p:cNvSpPr>
            <a:spLocks noChangeArrowheads="1"/>
          </p:cNvSpPr>
          <p:nvPr/>
        </p:nvSpPr>
        <p:spPr bwMode="auto">
          <a:xfrm>
            <a:off x="786912" y="2470151"/>
            <a:ext cx="6444762" cy="3527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indent="539750"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endParaRPr lang="ru-RU" altLang="ru-RU" sz="1800"/>
          </a:p>
        </p:txBody>
      </p:sp>
      <p:sp>
        <p:nvSpPr>
          <p:cNvPr id="13318" name="AutoShape 7"/>
          <p:cNvSpPr>
            <a:spLocks noChangeArrowheads="1"/>
          </p:cNvSpPr>
          <p:nvPr/>
        </p:nvSpPr>
        <p:spPr bwMode="auto">
          <a:xfrm>
            <a:off x="3492012" y="1281114"/>
            <a:ext cx="2161442" cy="1512887"/>
          </a:xfrm>
          <a:prstGeom prst="roundRect">
            <a:avLst>
              <a:gd name="adj" fmla="val 16667"/>
            </a:avLst>
          </a:prstGeom>
          <a:solidFill>
            <a:srgbClr val="FF5050"/>
          </a:solidFill>
          <a:ln w="19050">
            <a:solidFill>
              <a:srgbClr val="FF0000"/>
            </a:solidFill>
            <a:round/>
            <a:headEnd/>
            <a:tailEnd/>
          </a:ln>
        </p:spPr>
        <p:txBody>
          <a:bodyPr lIns="126000" rIns="126000"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ru-RU" altLang="ru-RU" sz="2000" b="1" dirty="0"/>
              <a:t>Доходы бюджета – </a:t>
            </a:r>
            <a:endParaRPr lang="ru-RU" altLang="ru-RU" sz="2000" b="1" dirty="0" smtClean="0"/>
          </a:p>
          <a:p>
            <a:pPr algn="ctr" eaLnBrk="1" hangingPunct="1">
              <a:spcBef>
                <a:spcPct val="0"/>
              </a:spcBef>
              <a:buFontTx/>
              <a:buNone/>
            </a:pPr>
            <a:r>
              <a:rPr lang="ru-RU" altLang="ru-RU" sz="1800" b="1" dirty="0" smtClean="0"/>
              <a:t>741 679,9</a:t>
            </a:r>
          </a:p>
          <a:p>
            <a:pPr algn="ctr" eaLnBrk="1" hangingPunct="1">
              <a:spcBef>
                <a:spcPct val="0"/>
              </a:spcBef>
              <a:buFontTx/>
              <a:buNone/>
            </a:pPr>
            <a:r>
              <a:rPr lang="ru-RU" altLang="ru-RU" sz="1800" b="1" dirty="0" smtClean="0"/>
              <a:t>тыс. руб.</a:t>
            </a:r>
            <a:endParaRPr lang="ru-RU" altLang="ru-RU" sz="1800" b="1" dirty="0"/>
          </a:p>
        </p:txBody>
      </p:sp>
      <p:sp>
        <p:nvSpPr>
          <p:cNvPr id="13319" name="Rectangle 8"/>
          <p:cNvSpPr>
            <a:spLocks noChangeArrowheads="1"/>
          </p:cNvSpPr>
          <p:nvPr/>
        </p:nvSpPr>
        <p:spPr bwMode="auto">
          <a:xfrm>
            <a:off x="320920" y="3386138"/>
            <a:ext cx="2586403" cy="2613025"/>
          </a:xfrm>
          <a:prstGeom prst="rect">
            <a:avLst/>
          </a:prstGeom>
          <a:solidFill>
            <a:srgbClr val="CCFFCC"/>
          </a:solidFill>
          <a:ln w="19050">
            <a:solidFill>
              <a:srgbClr val="00FF00"/>
            </a:solidFill>
            <a:miter lim="800000"/>
            <a:headEnd/>
            <a:tailEnd/>
          </a:ln>
        </p:spPr>
        <p:txBody>
          <a:bodyPr lIns="108000" tIns="0" rIns="108000" bIns="0"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ru-RU" altLang="ru-RU" sz="2000" b="1" dirty="0"/>
              <a:t>Налоговые доходы </a:t>
            </a:r>
            <a:r>
              <a:rPr lang="ru-RU" altLang="ru-RU" sz="2000" b="1" dirty="0" smtClean="0"/>
              <a:t>–</a:t>
            </a:r>
            <a:r>
              <a:rPr lang="ru-RU" altLang="ru-RU" sz="2400" b="1" dirty="0" smtClean="0"/>
              <a:t>235 309,3 </a:t>
            </a:r>
            <a:r>
              <a:rPr lang="ru-RU" altLang="ru-RU" sz="2000" b="1" dirty="0" smtClean="0"/>
              <a:t>тыс</a:t>
            </a:r>
            <a:r>
              <a:rPr lang="ru-RU" altLang="ru-RU" sz="2000" b="1" dirty="0"/>
              <a:t>. руб. </a:t>
            </a:r>
          </a:p>
          <a:p>
            <a:pPr algn="ctr" eaLnBrk="1" hangingPunct="1">
              <a:spcBef>
                <a:spcPct val="0"/>
              </a:spcBef>
              <a:buFontTx/>
              <a:buNone/>
            </a:pPr>
            <a:r>
              <a:rPr lang="ru-RU" altLang="ru-RU" sz="2000" b="1" dirty="0" smtClean="0"/>
              <a:t>или 32 </a:t>
            </a:r>
            <a:r>
              <a:rPr lang="ru-RU" altLang="ru-RU" sz="2000" b="1" dirty="0"/>
              <a:t>%</a:t>
            </a:r>
          </a:p>
          <a:p>
            <a:pPr algn="ctr" eaLnBrk="1" hangingPunct="1">
              <a:spcBef>
                <a:spcPct val="0"/>
              </a:spcBef>
              <a:buFontTx/>
              <a:buNone/>
            </a:pPr>
            <a:r>
              <a:rPr lang="ru-RU" altLang="ru-RU" sz="2000" b="1" dirty="0"/>
              <a:t>общего объема доходов</a:t>
            </a:r>
          </a:p>
        </p:txBody>
      </p:sp>
      <p:sp>
        <p:nvSpPr>
          <p:cNvPr id="13320" name="Rectangle 9"/>
          <p:cNvSpPr>
            <a:spLocks noChangeArrowheads="1"/>
          </p:cNvSpPr>
          <p:nvPr/>
        </p:nvSpPr>
        <p:spPr bwMode="auto">
          <a:xfrm>
            <a:off x="3238500" y="3409951"/>
            <a:ext cx="2747597" cy="2538413"/>
          </a:xfrm>
          <a:prstGeom prst="rect">
            <a:avLst/>
          </a:prstGeom>
          <a:solidFill>
            <a:srgbClr val="6699FF"/>
          </a:solidFill>
          <a:ln w="19050">
            <a:solidFill>
              <a:srgbClr val="3366FF"/>
            </a:solidFill>
            <a:miter lim="800000"/>
            <a:headEnd/>
            <a:tailEnd/>
          </a:ln>
        </p:spPr>
        <p:txBody>
          <a:bodyPr lIns="0" tIns="0" rIns="0" bIns="0"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ru-RU" altLang="ru-RU" sz="2000" b="1" dirty="0"/>
              <a:t>Неналоговые доходы – </a:t>
            </a:r>
          </a:p>
          <a:p>
            <a:pPr algn="ctr" eaLnBrk="1" hangingPunct="1">
              <a:spcBef>
                <a:spcPct val="0"/>
              </a:spcBef>
              <a:buFontTx/>
              <a:buNone/>
            </a:pPr>
            <a:r>
              <a:rPr lang="ru-RU" altLang="ru-RU" sz="2400" b="1" dirty="0" smtClean="0"/>
              <a:t>14 293 </a:t>
            </a:r>
            <a:r>
              <a:rPr lang="ru-RU" altLang="ru-RU" sz="2000" b="1" dirty="0" smtClean="0"/>
              <a:t>тыс</a:t>
            </a:r>
            <a:r>
              <a:rPr lang="ru-RU" altLang="ru-RU" sz="2000" b="1" dirty="0"/>
              <a:t>. руб. </a:t>
            </a:r>
          </a:p>
          <a:p>
            <a:pPr algn="ctr" eaLnBrk="1" hangingPunct="1">
              <a:spcBef>
                <a:spcPct val="0"/>
              </a:spcBef>
              <a:buFontTx/>
              <a:buNone/>
            </a:pPr>
            <a:r>
              <a:rPr lang="ru-RU" altLang="ru-RU" sz="2000" b="1" dirty="0"/>
              <a:t>или </a:t>
            </a:r>
            <a:r>
              <a:rPr lang="ru-RU" altLang="ru-RU" sz="2400" b="1" dirty="0" smtClean="0"/>
              <a:t>2 </a:t>
            </a:r>
            <a:r>
              <a:rPr lang="ru-RU" altLang="ru-RU" sz="2000" b="1" dirty="0"/>
              <a:t>% </a:t>
            </a:r>
          </a:p>
          <a:p>
            <a:pPr algn="ctr" eaLnBrk="1" hangingPunct="1">
              <a:spcBef>
                <a:spcPct val="0"/>
              </a:spcBef>
              <a:buFontTx/>
              <a:buNone/>
            </a:pPr>
            <a:r>
              <a:rPr lang="ru-RU" altLang="ru-RU" sz="2000" b="1" dirty="0"/>
              <a:t>общего объема доходов</a:t>
            </a:r>
          </a:p>
        </p:txBody>
      </p:sp>
      <p:sp>
        <p:nvSpPr>
          <p:cNvPr id="13321" name="Rectangle 10"/>
          <p:cNvSpPr>
            <a:spLocks noChangeArrowheads="1"/>
          </p:cNvSpPr>
          <p:nvPr/>
        </p:nvSpPr>
        <p:spPr bwMode="auto">
          <a:xfrm>
            <a:off x="6296758" y="3375026"/>
            <a:ext cx="2518996" cy="2608263"/>
          </a:xfrm>
          <a:prstGeom prst="rect">
            <a:avLst/>
          </a:prstGeom>
          <a:solidFill>
            <a:srgbClr val="FFFF99"/>
          </a:solidFill>
          <a:ln w="19050">
            <a:solidFill>
              <a:srgbClr val="FFFF00"/>
            </a:solidFill>
            <a:miter lim="800000"/>
            <a:headEnd/>
            <a:tailEnd/>
          </a:ln>
        </p:spPr>
        <p:txBody>
          <a:bodyPr lIns="0" tIns="0" rIns="0" bIns="0"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ru-RU" altLang="ru-RU" sz="2000" b="1" dirty="0"/>
              <a:t>Безвозмездные поступления – </a:t>
            </a:r>
          </a:p>
          <a:p>
            <a:pPr algn="ctr" eaLnBrk="1" hangingPunct="1">
              <a:spcBef>
                <a:spcPct val="0"/>
              </a:spcBef>
              <a:buFontTx/>
              <a:buNone/>
            </a:pPr>
            <a:r>
              <a:rPr lang="ru-RU" altLang="ru-RU" sz="2400" b="1" dirty="0" smtClean="0"/>
              <a:t>492 077,7 </a:t>
            </a:r>
            <a:r>
              <a:rPr lang="ru-RU" altLang="ru-RU" sz="2000" b="1" dirty="0" smtClean="0"/>
              <a:t>тыс</a:t>
            </a:r>
            <a:r>
              <a:rPr lang="ru-RU" altLang="ru-RU" sz="2000" b="1" dirty="0"/>
              <a:t>. руб. </a:t>
            </a:r>
          </a:p>
          <a:p>
            <a:pPr algn="ctr" eaLnBrk="1" hangingPunct="1">
              <a:spcBef>
                <a:spcPct val="0"/>
              </a:spcBef>
              <a:buFontTx/>
              <a:buNone/>
            </a:pPr>
            <a:r>
              <a:rPr lang="ru-RU" altLang="ru-RU" sz="2000" b="1" dirty="0"/>
              <a:t>или </a:t>
            </a:r>
            <a:r>
              <a:rPr lang="ru-RU" altLang="ru-RU" sz="2400" b="1" dirty="0" smtClean="0"/>
              <a:t>66 </a:t>
            </a:r>
            <a:r>
              <a:rPr lang="ru-RU" altLang="ru-RU" sz="2000" b="1" dirty="0" smtClean="0"/>
              <a:t>% </a:t>
            </a:r>
            <a:endParaRPr lang="ru-RU" altLang="ru-RU" sz="2000" b="1" dirty="0"/>
          </a:p>
          <a:p>
            <a:pPr algn="ctr" eaLnBrk="1" hangingPunct="1">
              <a:spcBef>
                <a:spcPct val="0"/>
              </a:spcBef>
              <a:buFontTx/>
              <a:buNone/>
            </a:pPr>
            <a:r>
              <a:rPr lang="ru-RU" altLang="ru-RU" sz="2000" b="1" dirty="0"/>
              <a:t>общего объема доходов</a:t>
            </a:r>
          </a:p>
        </p:txBody>
      </p:sp>
      <p:sp>
        <p:nvSpPr>
          <p:cNvPr id="13322" name="AutoShape 11"/>
          <p:cNvSpPr>
            <a:spLocks noChangeArrowheads="1"/>
          </p:cNvSpPr>
          <p:nvPr/>
        </p:nvSpPr>
        <p:spPr bwMode="auto">
          <a:xfrm rot="7897213">
            <a:off x="1686963" y="2046105"/>
            <a:ext cx="1611313" cy="814754"/>
          </a:xfrm>
          <a:prstGeom prst="curvedUpArrow">
            <a:avLst>
              <a:gd name="adj1" fmla="val 33789"/>
              <a:gd name="adj2" fmla="val 72700"/>
              <a:gd name="adj3" fmla="val 74671"/>
            </a:avLst>
          </a:prstGeom>
          <a:solidFill>
            <a:srgbClr val="CCFFCC"/>
          </a:solidFill>
          <a:ln w="19050">
            <a:solidFill>
              <a:srgbClr val="00FF00"/>
            </a:solidFill>
            <a:miter lim="800000"/>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ru-RU" altLang="ru-RU" sz="1800"/>
          </a:p>
        </p:txBody>
      </p:sp>
      <p:sp>
        <p:nvSpPr>
          <p:cNvPr id="13323" name="AutoShape 12"/>
          <p:cNvSpPr>
            <a:spLocks noChangeArrowheads="1"/>
          </p:cNvSpPr>
          <p:nvPr/>
        </p:nvSpPr>
        <p:spPr bwMode="auto">
          <a:xfrm>
            <a:off x="4193931" y="2860676"/>
            <a:ext cx="707781" cy="492125"/>
          </a:xfrm>
          <a:prstGeom prst="downArrow">
            <a:avLst>
              <a:gd name="adj1" fmla="val 50000"/>
              <a:gd name="adj2" fmla="val 25000"/>
            </a:avLst>
          </a:prstGeom>
          <a:solidFill>
            <a:srgbClr val="6699FF"/>
          </a:solidFill>
          <a:ln w="15875">
            <a:solidFill>
              <a:srgbClr val="3366FF"/>
            </a:solidFill>
            <a:miter lim="800000"/>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ru-RU" altLang="ru-RU" sz="1800"/>
          </a:p>
        </p:txBody>
      </p:sp>
      <p:sp>
        <p:nvSpPr>
          <p:cNvPr id="13324" name="AutoShape 13"/>
          <p:cNvSpPr>
            <a:spLocks noChangeArrowheads="1"/>
          </p:cNvSpPr>
          <p:nvPr/>
        </p:nvSpPr>
        <p:spPr bwMode="auto">
          <a:xfrm rot="2313247">
            <a:off x="5836628" y="2106613"/>
            <a:ext cx="1570892" cy="609600"/>
          </a:xfrm>
          <a:prstGeom prst="curvedDownArrow">
            <a:avLst>
              <a:gd name="adj1" fmla="val 49229"/>
              <a:gd name="adj2" fmla="val 98704"/>
              <a:gd name="adj3" fmla="val 83417"/>
            </a:avLst>
          </a:prstGeom>
          <a:solidFill>
            <a:srgbClr val="FFFF99"/>
          </a:solidFill>
          <a:ln w="19050">
            <a:solidFill>
              <a:srgbClr val="FFFF00"/>
            </a:solidFill>
            <a:miter lim="800000"/>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ru-RU" altLang="ru-RU" sz="1800"/>
          </a:p>
        </p:txBody>
      </p:sp>
      <p:pic>
        <p:nvPicPr>
          <p:cNvPr id="20482" name="Picture 2"/>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7353" y="0"/>
            <a:ext cx="890587" cy="1158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5562061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Номер слайда 5"/>
          <p:cNvSpPr txBox="1">
            <a:spLocks noGrp="1"/>
          </p:cNvSpPr>
          <p:nvPr/>
        </p:nvSpPr>
        <p:spPr bwMode="auto">
          <a:xfrm>
            <a:off x="6553200" y="6245225"/>
            <a:ext cx="2133600" cy="476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r" eaLnBrk="1" hangingPunct="1">
              <a:spcBef>
                <a:spcPct val="0"/>
              </a:spcBef>
              <a:buFontTx/>
              <a:buNone/>
            </a:pPr>
            <a:endParaRPr lang="ru-RU" altLang="ru-RU" sz="1400" dirty="0"/>
          </a:p>
        </p:txBody>
      </p:sp>
      <p:sp>
        <p:nvSpPr>
          <p:cNvPr id="14339" name="Rectangle 2"/>
          <p:cNvSpPr>
            <a:spLocks noGrp="1" noChangeArrowheads="1"/>
          </p:cNvSpPr>
          <p:nvPr>
            <p:ph type="title" idx="4294967295"/>
          </p:nvPr>
        </p:nvSpPr>
        <p:spPr>
          <a:xfrm>
            <a:off x="1115616" y="115888"/>
            <a:ext cx="7848997" cy="720824"/>
          </a:xfrm>
        </p:spPr>
        <p:txBody>
          <a:bodyPr>
            <a:normAutofit fontScale="90000"/>
          </a:bodyPr>
          <a:lstStyle/>
          <a:p>
            <a:pPr algn="ctr" eaLnBrk="1" hangingPunct="1"/>
            <a:r>
              <a:rPr lang="ru-RU" altLang="ru-RU" sz="1600" b="1" dirty="0" smtClean="0">
                <a:solidFill>
                  <a:schemeClr val="tx2">
                    <a:lumMod val="75000"/>
                  </a:schemeClr>
                </a:solidFill>
                <a:latin typeface="Bookman Old Style" pitchFamily="18" charset="0"/>
              </a:rPr>
              <a:t>Основные </a:t>
            </a:r>
            <a:r>
              <a:rPr lang="ru-RU" altLang="ru-RU" sz="1600" b="1" u="sng" dirty="0" smtClean="0">
                <a:solidFill>
                  <a:schemeClr val="tx2">
                    <a:lumMod val="75000"/>
                  </a:schemeClr>
                </a:solidFill>
                <a:latin typeface="Bookman Old Style" pitchFamily="18" charset="0"/>
              </a:rPr>
              <a:t>налоговые</a:t>
            </a:r>
            <a:r>
              <a:rPr lang="ru-RU" altLang="ru-RU" sz="1600" b="1" dirty="0" smtClean="0">
                <a:solidFill>
                  <a:schemeClr val="tx2">
                    <a:lumMod val="75000"/>
                  </a:schemeClr>
                </a:solidFill>
                <a:latin typeface="Bookman Old Style" pitchFamily="18" charset="0"/>
              </a:rPr>
              <a:t> доходы консолидированного бюджета МО «</a:t>
            </a:r>
            <a:r>
              <a:rPr lang="ru-RU" altLang="ru-RU" sz="1600" b="1" dirty="0" err="1" smtClean="0">
                <a:solidFill>
                  <a:schemeClr val="tx2">
                    <a:lumMod val="75000"/>
                  </a:schemeClr>
                </a:solidFill>
                <a:latin typeface="Bookman Old Style" pitchFamily="18" charset="0"/>
              </a:rPr>
              <a:t>Муници-пальный</a:t>
            </a:r>
            <a:r>
              <a:rPr lang="ru-RU" altLang="ru-RU" sz="1600" b="1" dirty="0" smtClean="0">
                <a:solidFill>
                  <a:schemeClr val="tx2">
                    <a:lumMod val="75000"/>
                  </a:schemeClr>
                </a:solidFill>
                <a:latin typeface="Bookman Old Style" pitchFamily="18" charset="0"/>
              </a:rPr>
              <a:t> округ Кизнерский район Удмуртской Республики» на 2023 год </a:t>
            </a:r>
          </a:p>
        </p:txBody>
      </p:sp>
      <p:sp>
        <p:nvSpPr>
          <p:cNvPr id="14340" name="AutoShape 4"/>
          <p:cNvSpPr>
            <a:spLocks noChangeArrowheads="1"/>
          </p:cNvSpPr>
          <p:nvPr/>
        </p:nvSpPr>
        <p:spPr bwMode="auto">
          <a:xfrm rot="-5400000">
            <a:off x="3500431" y="2214551"/>
            <a:ext cx="2428891" cy="2857521"/>
          </a:xfrm>
          <a:prstGeom prst="upDownArrowCallout">
            <a:avLst>
              <a:gd name="adj1" fmla="val 25000"/>
              <a:gd name="adj2" fmla="val 25000"/>
              <a:gd name="adj3" fmla="val 15285"/>
              <a:gd name="adj4" fmla="val 50000"/>
            </a:avLst>
          </a:prstGeom>
          <a:solidFill>
            <a:srgbClr val="FF99FF"/>
          </a:solidFill>
          <a:ln w="19050">
            <a:solidFill>
              <a:srgbClr val="FF00FF"/>
            </a:solidFill>
            <a:miter lim="800000"/>
            <a:headEnd/>
            <a:tailEnd/>
          </a:ln>
        </p:spPr>
        <p:txBody>
          <a:bodyPr vert="eaVert"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endParaRPr lang="ru-RU" altLang="ru-RU" sz="2400" b="1" dirty="0" smtClean="0"/>
          </a:p>
          <a:p>
            <a:pPr algn="ctr" eaLnBrk="1" hangingPunct="1">
              <a:spcBef>
                <a:spcPct val="0"/>
              </a:spcBef>
              <a:buFontTx/>
              <a:buNone/>
            </a:pPr>
            <a:endParaRPr lang="ru-RU" altLang="ru-RU" sz="2400" b="1" dirty="0" smtClean="0"/>
          </a:p>
          <a:p>
            <a:pPr algn="ctr" eaLnBrk="1" hangingPunct="1">
              <a:spcBef>
                <a:spcPct val="0"/>
              </a:spcBef>
              <a:buFontTx/>
              <a:buNone/>
            </a:pPr>
            <a:r>
              <a:rPr lang="ru-RU" altLang="ru-RU" sz="2400" b="1" dirty="0" smtClean="0"/>
              <a:t>Налоговые </a:t>
            </a:r>
          </a:p>
          <a:p>
            <a:pPr algn="ctr" eaLnBrk="1" hangingPunct="1">
              <a:spcBef>
                <a:spcPct val="0"/>
              </a:spcBef>
              <a:buFontTx/>
              <a:buNone/>
            </a:pPr>
            <a:r>
              <a:rPr lang="ru-RU" altLang="ru-RU" sz="2400" b="1" dirty="0" smtClean="0"/>
              <a:t>Доходы</a:t>
            </a:r>
          </a:p>
          <a:p>
            <a:pPr algn="ctr" eaLnBrk="1" hangingPunct="1">
              <a:spcBef>
                <a:spcPct val="0"/>
              </a:spcBef>
              <a:buFontTx/>
              <a:buNone/>
            </a:pPr>
            <a:r>
              <a:rPr lang="ru-RU" altLang="ru-RU" sz="2400" b="1" dirty="0" smtClean="0"/>
              <a:t>235 309,3 </a:t>
            </a:r>
          </a:p>
          <a:p>
            <a:pPr algn="ctr" eaLnBrk="1" hangingPunct="1">
              <a:spcBef>
                <a:spcPct val="0"/>
              </a:spcBef>
              <a:buFontTx/>
              <a:buNone/>
            </a:pPr>
            <a:r>
              <a:rPr lang="ru-RU" altLang="ru-RU" sz="2400" b="1" dirty="0" smtClean="0"/>
              <a:t>тыс.руб.</a:t>
            </a:r>
            <a:endParaRPr lang="ru-RU" altLang="ru-RU" sz="2400" b="1" dirty="0"/>
          </a:p>
        </p:txBody>
      </p:sp>
      <p:sp>
        <p:nvSpPr>
          <p:cNvPr id="14341" name="AutoShape 9"/>
          <p:cNvSpPr>
            <a:spLocks noChangeArrowheads="1"/>
          </p:cNvSpPr>
          <p:nvPr/>
        </p:nvSpPr>
        <p:spPr bwMode="auto">
          <a:xfrm>
            <a:off x="395654" y="1108075"/>
            <a:ext cx="2649415" cy="1062038"/>
          </a:xfrm>
          <a:prstGeom prst="homePlate">
            <a:avLst>
              <a:gd name="adj" fmla="val 41301"/>
            </a:avLst>
          </a:prstGeom>
          <a:solidFill>
            <a:srgbClr val="CCFFCC"/>
          </a:solidFill>
          <a:ln w="15875">
            <a:solidFill>
              <a:srgbClr val="00FF00"/>
            </a:solidFill>
            <a:miter lim="800000"/>
            <a:headEnd/>
            <a:tailEnd/>
          </a:ln>
        </p:spPr>
        <p:txBody>
          <a:bodyPr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ru-RU" altLang="ru-RU" sz="1800" b="1"/>
              <a:t>Налог на доходы физических лиц – 565 839,0 тыс. руб.</a:t>
            </a:r>
          </a:p>
        </p:txBody>
      </p:sp>
      <p:sp>
        <p:nvSpPr>
          <p:cNvPr id="14342" name="AutoShape 10"/>
          <p:cNvSpPr>
            <a:spLocks noChangeArrowheads="1"/>
          </p:cNvSpPr>
          <p:nvPr/>
        </p:nvSpPr>
        <p:spPr bwMode="auto">
          <a:xfrm>
            <a:off x="357158" y="5500702"/>
            <a:ext cx="2857520" cy="1154112"/>
          </a:xfrm>
          <a:prstGeom prst="homePlate">
            <a:avLst>
              <a:gd name="adj" fmla="val 41305"/>
            </a:avLst>
          </a:prstGeom>
          <a:solidFill>
            <a:srgbClr val="6699FF"/>
          </a:solidFill>
          <a:ln w="19050">
            <a:solidFill>
              <a:srgbClr val="3366FF"/>
            </a:solidFill>
            <a:miter lim="800000"/>
            <a:headEnd/>
            <a:tailEnd/>
          </a:ln>
        </p:spPr>
        <p:txBody>
          <a:bodyPr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ru-RU" altLang="ru-RU" sz="1600" b="1" dirty="0" smtClean="0"/>
              <a:t>Государственная пошлина </a:t>
            </a:r>
            <a:r>
              <a:rPr lang="ru-RU" altLang="ru-RU" sz="1600" dirty="0" smtClean="0"/>
              <a:t>-</a:t>
            </a:r>
            <a:r>
              <a:rPr lang="ru-RU" altLang="ru-RU" sz="1600" b="1" dirty="0" smtClean="0"/>
              <a:t>1 300,0</a:t>
            </a:r>
            <a:r>
              <a:rPr lang="ru-RU" altLang="ru-RU" sz="1800" b="1" dirty="0" smtClean="0"/>
              <a:t> </a:t>
            </a:r>
            <a:r>
              <a:rPr lang="ru-RU" altLang="ru-RU" sz="1600" b="1" dirty="0"/>
              <a:t>тыс. руб.</a:t>
            </a:r>
          </a:p>
        </p:txBody>
      </p:sp>
      <p:sp>
        <p:nvSpPr>
          <p:cNvPr id="14343" name="AutoShape 11"/>
          <p:cNvSpPr>
            <a:spLocks noChangeArrowheads="1"/>
          </p:cNvSpPr>
          <p:nvPr/>
        </p:nvSpPr>
        <p:spPr bwMode="auto">
          <a:xfrm>
            <a:off x="395654" y="2324101"/>
            <a:ext cx="2712427" cy="1616075"/>
          </a:xfrm>
          <a:prstGeom prst="homePlate">
            <a:avLst>
              <a:gd name="adj" fmla="val 34429"/>
            </a:avLst>
          </a:prstGeom>
          <a:solidFill>
            <a:srgbClr val="FF5050"/>
          </a:solidFill>
          <a:ln w="15875">
            <a:solidFill>
              <a:srgbClr val="FF0000"/>
            </a:solidFill>
            <a:miter lim="800000"/>
            <a:headEnd/>
            <a:tailEnd/>
          </a:ln>
        </p:spPr>
        <p:txBody>
          <a:bodyPr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ru-RU" altLang="ru-RU" sz="1800" b="1" dirty="0" smtClean="0"/>
              <a:t>Налоги на совокупный доход –</a:t>
            </a:r>
            <a:endParaRPr lang="ru-RU" altLang="ru-RU" sz="1800" b="1" dirty="0"/>
          </a:p>
          <a:p>
            <a:pPr algn="ctr" eaLnBrk="1" hangingPunct="1">
              <a:spcBef>
                <a:spcPct val="0"/>
              </a:spcBef>
              <a:buFontTx/>
              <a:buNone/>
            </a:pPr>
            <a:r>
              <a:rPr lang="ru-RU" altLang="ru-RU" sz="1800" b="1" dirty="0"/>
              <a:t> </a:t>
            </a:r>
            <a:r>
              <a:rPr lang="ru-RU" altLang="ru-RU" sz="1800" b="1" dirty="0" smtClean="0"/>
              <a:t>7 310,0 </a:t>
            </a:r>
            <a:r>
              <a:rPr lang="ru-RU" altLang="ru-RU" sz="1800" b="1" dirty="0"/>
              <a:t>тыс. руб.</a:t>
            </a:r>
          </a:p>
        </p:txBody>
      </p:sp>
      <p:sp>
        <p:nvSpPr>
          <p:cNvPr id="14344" name="AutoShape 12"/>
          <p:cNvSpPr>
            <a:spLocks noChangeArrowheads="1"/>
          </p:cNvSpPr>
          <p:nvPr/>
        </p:nvSpPr>
        <p:spPr bwMode="auto">
          <a:xfrm rot="10800000">
            <a:off x="6066691" y="2071677"/>
            <a:ext cx="2839915" cy="1143007"/>
          </a:xfrm>
          <a:prstGeom prst="homePlate">
            <a:avLst>
              <a:gd name="adj" fmla="val 75383"/>
            </a:avLst>
          </a:prstGeom>
          <a:solidFill>
            <a:srgbClr val="92D050"/>
          </a:solidFill>
          <a:ln w="9525">
            <a:solidFill>
              <a:srgbClr val="00FFFF"/>
            </a:solidFill>
            <a:miter lim="800000"/>
            <a:headEnd/>
            <a:tailEnd/>
          </a:ln>
        </p:spPr>
        <p:txBody>
          <a:bodyPr rot="10800000" wrap="none" anchor="ctr" anchorCtr="1"/>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ru-RU" altLang="ru-RU" sz="1800" b="1" dirty="0"/>
              <a:t>Земельный налог –</a:t>
            </a:r>
          </a:p>
          <a:p>
            <a:pPr algn="ctr" eaLnBrk="1" hangingPunct="1">
              <a:spcBef>
                <a:spcPct val="0"/>
              </a:spcBef>
              <a:buFontTx/>
              <a:buNone/>
            </a:pPr>
            <a:r>
              <a:rPr lang="ru-RU" altLang="ru-RU" sz="1800" b="1" dirty="0"/>
              <a:t> </a:t>
            </a:r>
            <a:r>
              <a:rPr lang="ru-RU" altLang="ru-RU" sz="1800" b="1" dirty="0" smtClean="0"/>
              <a:t>7 200,0 тыс</a:t>
            </a:r>
            <a:r>
              <a:rPr lang="ru-RU" altLang="ru-RU" sz="1800" b="1" dirty="0"/>
              <a:t>. руб.</a:t>
            </a:r>
          </a:p>
        </p:txBody>
      </p:sp>
      <p:sp>
        <p:nvSpPr>
          <p:cNvPr id="14345" name="Line 16"/>
          <p:cNvSpPr>
            <a:spLocks noChangeShapeType="1"/>
          </p:cNvSpPr>
          <p:nvPr/>
        </p:nvSpPr>
        <p:spPr bwMode="auto">
          <a:xfrm>
            <a:off x="364882" y="842963"/>
            <a:ext cx="8496300" cy="0"/>
          </a:xfrm>
          <a:prstGeom prst="line">
            <a:avLst/>
          </a:prstGeom>
          <a:noFill/>
          <a:ln w="47625" cmpd="dbl">
            <a:solidFill>
              <a:schemeClr val="accent2"/>
            </a:solidFill>
            <a:round/>
            <a:headEnd/>
            <a:tailEnd/>
          </a:ln>
          <a:extLst>
            <a:ext uri="{909E8E84-426E-40DD-AFC4-6F175D3DCCD1}">
              <a14:hiddenFill xmlns="" xmlns:a14="http://schemas.microsoft.com/office/drawing/2010/main">
                <a:noFill/>
              </a14:hiddenFill>
            </a:ext>
          </a:extLst>
        </p:spPr>
        <p:txBody>
          <a:bodyPr/>
          <a:lstStyle/>
          <a:p>
            <a:endParaRPr lang="ru-RU"/>
          </a:p>
        </p:txBody>
      </p:sp>
      <p:sp>
        <p:nvSpPr>
          <p:cNvPr id="14346" name="AutoShape 18"/>
          <p:cNvSpPr>
            <a:spLocks noChangeArrowheads="1"/>
          </p:cNvSpPr>
          <p:nvPr/>
        </p:nvSpPr>
        <p:spPr bwMode="auto">
          <a:xfrm rot="10800000">
            <a:off x="6166339" y="3929065"/>
            <a:ext cx="2724150" cy="1071569"/>
          </a:xfrm>
          <a:prstGeom prst="homePlate">
            <a:avLst>
              <a:gd name="adj" fmla="val 53912"/>
            </a:avLst>
          </a:prstGeom>
          <a:solidFill>
            <a:srgbClr val="FFCCFF"/>
          </a:solidFill>
          <a:ln w="9525">
            <a:solidFill>
              <a:srgbClr val="00FFFF"/>
            </a:solidFill>
            <a:miter lim="800000"/>
            <a:headEnd/>
            <a:tailEnd/>
          </a:ln>
        </p:spPr>
        <p:txBody>
          <a:bodyPr rot="10800000" wrap="none" anchor="ctr" anchorCtr="1"/>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ru-RU" altLang="ru-RU" sz="1800" b="1" dirty="0"/>
              <a:t>Налог на имущество </a:t>
            </a:r>
          </a:p>
          <a:p>
            <a:pPr algn="ctr" eaLnBrk="1" hangingPunct="1">
              <a:spcBef>
                <a:spcPct val="0"/>
              </a:spcBef>
              <a:buFontTx/>
              <a:buNone/>
            </a:pPr>
            <a:r>
              <a:rPr lang="ru-RU" altLang="ru-RU" sz="1800" b="1" dirty="0"/>
              <a:t>физических лиц – </a:t>
            </a:r>
          </a:p>
          <a:p>
            <a:pPr algn="ctr" eaLnBrk="1" hangingPunct="1">
              <a:spcBef>
                <a:spcPct val="0"/>
              </a:spcBef>
              <a:buFontTx/>
              <a:buNone/>
            </a:pPr>
            <a:r>
              <a:rPr lang="ru-RU" altLang="ru-RU" sz="1800" b="1" dirty="0" smtClean="0"/>
              <a:t>2 046,0 тыс</a:t>
            </a:r>
            <a:r>
              <a:rPr lang="ru-RU" altLang="ru-RU" sz="1800" b="1" dirty="0"/>
              <a:t>. руб.</a:t>
            </a:r>
          </a:p>
        </p:txBody>
      </p:sp>
      <p:sp>
        <p:nvSpPr>
          <p:cNvPr id="14349" name="AutoShape 10"/>
          <p:cNvSpPr>
            <a:spLocks noChangeArrowheads="1"/>
          </p:cNvSpPr>
          <p:nvPr/>
        </p:nvSpPr>
        <p:spPr bwMode="auto">
          <a:xfrm>
            <a:off x="394189" y="4214819"/>
            <a:ext cx="2760785" cy="1071569"/>
          </a:xfrm>
          <a:prstGeom prst="homePlate">
            <a:avLst>
              <a:gd name="adj" fmla="val 41272"/>
            </a:avLst>
          </a:prstGeom>
          <a:solidFill>
            <a:srgbClr val="FFFF00"/>
          </a:solidFill>
          <a:ln w="19050">
            <a:solidFill>
              <a:srgbClr val="3366FF"/>
            </a:solidFill>
            <a:miter lim="800000"/>
            <a:headEnd/>
            <a:tailEnd/>
          </a:ln>
        </p:spPr>
        <p:txBody>
          <a:bodyPr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endParaRPr lang="ru-RU" altLang="ru-RU" sz="1600" b="1" dirty="0"/>
          </a:p>
          <a:p>
            <a:pPr algn="ctr" eaLnBrk="1" hangingPunct="1">
              <a:spcBef>
                <a:spcPct val="0"/>
              </a:spcBef>
              <a:buFontTx/>
              <a:buNone/>
            </a:pPr>
            <a:r>
              <a:rPr lang="ru-RU" altLang="ru-RU" sz="1600" b="1" dirty="0"/>
              <a:t>Акцизы по подакцизным </a:t>
            </a:r>
          </a:p>
          <a:p>
            <a:pPr algn="ctr" eaLnBrk="1" hangingPunct="1">
              <a:spcBef>
                <a:spcPct val="0"/>
              </a:spcBef>
              <a:buFontTx/>
              <a:buNone/>
            </a:pPr>
            <a:r>
              <a:rPr lang="ru-RU" altLang="ru-RU" sz="1600" b="1" dirty="0"/>
              <a:t>товарам (продукции) </a:t>
            </a:r>
            <a:r>
              <a:rPr lang="ru-RU" altLang="ru-RU" sz="1600" dirty="0"/>
              <a:t>–</a:t>
            </a:r>
          </a:p>
          <a:p>
            <a:pPr algn="ctr" eaLnBrk="1" hangingPunct="1">
              <a:spcBef>
                <a:spcPct val="0"/>
              </a:spcBef>
              <a:buFontTx/>
              <a:buNone/>
            </a:pPr>
            <a:r>
              <a:rPr lang="ru-RU" altLang="ru-RU" sz="1800" b="1" dirty="0" smtClean="0"/>
              <a:t>33 060,0 </a:t>
            </a:r>
            <a:r>
              <a:rPr lang="ru-RU" altLang="ru-RU" sz="1600" b="1" dirty="0" smtClean="0"/>
              <a:t>тыс</a:t>
            </a:r>
            <a:r>
              <a:rPr lang="ru-RU" altLang="ru-RU" sz="1600" b="1" dirty="0"/>
              <a:t>. руб.</a:t>
            </a:r>
          </a:p>
          <a:p>
            <a:pPr algn="ctr" eaLnBrk="1" hangingPunct="1">
              <a:spcBef>
                <a:spcPct val="0"/>
              </a:spcBef>
              <a:buFontTx/>
              <a:buNone/>
            </a:pPr>
            <a:endParaRPr lang="ru-RU" altLang="ru-RU" sz="1600" b="1" dirty="0"/>
          </a:p>
        </p:txBody>
      </p:sp>
      <p:sp>
        <p:nvSpPr>
          <p:cNvPr id="14350" name="AutoShape 9"/>
          <p:cNvSpPr>
            <a:spLocks noChangeArrowheads="1"/>
          </p:cNvSpPr>
          <p:nvPr/>
        </p:nvSpPr>
        <p:spPr bwMode="auto">
          <a:xfrm>
            <a:off x="363416" y="1100139"/>
            <a:ext cx="2705100" cy="1062037"/>
          </a:xfrm>
          <a:prstGeom prst="homePlate">
            <a:avLst>
              <a:gd name="adj" fmla="val 41314"/>
            </a:avLst>
          </a:prstGeom>
          <a:solidFill>
            <a:srgbClr val="CCFFCC"/>
          </a:solidFill>
          <a:ln w="15875">
            <a:solidFill>
              <a:srgbClr val="00FF00"/>
            </a:solidFill>
            <a:miter lim="800000"/>
            <a:headEnd/>
            <a:tailEnd/>
          </a:ln>
        </p:spPr>
        <p:txBody>
          <a:bodyPr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ru-RU" altLang="ru-RU" sz="1800" b="1" dirty="0"/>
              <a:t>Налог на доходы физических лиц – </a:t>
            </a:r>
          </a:p>
          <a:p>
            <a:pPr algn="ctr" eaLnBrk="1" hangingPunct="1">
              <a:spcBef>
                <a:spcPct val="0"/>
              </a:spcBef>
              <a:buFontTx/>
              <a:buNone/>
            </a:pPr>
            <a:r>
              <a:rPr lang="ru-RU" altLang="ru-RU" sz="1800" b="1" dirty="0" smtClean="0"/>
              <a:t>184 393,0 тыс</a:t>
            </a:r>
            <a:r>
              <a:rPr lang="ru-RU" altLang="ru-RU" sz="1800" b="1" dirty="0"/>
              <a:t>. руб.</a:t>
            </a:r>
          </a:p>
        </p:txBody>
      </p:sp>
      <p:pic>
        <p:nvPicPr>
          <p:cNvPr id="21506" name="Picture 2"/>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11119" y="0"/>
            <a:ext cx="890587" cy="1158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400133083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Номер слайда 5"/>
          <p:cNvSpPr txBox="1">
            <a:spLocks noGrp="1"/>
          </p:cNvSpPr>
          <p:nvPr/>
        </p:nvSpPr>
        <p:spPr bwMode="auto">
          <a:xfrm>
            <a:off x="6553200" y="5805264"/>
            <a:ext cx="2133600" cy="9162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r" eaLnBrk="1" hangingPunct="1">
              <a:spcBef>
                <a:spcPct val="0"/>
              </a:spcBef>
              <a:buFontTx/>
              <a:buNone/>
            </a:pPr>
            <a:fld id="{0DA2D221-DD98-4160-82C5-6581DB789641}" type="slidenum">
              <a:rPr lang="ru-RU" altLang="ru-RU" sz="1400"/>
              <a:pPr algn="r" eaLnBrk="1" hangingPunct="1">
                <a:spcBef>
                  <a:spcPct val="0"/>
                </a:spcBef>
                <a:buFontTx/>
                <a:buNone/>
              </a:pPr>
              <a:t>22</a:t>
            </a:fld>
            <a:endParaRPr lang="ru-RU" altLang="ru-RU" sz="1400"/>
          </a:p>
        </p:txBody>
      </p:sp>
      <p:sp>
        <p:nvSpPr>
          <p:cNvPr id="15363" name="Rectangle 2"/>
          <p:cNvSpPr>
            <a:spLocks noGrp="1" noChangeArrowheads="1"/>
          </p:cNvSpPr>
          <p:nvPr>
            <p:ph type="title" idx="4294967295"/>
          </p:nvPr>
        </p:nvSpPr>
        <p:spPr>
          <a:xfrm>
            <a:off x="928662" y="115888"/>
            <a:ext cx="8179842" cy="792832"/>
          </a:xfrm>
        </p:spPr>
        <p:txBody>
          <a:bodyPr>
            <a:normAutofit/>
          </a:bodyPr>
          <a:lstStyle/>
          <a:p>
            <a:pPr algn="ctr" eaLnBrk="1" hangingPunct="1"/>
            <a:r>
              <a:rPr lang="ru-RU" altLang="ru-RU" sz="1600" b="1" dirty="0" smtClean="0">
                <a:latin typeface="Bookman Old Style" pitchFamily="18" charset="0"/>
              </a:rPr>
              <a:t>Основные </a:t>
            </a:r>
            <a:r>
              <a:rPr lang="ru-RU" altLang="ru-RU" sz="1600" b="1" u="sng" dirty="0" smtClean="0">
                <a:latin typeface="Bookman Old Style" pitchFamily="18" charset="0"/>
              </a:rPr>
              <a:t>неналоговые</a:t>
            </a:r>
            <a:r>
              <a:rPr lang="ru-RU" altLang="ru-RU" sz="1600" b="1" dirty="0" smtClean="0">
                <a:latin typeface="Bookman Old Style" pitchFamily="18" charset="0"/>
              </a:rPr>
              <a:t> доходы  бюджета МО «Муниципальный округ Кизнерский район Удмуртской Республики» на 2023 год </a:t>
            </a:r>
          </a:p>
        </p:txBody>
      </p:sp>
      <p:sp>
        <p:nvSpPr>
          <p:cNvPr id="15364" name="AutoShape 4"/>
          <p:cNvSpPr>
            <a:spLocks noChangeArrowheads="1"/>
          </p:cNvSpPr>
          <p:nvPr/>
        </p:nvSpPr>
        <p:spPr bwMode="auto">
          <a:xfrm rot="-5400000">
            <a:off x="3417077" y="2369345"/>
            <a:ext cx="2357454" cy="2762250"/>
          </a:xfrm>
          <a:prstGeom prst="upDownArrowCallout">
            <a:avLst>
              <a:gd name="adj1" fmla="val 25000"/>
              <a:gd name="adj2" fmla="val 25000"/>
              <a:gd name="adj3" fmla="val 17729"/>
              <a:gd name="adj4" fmla="val 50000"/>
            </a:avLst>
          </a:prstGeom>
          <a:solidFill>
            <a:srgbClr val="FF99FF"/>
          </a:solidFill>
          <a:ln w="19050">
            <a:solidFill>
              <a:srgbClr val="FF00FF"/>
            </a:solidFill>
            <a:miter lim="800000"/>
            <a:headEnd/>
            <a:tailEnd/>
          </a:ln>
        </p:spPr>
        <p:txBody>
          <a:bodyPr vert="eaVert"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endParaRPr lang="ru-RU" altLang="ru-RU" sz="2400" b="1" dirty="0" smtClean="0"/>
          </a:p>
          <a:p>
            <a:pPr algn="ctr" eaLnBrk="1" hangingPunct="1">
              <a:spcBef>
                <a:spcPct val="0"/>
              </a:spcBef>
              <a:buFontTx/>
              <a:buNone/>
            </a:pPr>
            <a:endParaRPr lang="ru-RU" altLang="ru-RU" sz="2400" b="1" dirty="0" smtClean="0"/>
          </a:p>
          <a:p>
            <a:pPr algn="ctr" eaLnBrk="1" hangingPunct="1">
              <a:spcBef>
                <a:spcPct val="0"/>
              </a:spcBef>
              <a:buFontTx/>
              <a:buNone/>
            </a:pPr>
            <a:r>
              <a:rPr lang="ru-RU" altLang="ru-RU" sz="2400" b="1" dirty="0" smtClean="0"/>
              <a:t>Неналоговые</a:t>
            </a:r>
          </a:p>
          <a:p>
            <a:pPr algn="ctr" eaLnBrk="1" hangingPunct="1">
              <a:spcBef>
                <a:spcPct val="0"/>
              </a:spcBef>
              <a:buFontTx/>
              <a:buNone/>
            </a:pPr>
            <a:r>
              <a:rPr lang="ru-RU" altLang="ru-RU" sz="2400" b="1" dirty="0" smtClean="0"/>
              <a:t>доходы</a:t>
            </a:r>
          </a:p>
          <a:p>
            <a:pPr algn="ctr" eaLnBrk="1" hangingPunct="1">
              <a:spcBef>
                <a:spcPct val="0"/>
              </a:spcBef>
              <a:buFontTx/>
              <a:buNone/>
            </a:pPr>
            <a:r>
              <a:rPr lang="ru-RU" altLang="ru-RU" sz="2400" b="1" dirty="0" smtClean="0"/>
              <a:t>- 14 293,0</a:t>
            </a:r>
          </a:p>
          <a:p>
            <a:pPr algn="ctr" eaLnBrk="1" hangingPunct="1">
              <a:spcBef>
                <a:spcPct val="0"/>
              </a:spcBef>
              <a:buFontTx/>
              <a:buNone/>
            </a:pPr>
            <a:r>
              <a:rPr lang="ru-RU" altLang="ru-RU" sz="2400" b="1" dirty="0" smtClean="0"/>
              <a:t>тыс.руб.</a:t>
            </a:r>
            <a:endParaRPr lang="ru-RU" altLang="ru-RU" sz="2400" b="1" dirty="0"/>
          </a:p>
        </p:txBody>
      </p:sp>
      <p:sp>
        <p:nvSpPr>
          <p:cNvPr id="15366" name="AutoShape 10"/>
          <p:cNvSpPr>
            <a:spLocks noChangeArrowheads="1"/>
          </p:cNvSpPr>
          <p:nvPr/>
        </p:nvSpPr>
        <p:spPr bwMode="auto">
          <a:xfrm>
            <a:off x="386862" y="4435128"/>
            <a:ext cx="2870689" cy="1154112"/>
          </a:xfrm>
          <a:prstGeom prst="homePlate">
            <a:avLst>
              <a:gd name="adj" fmla="val 41305"/>
            </a:avLst>
          </a:prstGeom>
          <a:solidFill>
            <a:srgbClr val="6699FF"/>
          </a:solidFill>
          <a:ln w="19050">
            <a:solidFill>
              <a:srgbClr val="3366FF"/>
            </a:solidFill>
            <a:miter lim="800000"/>
            <a:headEnd/>
            <a:tailEnd/>
          </a:ln>
        </p:spPr>
        <p:txBody>
          <a:bodyPr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ru-RU" altLang="ru-RU" sz="1600" b="1" dirty="0"/>
              <a:t>Плата за негативное воздействие на окружающую среду – </a:t>
            </a:r>
          </a:p>
          <a:p>
            <a:pPr algn="ctr" eaLnBrk="1" hangingPunct="1">
              <a:spcBef>
                <a:spcPct val="0"/>
              </a:spcBef>
              <a:buFontTx/>
              <a:buNone/>
            </a:pPr>
            <a:r>
              <a:rPr lang="ru-RU" altLang="ru-RU" sz="1600" b="1" dirty="0" smtClean="0"/>
              <a:t>872,0 </a:t>
            </a:r>
            <a:r>
              <a:rPr lang="ru-RU" altLang="ru-RU" sz="1600" b="1" dirty="0"/>
              <a:t>тыс. руб.</a:t>
            </a:r>
          </a:p>
        </p:txBody>
      </p:sp>
      <p:sp>
        <p:nvSpPr>
          <p:cNvPr id="15367" name="AutoShape 11"/>
          <p:cNvSpPr>
            <a:spLocks noChangeArrowheads="1"/>
          </p:cNvSpPr>
          <p:nvPr/>
        </p:nvSpPr>
        <p:spPr bwMode="auto">
          <a:xfrm>
            <a:off x="395654" y="2612133"/>
            <a:ext cx="2712427" cy="1680963"/>
          </a:xfrm>
          <a:prstGeom prst="homePlate">
            <a:avLst>
              <a:gd name="adj" fmla="val 34429"/>
            </a:avLst>
          </a:prstGeom>
          <a:solidFill>
            <a:srgbClr val="FF5050"/>
          </a:solidFill>
          <a:ln w="15875">
            <a:solidFill>
              <a:srgbClr val="FF0000"/>
            </a:solidFill>
            <a:miter lim="800000"/>
            <a:headEnd/>
            <a:tailEnd/>
          </a:ln>
        </p:spPr>
        <p:txBody>
          <a:bodyPr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ru-RU" altLang="ru-RU" sz="1600" b="1" dirty="0"/>
              <a:t>Доходы от </a:t>
            </a:r>
            <a:r>
              <a:rPr lang="ru-RU" altLang="ru-RU" sz="1600" b="1" dirty="0" smtClean="0"/>
              <a:t>сдачи в аренду </a:t>
            </a:r>
            <a:r>
              <a:rPr lang="ru-RU" altLang="ru-RU" sz="1600" b="1" dirty="0"/>
              <a:t>имущества, находящегося в муниципальной собственности – </a:t>
            </a:r>
          </a:p>
          <a:p>
            <a:pPr algn="ctr" eaLnBrk="1" hangingPunct="1">
              <a:spcBef>
                <a:spcPct val="0"/>
              </a:spcBef>
              <a:buFontTx/>
              <a:buNone/>
            </a:pPr>
            <a:r>
              <a:rPr lang="ru-RU" altLang="ru-RU" sz="1600" b="1" dirty="0" smtClean="0"/>
              <a:t>1 290,0 тыс</a:t>
            </a:r>
            <a:r>
              <a:rPr lang="ru-RU" altLang="ru-RU" sz="1600" b="1" dirty="0"/>
              <a:t>. руб.</a:t>
            </a:r>
          </a:p>
        </p:txBody>
      </p:sp>
      <p:sp>
        <p:nvSpPr>
          <p:cNvPr id="15368" name="AutoShape 12"/>
          <p:cNvSpPr>
            <a:spLocks noChangeArrowheads="1"/>
          </p:cNvSpPr>
          <p:nvPr/>
        </p:nvSpPr>
        <p:spPr bwMode="auto">
          <a:xfrm rot="10800000">
            <a:off x="5843953" y="1076325"/>
            <a:ext cx="3023089" cy="1416571"/>
          </a:xfrm>
          <a:prstGeom prst="homePlate">
            <a:avLst>
              <a:gd name="adj" fmla="val 75416"/>
            </a:avLst>
          </a:prstGeom>
          <a:solidFill>
            <a:srgbClr val="92D050"/>
          </a:solidFill>
          <a:ln w="9525">
            <a:solidFill>
              <a:srgbClr val="00FFFF"/>
            </a:solidFill>
            <a:miter lim="800000"/>
            <a:headEnd/>
            <a:tailEnd/>
          </a:ln>
        </p:spPr>
        <p:txBody>
          <a:bodyPr rot="10800000" wrap="none" anchor="ctr" anchorCtr="1"/>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ru-RU" altLang="ru-RU" sz="1600" b="1" dirty="0"/>
              <a:t>Доходы от оказания</a:t>
            </a:r>
          </a:p>
          <a:p>
            <a:pPr algn="ctr" eaLnBrk="1" hangingPunct="1">
              <a:spcBef>
                <a:spcPct val="0"/>
              </a:spcBef>
              <a:buFontTx/>
              <a:buNone/>
            </a:pPr>
            <a:r>
              <a:rPr lang="ru-RU" altLang="ru-RU" sz="1600" b="1" dirty="0"/>
              <a:t> платных услуг (работ)</a:t>
            </a:r>
          </a:p>
          <a:p>
            <a:pPr algn="ctr" eaLnBrk="1" hangingPunct="1">
              <a:spcBef>
                <a:spcPct val="0"/>
              </a:spcBef>
              <a:buFontTx/>
              <a:buNone/>
            </a:pPr>
            <a:r>
              <a:rPr lang="ru-RU" altLang="ru-RU" sz="1600" b="1" dirty="0"/>
              <a:t> и компенсации затрат</a:t>
            </a:r>
          </a:p>
          <a:p>
            <a:pPr algn="ctr" eaLnBrk="1" hangingPunct="1">
              <a:spcBef>
                <a:spcPct val="0"/>
              </a:spcBef>
              <a:buFontTx/>
              <a:buNone/>
            </a:pPr>
            <a:r>
              <a:rPr lang="ru-RU" altLang="ru-RU" sz="1600" b="1" dirty="0"/>
              <a:t> государства – </a:t>
            </a:r>
          </a:p>
          <a:p>
            <a:pPr algn="ctr" eaLnBrk="1" hangingPunct="1">
              <a:spcBef>
                <a:spcPct val="0"/>
              </a:spcBef>
              <a:buFontTx/>
              <a:buNone/>
            </a:pPr>
            <a:r>
              <a:rPr lang="ru-RU" altLang="ru-RU" sz="1600" b="1" dirty="0" smtClean="0"/>
              <a:t>990,0 </a:t>
            </a:r>
            <a:r>
              <a:rPr lang="ru-RU" altLang="ru-RU" sz="1600" b="1" dirty="0"/>
              <a:t>тыс. руб.</a:t>
            </a:r>
          </a:p>
        </p:txBody>
      </p:sp>
      <p:sp>
        <p:nvSpPr>
          <p:cNvPr id="15369" name="Line 16"/>
          <p:cNvSpPr>
            <a:spLocks noChangeShapeType="1"/>
          </p:cNvSpPr>
          <p:nvPr/>
        </p:nvSpPr>
        <p:spPr bwMode="auto">
          <a:xfrm>
            <a:off x="323528" y="1052736"/>
            <a:ext cx="8496300" cy="0"/>
          </a:xfrm>
          <a:prstGeom prst="line">
            <a:avLst/>
          </a:prstGeom>
          <a:noFill/>
          <a:ln w="47625" cmpd="dbl">
            <a:solidFill>
              <a:schemeClr val="accent2"/>
            </a:solidFill>
            <a:round/>
            <a:headEnd/>
            <a:tailEnd/>
          </a:ln>
          <a:extLst>
            <a:ext uri="{909E8E84-426E-40DD-AFC4-6F175D3DCCD1}">
              <a14:hiddenFill xmlns="" xmlns:a14="http://schemas.microsoft.com/office/drawing/2010/main">
                <a:noFill/>
              </a14:hiddenFill>
            </a:ext>
          </a:extLst>
        </p:spPr>
        <p:txBody>
          <a:bodyPr/>
          <a:lstStyle/>
          <a:p>
            <a:endParaRPr lang="ru-RU"/>
          </a:p>
        </p:txBody>
      </p:sp>
      <p:sp>
        <p:nvSpPr>
          <p:cNvPr id="15370" name="AutoShape 19"/>
          <p:cNvSpPr>
            <a:spLocks noChangeArrowheads="1"/>
          </p:cNvSpPr>
          <p:nvPr/>
        </p:nvSpPr>
        <p:spPr bwMode="auto">
          <a:xfrm rot="10800000">
            <a:off x="6117982" y="2636912"/>
            <a:ext cx="2779834" cy="1157089"/>
          </a:xfrm>
          <a:prstGeom prst="homePlate">
            <a:avLst>
              <a:gd name="adj" fmla="val 61777"/>
            </a:avLst>
          </a:prstGeom>
          <a:solidFill>
            <a:srgbClr val="00B0F0"/>
          </a:solidFill>
          <a:ln w="9525">
            <a:solidFill>
              <a:srgbClr val="00FFFF"/>
            </a:solidFill>
            <a:miter lim="800000"/>
            <a:headEnd/>
            <a:tailEnd/>
          </a:ln>
        </p:spPr>
        <p:txBody>
          <a:bodyPr rot="10800000" anchor="ctr" anchorCtr="1"/>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ru-RU" altLang="ru-RU" sz="1400" b="1" dirty="0"/>
              <a:t>Доходы от реализации муниципального имущества – </a:t>
            </a:r>
          </a:p>
          <a:p>
            <a:pPr algn="ctr" eaLnBrk="1" hangingPunct="1">
              <a:spcBef>
                <a:spcPct val="0"/>
              </a:spcBef>
              <a:buFontTx/>
              <a:buNone/>
            </a:pPr>
            <a:r>
              <a:rPr lang="ru-RU" altLang="ru-RU" sz="1600" b="1" dirty="0" smtClean="0"/>
              <a:t>800,0</a:t>
            </a:r>
            <a:r>
              <a:rPr lang="ru-RU" altLang="ru-RU" sz="1400" b="1" dirty="0" smtClean="0"/>
              <a:t> </a:t>
            </a:r>
            <a:r>
              <a:rPr lang="ru-RU" altLang="ru-RU" sz="1400" b="1" dirty="0"/>
              <a:t>тыс. руб</a:t>
            </a:r>
            <a:r>
              <a:rPr lang="ru-RU" altLang="ru-RU" sz="1800" b="1" dirty="0"/>
              <a:t>.</a:t>
            </a:r>
          </a:p>
        </p:txBody>
      </p:sp>
      <p:sp>
        <p:nvSpPr>
          <p:cNvPr id="15371" name="AutoShape 21"/>
          <p:cNvSpPr>
            <a:spLocks noChangeArrowheads="1"/>
          </p:cNvSpPr>
          <p:nvPr/>
        </p:nvSpPr>
        <p:spPr bwMode="auto">
          <a:xfrm rot="10800000">
            <a:off x="5707668" y="4005064"/>
            <a:ext cx="3163765" cy="1296145"/>
          </a:xfrm>
          <a:prstGeom prst="homePlate">
            <a:avLst>
              <a:gd name="adj" fmla="val 62134"/>
            </a:avLst>
          </a:prstGeom>
          <a:solidFill>
            <a:srgbClr val="FFC000"/>
          </a:solidFill>
          <a:ln w="9525">
            <a:solidFill>
              <a:srgbClr val="00FFFF"/>
            </a:solidFill>
            <a:miter lim="800000"/>
            <a:headEnd/>
            <a:tailEnd/>
          </a:ln>
        </p:spPr>
        <p:txBody>
          <a:bodyPr rot="10800000" wrap="none" anchor="ctr" anchorCtr="1"/>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ru-RU" altLang="ru-RU" sz="1400" b="1" dirty="0"/>
              <a:t>Доходы от продажи</a:t>
            </a:r>
          </a:p>
          <a:p>
            <a:pPr algn="ctr" eaLnBrk="1" hangingPunct="1">
              <a:spcBef>
                <a:spcPct val="0"/>
              </a:spcBef>
              <a:buFontTx/>
              <a:buNone/>
            </a:pPr>
            <a:r>
              <a:rPr lang="ru-RU" altLang="ru-RU" sz="1400" b="1" dirty="0"/>
              <a:t> земельных участков,</a:t>
            </a:r>
          </a:p>
          <a:p>
            <a:pPr algn="ctr" eaLnBrk="1" hangingPunct="1">
              <a:spcBef>
                <a:spcPct val="0"/>
              </a:spcBef>
              <a:buFontTx/>
              <a:buNone/>
            </a:pPr>
            <a:r>
              <a:rPr lang="ru-RU" altLang="ru-RU" sz="1400" b="1" dirty="0"/>
              <a:t> находящихся в</a:t>
            </a:r>
          </a:p>
          <a:p>
            <a:pPr algn="ctr" eaLnBrk="1" hangingPunct="1">
              <a:spcBef>
                <a:spcPct val="0"/>
              </a:spcBef>
              <a:buFontTx/>
              <a:buNone/>
            </a:pPr>
            <a:r>
              <a:rPr lang="ru-RU" altLang="ru-RU" sz="1400" b="1" dirty="0"/>
              <a:t> муниципальной </a:t>
            </a:r>
          </a:p>
          <a:p>
            <a:pPr algn="ctr" eaLnBrk="1" hangingPunct="1">
              <a:spcBef>
                <a:spcPct val="0"/>
              </a:spcBef>
              <a:buFontTx/>
              <a:buNone/>
            </a:pPr>
            <a:r>
              <a:rPr lang="ru-RU" altLang="ru-RU" sz="1400" b="1" dirty="0"/>
              <a:t>собственности –</a:t>
            </a:r>
          </a:p>
          <a:p>
            <a:pPr algn="ctr" eaLnBrk="1" hangingPunct="1">
              <a:spcBef>
                <a:spcPct val="0"/>
              </a:spcBef>
              <a:buFontTx/>
              <a:buNone/>
            </a:pPr>
            <a:r>
              <a:rPr lang="ru-RU" altLang="ru-RU" sz="1400" b="1" dirty="0"/>
              <a:t> </a:t>
            </a:r>
            <a:r>
              <a:rPr lang="ru-RU" altLang="ru-RU" sz="1600" b="1" dirty="0" smtClean="0"/>
              <a:t>1 450,0 </a:t>
            </a:r>
            <a:r>
              <a:rPr lang="ru-RU" altLang="ru-RU" sz="1400" b="1" dirty="0"/>
              <a:t>тыс. руб.</a:t>
            </a:r>
          </a:p>
        </p:txBody>
      </p:sp>
      <p:sp>
        <p:nvSpPr>
          <p:cNvPr id="15372" name="AutoShape 10"/>
          <p:cNvSpPr>
            <a:spLocks noChangeArrowheads="1"/>
          </p:cNvSpPr>
          <p:nvPr/>
        </p:nvSpPr>
        <p:spPr bwMode="auto">
          <a:xfrm>
            <a:off x="394189" y="5799981"/>
            <a:ext cx="2760785" cy="941387"/>
          </a:xfrm>
          <a:prstGeom prst="homePlate">
            <a:avLst>
              <a:gd name="adj" fmla="val 41272"/>
            </a:avLst>
          </a:prstGeom>
          <a:solidFill>
            <a:srgbClr val="FFFF00"/>
          </a:solidFill>
          <a:ln w="19050">
            <a:solidFill>
              <a:srgbClr val="3366FF"/>
            </a:solidFill>
            <a:miter lim="800000"/>
            <a:headEnd/>
            <a:tailEnd/>
          </a:ln>
        </p:spPr>
        <p:txBody>
          <a:bodyPr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ru-RU" altLang="ru-RU" sz="1600" b="1" dirty="0"/>
              <a:t>Штрафы, санкции, возмещение ущерба – </a:t>
            </a:r>
          </a:p>
          <a:p>
            <a:pPr algn="ctr" eaLnBrk="1" hangingPunct="1">
              <a:spcBef>
                <a:spcPct val="0"/>
              </a:spcBef>
              <a:buFontTx/>
              <a:buNone/>
            </a:pPr>
            <a:r>
              <a:rPr lang="ru-RU" altLang="ru-RU" sz="1600" b="1" dirty="0" smtClean="0"/>
              <a:t>416,0 тыс</a:t>
            </a:r>
            <a:r>
              <a:rPr lang="ru-RU" altLang="ru-RU" sz="1600" b="1" dirty="0"/>
              <a:t>. руб.</a:t>
            </a:r>
          </a:p>
        </p:txBody>
      </p:sp>
      <p:sp>
        <p:nvSpPr>
          <p:cNvPr id="15373" name="AutoShape 9"/>
          <p:cNvSpPr>
            <a:spLocks noChangeArrowheads="1"/>
          </p:cNvSpPr>
          <p:nvPr/>
        </p:nvSpPr>
        <p:spPr bwMode="auto">
          <a:xfrm>
            <a:off x="363416" y="1268363"/>
            <a:ext cx="2705100" cy="1152525"/>
          </a:xfrm>
          <a:prstGeom prst="homePlate">
            <a:avLst>
              <a:gd name="adj" fmla="val 41295"/>
            </a:avLst>
          </a:prstGeom>
          <a:solidFill>
            <a:srgbClr val="CCFFCC"/>
          </a:solidFill>
          <a:ln w="15875">
            <a:solidFill>
              <a:srgbClr val="00FF00"/>
            </a:solidFill>
            <a:miter lim="800000"/>
            <a:headEnd/>
            <a:tailEnd/>
          </a:ln>
        </p:spPr>
        <p:txBody>
          <a:bodyPr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ru-RU" altLang="ru-RU" sz="1800" b="1" dirty="0"/>
              <a:t>Арендная плата за земельные участки – </a:t>
            </a:r>
            <a:r>
              <a:rPr lang="ru-RU" altLang="ru-RU" sz="1800" b="1" dirty="0" smtClean="0"/>
              <a:t> 6 300,0 </a:t>
            </a:r>
            <a:r>
              <a:rPr lang="ru-RU" altLang="ru-RU" sz="1800" b="1" dirty="0"/>
              <a:t>тыс. руб.</a:t>
            </a:r>
          </a:p>
        </p:txBody>
      </p:sp>
      <p:sp>
        <p:nvSpPr>
          <p:cNvPr id="2" name="Пятиугольник 1"/>
          <p:cNvSpPr/>
          <p:nvPr/>
        </p:nvSpPr>
        <p:spPr>
          <a:xfrm rot="10800000" flipV="1">
            <a:off x="6117982" y="5517232"/>
            <a:ext cx="2779834" cy="1060227"/>
          </a:xfrm>
          <a:prstGeom prst="homePlat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 </a:t>
            </a:r>
            <a:r>
              <a:rPr lang="ru-RU" sz="1400" b="1" dirty="0" smtClean="0">
                <a:solidFill>
                  <a:schemeClr val="tx1"/>
                </a:solidFill>
                <a:latin typeface="Times New Roman" panose="02020603050405020304" pitchFamily="18" charset="0"/>
                <a:cs typeface="Times New Roman" panose="02020603050405020304" pitchFamily="18" charset="0"/>
              </a:rPr>
              <a:t>Доходы в виде прибыли, приходящейся  на доли в уставных капиталах </a:t>
            </a:r>
            <a:r>
              <a:rPr lang="ru-RU" sz="1600" b="1" dirty="0" smtClean="0">
                <a:solidFill>
                  <a:schemeClr val="tx1"/>
                </a:solidFill>
                <a:latin typeface="Times New Roman" panose="02020603050405020304" pitchFamily="18" charset="0"/>
                <a:cs typeface="Times New Roman" panose="02020603050405020304" pitchFamily="18" charset="0"/>
              </a:rPr>
              <a:t>300,0 </a:t>
            </a:r>
            <a:r>
              <a:rPr lang="ru-RU" sz="1400" b="1" dirty="0" smtClean="0">
                <a:solidFill>
                  <a:schemeClr val="tx1"/>
                </a:solidFill>
                <a:latin typeface="Times New Roman" panose="02020603050405020304" pitchFamily="18" charset="0"/>
                <a:cs typeface="Times New Roman" panose="02020603050405020304" pitchFamily="18" charset="0"/>
              </a:rPr>
              <a:t>тыс. руб</a:t>
            </a:r>
            <a:r>
              <a:rPr lang="ru-RU" sz="1400" b="1" dirty="0" smtClean="0">
                <a:solidFill>
                  <a:schemeClr val="tx1"/>
                </a:solidFill>
              </a:rPr>
              <a:t>.</a:t>
            </a:r>
            <a:endParaRPr lang="ru-RU" sz="1400" b="1" dirty="0">
              <a:solidFill>
                <a:schemeClr val="tx1"/>
              </a:solidFill>
            </a:endParaRPr>
          </a:p>
        </p:txBody>
      </p:sp>
      <p:pic>
        <p:nvPicPr>
          <p:cNvPr id="22530" name="Picture 2"/>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0" y="0"/>
            <a:ext cx="890587" cy="1158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9661578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a:xfrm>
            <a:off x="2339752" y="274638"/>
            <a:ext cx="6624736" cy="417512"/>
          </a:xfrm>
          <a:noFill/>
        </p:spPr>
        <p:txBody>
          <a:bodyPr tIns="0" bIns="0">
            <a:noAutofit/>
          </a:bodyPr>
          <a:lstStyle/>
          <a:p>
            <a:pPr eaLnBrk="1" hangingPunct="1"/>
            <a:r>
              <a:rPr lang="ru-RU" altLang="ru-RU" sz="2000" b="1" dirty="0" smtClean="0">
                <a:solidFill>
                  <a:schemeClr val="tx2">
                    <a:lumMod val="50000"/>
                  </a:schemeClr>
                </a:solidFill>
                <a:latin typeface="Bookman Old Style" pitchFamily="18" charset="0"/>
              </a:rPr>
              <a:t>Межбюджетные трансферты </a:t>
            </a:r>
            <a:br>
              <a:rPr lang="ru-RU" altLang="ru-RU" sz="2000" b="1" dirty="0" smtClean="0">
                <a:solidFill>
                  <a:schemeClr val="tx2">
                    <a:lumMod val="50000"/>
                  </a:schemeClr>
                </a:solidFill>
                <a:latin typeface="Bookman Old Style" pitchFamily="18" charset="0"/>
              </a:rPr>
            </a:br>
            <a:r>
              <a:rPr lang="ru-RU" altLang="ru-RU" sz="2000" b="1" dirty="0" smtClean="0">
                <a:solidFill>
                  <a:schemeClr val="tx2">
                    <a:lumMod val="50000"/>
                  </a:schemeClr>
                </a:solidFill>
                <a:latin typeface="Bookman Old Style" pitchFamily="18" charset="0"/>
              </a:rPr>
              <a:t>(безвозмездные поступления)</a:t>
            </a:r>
            <a:r>
              <a:rPr lang="ru-RU" altLang="ru-RU" sz="2000" dirty="0" smtClean="0">
                <a:solidFill>
                  <a:schemeClr val="tx2">
                    <a:lumMod val="50000"/>
                  </a:schemeClr>
                </a:solidFill>
              </a:rPr>
              <a:t> </a:t>
            </a:r>
          </a:p>
        </p:txBody>
      </p:sp>
      <p:sp>
        <p:nvSpPr>
          <p:cNvPr id="8196" name="Rectangle 3"/>
          <p:cNvSpPr>
            <a:spLocks noGrp="1" noChangeArrowheads="1"/>
          </p:cNvSpPr>
          <p:nvPr>
            <p:ph idx="1"/>
          </p:nvPr>
        </p:nvSpPr>
        <p:spPr>
          <a:xfrm>
            <a:off x="470389" y="1218779"/>
            <a:ext cx="8229600" cy="554037"/>
          </a:xfrm>
        </p:spPr>
        <p:txBody>
          <a:bodyPr>
            <a:normAutofit fontScale="77500" lnSpcReduction="20000"/>
          </a:bodyPr>
          <a:lstStyle/>
          <a:p>
            <a:pPr marL="0" indent="0" algn="just" eaLnBrk="1" hangingPunct="1">
              <a:buFontTx/>
              <a:buNone/>
            </a:pPr>
            <a:r>
              <a:rPr lang="ru-RU" altLang="ru-RU" sz="1600" b="1" dirty="0" smtClean="0">
                <a:solidFill>
                  <a:schemeClr val="tx2">
                    <a:lumMod val="50000"/>
                  </a:schemeClr>
                </a:solidFill>
              </a:rPr>
              <a:t>Межбюджетные трансферты (безвозмездные поступления)</a:t>
            </a:r>
            <a:r>
              <a:rPr lang="ru-RU" altLang="ru-RU" sz="1600" dirty="0" smtClean="0">
                <a:solidFill>
                  <a:schemeClr val="tx2">
                    <a:lumMod val="50000"/>
                  </a:schemeClr>
                </a:solidFill>
              </a:rPr>
              <a:t> -</a:t>
            </a:r>
            <a:r>
              <a:rPr lang="ru-RU" altLang="ru-RU" sz="1600" b="1" dirty="0" smtClean="0">
                <a:solidFill>
                  <a:schemeClr val="tx2">
                    <a:lumMod val="50000"/>
                  </a:schemeClr>
                </a:solidFill>
              </a:rPr>
              <a:t> это средства одного бюджета бюджетной системы РФ, перечисляемые другому бюджету бюджетной системы РФ</a:t>
            </a:r>
          </a:p>
        </p:txBody>
      </p:sp>
      <p:sp>
        <p:nvSpPr>
          <p:cNvPr id="8197" name="Line 4"/>
          <p:cNvSpPr>
            <a:spLocks noChangeShapeType="1"/>
          </p:cNvSpPr>
          <p:nvPr/>
        </p:nvSpPr>
        <p:spPr bwMode="auto">
          <a:xfrm>
            <a:off x="251520" y="1052736"/>
            <a:ext cx="8496300" cy="0"/>
          </a:xfrm>
          <a:prstGeom prst="line">
            <a:avLst/>
          </a:prstGeom>
          <a:noFill/>
          <a:ln w="47625" cmpd="dbl">
            <a:solidFill>
              <a:schemeClr val="tx2">
                <a:lumMod val="50000"/>
              </a:schemeClr>
            </a:solidFill>
            <a:round/>
            <a:headEnd/>
            <a:tailEnd/>
          </a:ln>
          <a:extLst>
            <a:ext uri="{909E8E84-426E-40DD-AFC4-6F175D3DCCD1}">
              <a14:hiddenFill xmlns="" xmlns:a14="http://schemas.microsoft.com/office/drawing/2010/main">
                <a:noFill/>
              </a14:hiddenFill>
            </a:ext>
          </a:extLst>
        </p:spPr>
        <p:txBody>
          <a:bodyPr/>
          <a:lstStyle/>
          <a:p>
            <a:endParaRPr lang="ru-RU"/>
          </a:p>
        </p:txBody>
      </p:sp>
      <p:sp>
        <p:nvSpPr>
          <p:cNvPr id="8198" name="Rectangle 6"/>
          <p:cNvSpPr>
            <a:spLocks noChangeArrowheads="1"/>
          </p:cNvSpPr>
          <p:nvPr/>
        </p:nvSpPr>
        <p:spPr bwMode="auto">
          <a:xfrm>
            <a:off x="786912" y="2470153"/>
            <a:ext cx="6444762" cy="3527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indent="539750"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endParaRPr lang="ru-RU" altLang="ru-RU" sz="1800"/>
          </a:p>
        </p:txBody>
      </p:sp>
      <p:sp>
        <p:nvSpPr>
          <p:cNvPr id="8199" name="AutoShape 7"/>
          <p:cNvSpPr>
            <a:spLocks noChangeArrowheads="1"/>
          </p:cNvSpPr>
          <p:nvPr/>
        </p:nvSpPr>
        <p:spPr bwMode="auto">
          <a:xfrm>
            <a:off x="3492012" y="1697038"/>
            <a:ext cx="2161442" cy="1096962"/>
          </a:xfrm>
          <a:prstGeom prst="roundRect">
            <a:avLst>
              <a:gd name="adj" fmla="val 16667"/>
            </a:avLst>
          </a:prstGeom>
          <a:solidFill>
            <a:srgbClr val="FF5050"/>
          </a:solidFill>
          <a:ln w="19050">
            <a:solidFill>
              <a:srgbClr val="FF0000"/>
            </a:solidFill>
            <a:round/>
            <a:headEnd/>
            <a:tailEnd/>
          </a:ln>
        </p:spPr>
        <p:txBody>
          <a:bodyPr lIns="126000" rIns="126000"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ru-RU" altLang="ru-RU" sz="1800" b="1"/>
              <a:t>Формы межбюджетных трансфертов</a:t>
            </a:r>
          </a:p>
        </p:txBody>
      </p:sp>
      <p:sp>
        <p:nvSpPr>
          <p:cNvPr id="8200" name="Rectangle 8"/>
          <p:cNvSpPr>
            <a:spLocks noChangeArrowheads="1"/>
          </p:cNvSpPr>
          <p:nvPr/>
        </p:nvSpPr>
        <p:spPr bwMode="auto">
          <a:xfrm>
            <a:off x="320921" y="3386138"/>
            <a:ext cx="2586403" cy="2613025"/>
          </a:xfrm>
          <a:prstGeom prst="rect">
            <a:avLst/>
          </a:prstGeom>
          <a:solidFill>
            <a:srgbClr val="CCFFCC"/>
          </a:solidFill>
          <a:ln w="19050">
            <a:solidFill>
              <a:srgbClr val="00FF00"/>
            </a:solidFill>
            <a:miter lim="800000"/>
            <a:headEnd/>
            <a:tailEnd/>
          </a:ln>
        </p:spPr>
        <p:txBody>
          <a:bodyPr lIns="108000" tIns="0" rIns="108000" bIns="0"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ru-RU" altLang="ru-RU" sz="1400" b="1"/>
              <a:t>Дотации </a:t>
            </a:r>
            <a:r>
              <a:rPr lang="ru-RU" altLang="ru-RU" sz="1400"/>
              <a:t>– </a:t>
            </a:r>
          </a:p>
          <a:p>
            <a:pPr algn="ctr" eaLnBrk="1" hangingPunct="1">
              <a:spcBef>
                <a:spcPct val="0"/>
              </a:spcBef>
              <a:buFontTx/>
              <a:buNone/>
            </a:pPr>
            <a:r>
              <a:rPr lang="ru-RU" altLang="ru-RU" sz="1400"/>
              <a:t>межбюджетные трансферты, предоставляемые на безвозмездной и безвозвратной основе без установления направлений и (или) условий их использования</a:t>
            </a:r>
          </a:p>
        </p:txBody>
      </p:sp>
      <p:sp>
        <p:nvSpPr>
          <p:cNvPr id="8201" name="Rectangle 9"/>
          <p:cNvSpPr>
            <a:spLocks noChangeArrowheads="1"/>
          </p:cNvSpPr>
          <p:nvPr/>
        </p:nvSpPr>
        <p:spPr bwMode="auto">
          <a:xfrm>
            <a:off x="3036278" y="3255963"/>
            <a:ext cx="3059723" cy="3384550"/>
          </a:xfrm>
          <a:prstGeom prst="rect">
            <a:avLst/>
          </a:prstGeom>
          <a:solidFill>
            <a:srgbClr val="6699FF"/>
          </a:solidFill>
          <a:ln w="19050">
            <a:solidFill>
              <a:srgbClr val="3366FF"/>
            </a:solidFill>
            <a:miter lim="800000"/>
            <a:headEnd/>
            <a:tailEnd/>
          </a:ln>
        </p:spPr>
        <p:txBody>
          <a:bodyPr lIns="0" tIns="0" rIns="0" bIns="0"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ru-RU" altLang="ru-RU" sz="1400" b="1"/>
              <a:t>Субвенции – </a:t>
            </a:r>
          </a:p>
          <a:p>
            <a:pPr algn="ctr" eaLnBrk="1" hangingPunct="1">
              <a:spcBef>
                <a:spcPct val="0"/>
              </a:spcBef>
              <a:buFontTx/>
              <a:buNone/>
            </a:pPr>
            <a:r>
              <a:rPr lang="ru-RU" altLang="ru-RU" sz="1400"/>
              <a:t>бюджетные средства, предоставляемые бюджету другого уровня бюджетной системы РФ в целях финансового обеспечения расходных обязательств субъектов Российской Федерации и (или) муниципальных образований, возникающих при выполнении полномочий Российской Федерации, переданных для осуществления органам государственной власти субъектов Российской Федерации и (или) органам местного самоуправления в установленном порядке</a:t>
            </a:r>
          </a:p>
          <a:p>
            <a:pPr algn="ctr" eaLnBrk="1" hangingPunct="1">
              <a:spcBef>
                <a:spcPct val="0"/>
              </a:spcBef>
              <a:buFontTx/>
              <a:buNone/>
            </a:pPr>
            <a:endParaRPr lang="ru-RU" altLang="ru-RU" sz="1400" b="1"/>
          </a:p>
        </p:txBody>
      </p:sp>
      <p:sp>
        <p:nvSpPr>
          <p:cNvPr id="8202" name="Rectangle 10"/>
          <p:cNvSpPr>
            <a:spLocks noChangeArrowheads="1"/>
          </p:cNvSpPr>
          <p:nvPr/>
        </p:nvSpPr>
        <p:spPr bwMode="auto">
          <a:xfrm>
            <a:off x="6296758" y="3375028"/>
            <a:ext cx="2518996" cy="2608263"/>
          </a:xfrm>
          <a:prstGeom prst="rect">
            <a:avLst/>
          </a:prstGeom>
          <a:solidFill>
            <a:srgbClr val="FFFF99"/>
          </a:solidFill>
          <a:ln w="19050">
            <a:solidFill>
              <a:srgbClr val="FFFF00"/>
            </a:solidFill>
            <a:miter lim="800000"/>
            <a:headEnd/>
            <a:tailEnd/>
          </a:ln>
        </p:spPr>
        <p:txBody>
          <a:bodyPr lIns="0" tIns="0" rIns="0" bIns="0"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ru-RU" altLang="ru-RU" sz="1400" b="1"/>
              <a:t>Субсидии – </a:t>
            </a:r>
          </a:p>
          <a:p>
            <a:pPr algn="ctr" eaLnBrk="1" hangingPunct="1">
              <a:spcBef>
                <a:spcPct val="0"/>
              </a:spcBef>
              <a:buFontTx/>
              <a:buNone/>
            </a:pPr>
            <a:r>
              <a:rPr lang="ru-RU" altLang="ru-RU" sz="1400"/>
              <a:t>бюджетные средства, предоставляемые бюджету другого уровня бюджетной системы РФ, в целях софинансирования расходных обязательств, возникающих при выполнении полномочий органов местного самоуправления по вопросам местного значения </a:t>
            </a:r>
          </a:p>
        </p:txBody>
      </p:sp>
      <p:sp>
        <p:nvSpPr>
          <p:cNvPr id="8203" name="AutoShape 11"/>
          <p:cNvSpPr>
            <a:spLocks noChangeArrowheads="1"/>
          </p:cNvSpPr>
          <p:nvPr/>
        </p:nvSpPr>
        <p:spPr bwMode="auto">
          <a:xfrm rot="7897213">
            <a:off x="1686964" y="2046105"/>
            <a:ext cx="1611313" cy="814754"/>
          </a:xfrm>
          <a:prstGeom prst="curvedUpArrow">
            <a:avLst>
              <a:gd name="adj1" fmla="val 33789"/>
              <a:gd name="adj2" fmla="val 72700"/>
              <a:gd name="adj3" fmla="val 74671"/>
            </a:avLst>
          </a:prstGeom>
          <a:solidFill>
            <a:srgbClr val="CCFFCC"/>
          </a:solidFill>
          <a:ln w="19050">
            <a:solidFill>
              <a:srgbClr val="00FF00"/>
            </a:solidFill>
            <a:miter lim="800000"/>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ru-RU" altLang="ru-RU" sz="1800"/>
          </a:p>
        </p:txBody>
      </p:sp>
      <p:sp>
        <p:nvSpPr>
          <p:cNvPr id="8204" name="AutoShape 12"/>
          <p:cNvSpPr>
            <a:spLocks noChangeArrowheads="1"/>
          </p:cNvSpPr>
          <p:nvPr/>
        </p:nvSpPr>
        <p:spPr bwMode="auto">
          <a:xfrm>
            <a:off x="4193932" y="2817816"/>
            <a:ext cx="707781" cy="420687"/>
          </a:xfrm>
          <a:prstGeom prst="downArrow">
            <a:avLst>
              <a:gd name="adj1" fmla="val 50000"/>
              <a:gd name="adj2" fmla="val 25000"/>
            </a:avLst>
          </a:prstGeom>
          <a:solidFill>
            <a:srgbClr val="6699FF"/>
          </a:solidFill>
          <a:ln w="15875">
            <a:solidFill>
              <a:srgbClr val="3366FF"/>
            </a:solidFill>
            <a:miter lim="800000"/>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ru-RU" altLang="ru-RU" sz="1800"/>
          </a:p>
        </p:txBody>
      </p:sp>
      <p:sp>
        <p:nvSpPr>
          <p:cNvPr id="8205" name="AutoShape 13"/>
          <p:cNvSpPr>
            <a:spLocks noChangeArrowheads="1"/>
          </p:cNvSpPr>
          <p:nvPr/>
        </p:nvSpPr>
        <p:spPr bwMode="auto">
          <a:xfrm rot="2313247">
            <a:off x="5836628" y="2106613"/>
            <a:ext cx="1570892" cy="609600"/>
          </a:xfrm>
          <a:prstGeom prst="curvedDownArrow">
            <a:avLst>
              <a:gd name="adj1" fmla="val 49229"/>
              <a:gd name="adj2" fmla="val 98704"/>
              <a:gd name="adj3" fmla="val 83417"/>
            </a:avLst>
          </a:prstGeom>
          <a:solidFill>
            <a:srgbClr val="FFFF99"/>
          </a:solidFill>
          <a:ln w="19050">
            <a:solidFill>
              <a:srgbClr val="FFFF00"/>
            </a:solidFill>
            <a:miter lim="800000"/>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ru-RU" altLang="ru-RU" sz="1800"/>
          </a:p>
        </p:txBody>
      </p:sp>
      <p:pic>
        <p:nvPicPr>
          <p:cNvPr id="23554" name="Picture 2"/>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0" y="0"/>
            <a:ext cx="890587" cy="1158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76158982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WordArt 2"/>
          <p:cNvSpPr>
            <a:spLocks noChangeArrowheads="1" noChangeShapeType="1" noTextEdit="1"/>
          </p:cNvSpPr>
          <p:nvPr/>
        </p:nvSpPr>
        <p:spPr bwMode="auto">
          <a:xfrm>
            <a:off x="3779838" y="32815"/>
            <a:ext cx="5219700" cy="188913"/>
          </a:xfrm>
          <a:prstGeom prst="rect">
            <a:avLst/>
          </a:prstGeom>
        </p:spPr>
        <p:txBody>
          <a:bodyPr wrap="none" fromWordArt="1">
            <a:prstTxWarp prst="textPlain">
              <a:avLst>
                <a:gd name="adj" fmla="val 50000"/>
              </a:avLst>
            </a:prstTxWarp>
          </a:bodyPr>
          <a:lstStyle/>
          <a:p>
            <a:pPr algn="ctr"/>
            <a:endParaRPr lang="ru-RU" b="1" i="1" kern="10" spc="180" dirty="0">
              <a:ln w="9525">
                <a:solidFill>
                  <a:srgbClr val="808080"/>
                </a:solidFill>
                <a:round/>
                <a:headEnd/>
                <a:tailEnd/>
              </a:ln>
              <a:solidFill>
                <a:srgbClr val="FF0000"/>
              </a:solidFill>
              <a:latin typeface="Monotype Corsiva"/>
            </a:endParaRPr>
          </a:p>
        </p:txBody>
      </p:sp>
      <p:graphicFrame>
        <p:nvGraphicFramePr>
          <p:cNvPr id="7" name="Диаграмма 6"/>
          <p:cNvGraphicFramePr/>
          <p:nvPr>
            <p:extLst>
              <p:ext uri="{D42A27DB-BD31-4B8C-83A1-F6EECF244321}">
                <p14:modId xmlns="" xmlns:p14="http://schemas.microsoft.com/office/powerpoint/2010/main" val="2912111595"/>
              </p:ext>
            </p:extLst>
          </p:nvPr>
        </p:nvGraphicFramePr>
        <p:xfrm>
          <a:off x="248277" y="539744"/>
          <a:ext cx="8895723" cy="6318256"/>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p:cNvSpPr txBox="1"/>
          <p:nvPr/>
        </p:nvSpPr>
        <p:spPr>
          <a:xfrm>
            <a:off x="6193134" y="1844824"/>
            <a:ext cx="3203402" cy="338554"/>
          </a:xfrm>
          <a:prstGeom prst="rect">
            <a:avLst/>
          </a:prstGeom>
          <a:noFill/>
        </p:spPr>
        <p:txBody>
          <a:bodyPr wrap="square" rtlCol="0">
            <a:spAutoFit/>
          </a:bodyPr>
          <a:lstStyle/>
          <a:p>
            <a:endParaRPr lang="ru-RU" sz="1600" i="1" dirty="0">
              <a:solidFill>
                <a:prstClr val="black"/>
              </a:solidFill>
            </a:endParaRPr>
          </a:p>
        </p:txBody>
      </p:sp>
      <p:sp>
        <p:nvSpPr>
          <p:cNvPr id="3" name="TextBox 2"/>
          <p:cNvSpPr txBox="1"/>
          <p:nvPr/>
        </p:nvSpPr>
        <p:spPr>
          <a:xfrm>
            <a:off x="-15341" y="1844824"/>
            <a:ext cx="3384376" cy="307777"/>
          </a:xfrm>
          <a:prstGeom prst="rect">
            <a:avLst/>
          </a:prstGeom>
          <a:noFill/>
        </p:spPr>
        <p:txBody>
          <a:bodyPr wrap="square" rtlCol="0">
            <a:spAutoFit/>
          </a:bodyPr>
          <a:lstStyle/>
          <a:p>
            <a:endParaRPr lang="ru-RU" sz="1400" i="1" dirty="0">
              <a:solidFill>
                <a:prstClr val="black"/>
              </a:solidFill>
            </a:endParaRPr>
          </a:p>
        </p:txBody>
      </p:sp>
      <p:sp>
        <p:nvSpPr>
          <p:cNvPr id="5" name="TextBox 4"/>
          <p:cNvSpPr txBox="1"/>
          <p:nvPr/>
        </p:nvSpPr>
        <p:spPr>
          <a:xfrm>
            <a:off x="3275856" y="4725144"/>
            <a:ext cx="5651674" cy="307777"/>
          </a:xfrm>
          <a:prstGeom prst="rect">
            <a:avLst/>
          </a:prstGeom>
          <a:noFill/>
        </p:spPr>
        <p:txBody>
          <a:bodyPr wrap="square" rtlCol="0">
            <a:spAutoFit/>
          </a:bodyPr>
          <a:lstStyle/>
          <a:p>
            <a:endParaRPr lang="ru-RU" sz="1400" i="1" dirty="0">
              <a:solidFill>
                <a:prstClr val="black"/>
              </a:solidFill>
            </a:endParaRPr>
          </a:p>
        </p:txBody>
      </p:sp>
      <p:sp>
        <p:nvSpPr>
          <p:cNvPr id="9" name="TextBox 8"/>
          <p:cNvSpPr txBox="1"/>
          <p:nvPr/>
        </p:nvSpPr>
        <p:spPr>
          <a:xfrm>
            <a:off x="179512" y="6165304"/>
            <a:ext cx="8280920" cy="307777"/>
          </a:xfrm>
          <a:prstGeom prst="rect">
            <a:avLst/>
          </a:prstGeom>
          <a:noFill/>
        </p:spPr>
        <p:txBody>
          <a:bodyPr wrap="square" rtlCol="0">
            <a:spAutoFit/>
          </a:bodyPr>
          <a:lstStyle/>
          <a:p>
            <a:endParaRPr lang="ru-RU" sz="1400" i="1" dirty="0">
              <a:solidFill>
                <a:prstClr val="black"/>
              </a:solidFill>
            </a:endParaRPr>
          </a:p>
        </p:txBody>
      </p:sp>
      <p:sp>
        <p:nvSpPr>
          <p:cNvPr id="8" name="Овал 7"/>
          <p:cNvSpPr/>
          <p:nvPr/>
        </p:nvSpPr>
        <p:spPr>
          <a:xfrm>
            <a:off x="4714876" y="3929066"/>
            <a:ext cx="3143272" cy="1928826"/>
          </a:xfrm>
          <a:prstGeom prst="ellips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solidFill>
                  <a:schemeClr val="tx1"/>
                </a:solidFill>
              </a:rPr>
              <a:t>Бюджет муниципального образования «Муниципальный округ Кизнерский район Удмуртской Республики»</a:t>
            </a:r>
            <a:endParaRPr lang="ru-RU" sz="1400" b="1" dirty="0">
              <a:solidFill>
                <a:schemeClr val="tx1"/>
              </a:solidFill>
            </a:endParaRPr>
          </a:p>
        </p:txBody>
      </p:sp>
    </p:spTree>
    <p:extLst>
      <p:ext uri="{BB962C8B-B14F-4D97-AF65-F5344CB8AC3E}">
        <p14:creationId xmlns="" xmlns:p14="http://schemas.microsoft.com/office/powerpoint/2010/main" val="414432441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idx="4294967295"/>
          </p:nvPr>
        </p:nvSpPr>
        <p:spPr>
          <a:xfrm>
            <a:off x="914400" y="206375"/>
            <a:ext cx="8229600" cy="666750"/>
          </a:xfrm>
        </p:spPr>
        <p:txBody>
          <a:bodyPr>
            <a:noAutofit/>
          </a:bodyPr>
          <a:lstStyle/>
          <a:p>
            <a:pPr algn="ctr" eaLnBrk="1" hangingPunct="1"/>
            <a:r>
              <a:rPr lang="ru-RU" altLang="ru-RU" sz="2000" b="1" dirty="0" smtClean="0"/>
              <a:t>Структура </a:t>
            </a:r>
            <a:r>
              <a:rPr lang="ru-RU" altLang="ru-RU" sz="2000" b="1" u="sng" dirty="0" smtClean="0"/>
              <a:t>безвозмездных</a:t>
            </a:r>
            <a:r>
              <a:rPr lang="ru-RU" altLang="ru-RU" sz="2000" b="1" dirty="0" smtClean="0"/>
              <a:t> поступлений доходной части бюджета МО «Муниципальный округ Кизнерский район Удмуртской Республики » </a:t>
            </a:r>
            <a:br>
              <a:rPr lang="ru-RU" altLang="ru-RU" sz="2000" b="1" dirty="0" smtClean="0"/>
            </a:br>
            <a:r>
              <a:rPr lang="ru-RU" altLang="ru-RU" sz="2000" b="1" dirty="0" smtClean="0"/>
              <a:t>на 2023 год</a:t>
            </a:r>
          </a:p>
        </p:txBody>
      </p:sp>
      <p:sp>
        <p:nvSpPr>
          <p:cNvPr id="16388" name="Rectangle 4"/>
          <p:cNvSpPr>
            <a:spLocks noChangeArrowheads="1"/>
          </p:cNvSpPr>
          <p:nvPr/>
        </p:nvSpPr>
        <p:spPr bwMode="auto">
          <a:xfrm>
            <a:off x="206620" y="1357297"/>
            <a:ext cx="8757868" cy="642943"/>
          </a:xfrm>
          <a:prstGeom prst="rect">
            <a:avLst/>
          </a:prstGeom>
          <a:solidFill>
            <a:srgbClr val="FFFF99"/>
          </a:solidFill>
          <a:ln w="9525">
            <a:solidFill>
              <a:srgbClr val="F0EA00"/>
            </a:solidFill>
            <a:miter lim="800000"/>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ru-RU" altLang="ru-RU" sz="2400" b="1" dirty="0">
                <a:solidFill>
                  <a:schemeClr val="accent2">
                    <a:lumMod val="50000"/>
                  </a:schemeClr>
                </a:solidFill>
              </a:rPr>
              <a:t>Общий объем безвозмездных поступлений  </a:t>
            </a:r>
            <a:r>
              <a:rPr lang="ru-RU" altLang="ru-RU" sz="2400" b="1" dirty="0" smtClean="0">
                <a:solidFill>
                  <a:schemeClr val="accent2">
                    <a:lumMod val="50000"/>
                  </a:schemeClr>
                </a:solidFill>
              </a:rPr>
              <a:t>– 492 077,6 тыс. руб</a:t>
            </a:r>
            <a:r>
              <a:rPr lang="ru-RU" altLang="ru-RU" sz="2400" b="1" dirty="0">
                <a:solidFill>
                  <a:schemeClr val="accent2"/>
                </a:solidFill>
              </a:rPr>
              <a:t>.</a:t>
            </a:r>
          </a:p>
        </p:txBody>
      </p:sp>
      <p:sp>
        <p:nvSpPr>
          <p:cNvPr id="16389" name="Rectangle 5"/>
          <p:cNvSpPr>
            <a:spLocks noChangeArrowheads="1"/>
          </p:cNvSpPr>
          <p:nvPr/>
        </p:nvSpPr>
        <p:spPr bwMode="auto">
          <a:xfrm>
            <a:off x="206620" y="2519489"/>
            <a:ext cx="2079364" cy="1053527"/>
          </a:xfrm>
          <a:prstGeom prst="rect">
            <a:avLst/>
          </a:prstGeom>
          <a:solidFill>
            <a:schemeClr val="accent2">
              <a:lumMod val="20000"/>
              <a:lumOff val="80000"/>
            </a:schemeClr>
          </a:solidFill>
          <a:ln w="9525">
            <a:solidFill>
              <a:srgbClr val="FF99FF"/>
            </a:solidFill>
            <a:miter lim="800000"/>
            <a:headEnd/>
            <a:tailEnd/>
          </a:ln>
        </p:spPr>
        <p:txBody>
          <a:bodyPr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ru-RU" altLang="ru-RU" sz="1600" b="1" dirty="0">
                <a:solidFill>
                  <a:schemeClr val="accent2">
                    <a:lumMod val="75000"/>
                  </a:schemeClr>
                </a:solidFill>
              </a:rPr>
              <a:t>Дотации – </a:t>
            </a:r>
          </a:p>
          <a:p>
            <a:pPr algn="ctr" eaLnBrk="1" hangingPunct="1">
              <a:spcBef>
                <a:spcPct val="0"/>
              </a:spcBef>
              <a:buFontTx/>
              <a:buNone/>
            </a:pPr>
            <a:r>
              <a:rPr lang="ru-RU" altLang="ru-RU" sz="1600" b="1" dirty="0" smtClean="0">
                <a:solidFill>
                  <a:schemeClr val="accent2">
                    <a:lumMod val="75000"/>
                  </a:schemeClr>
                </a:solidFill>
              </a:rPr>
              <a:t>38 033,1 тыс</a:t>
            </a:r>
            <a:r>
              <a:rPr lang="ru-RU" altLang="ru-RU" sz="1600" b="1" dirty="0">
                <a:solidFill>
                  <a:schemeClr val="accent2">
                    <a:lumMod val="75000"/>
                  </a:schemeClr>
                </a:solidFill>
              </a:rPr>
              <a:t>. руб.</a:t>
            </a:r>
          </a:p>
        </p:txBody>
      </p:sp>
      <p:sp>
        <p:nvSpPr>
          <p:cNvPr id="16391" name="Rectangle 20"/>
          <p:cNvSpPr>
            <a:spLocks noChangeArrowheads="1"/>
          </p:cNvSpPr>
          <p:nvPr/>
        </p:nvSpPr>
        <p:spPr bwMode="auto">
          <a:xfrm>
            <a:off x="6286512" y="2571744"/>
            <a:ext cx="2461952" cy="977733"/>
          </a:xfrm>
          <a:prstGeom prst="rect">
            <a:avLst/>
          </a:prstGeom>
          <a:solidFill>
            <a:schemeClr val="accent3">
              <a:lumMod val="40000"/>
              <a:lumOff val="60000"/>
            </a:schemeClr>
          </a:solidFill>
          <a:ln w="9525">
            <a:solidFill>
              <a:srgbClr val="FF99FF"/>
            </a:solidFill>
            <a:miter lim="800000"/>
            <a:headEnd/>
            <a:tailEnd/>
          </a:ln>
        </p:spPr>
        <p:txBody>
          <a:bodyPr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ru-RU" altLang="ru-RU" sz="1600" b="1" dirty="0">
                <a:solidFill>
                  <a:schemeClr val="accent2">
                    <a:lumMod val="75000"/>
                  </a:schemeClr>
                </a:solidFill>
              </a:rPr>
              <a:t>Субвенции – </a:t>
            </a:r>
          </a:p>
          <a:p>
            <a:pPr algn="ctr" eaLnBrk="1" hangingPunct="1">
              <a:spcBef>
                <a:spcPct val="0"/>
              </a:spcBef>
              <a:buFontTx/>
              <a:buNone/>
            </a:pPr>
            <a:r>
              <a:rPr lang="ru-RU" altLang="ru-RU" sz="1600" b="1" dirty="0" smtClean="0">
                <a:solidFill>
                  <a:schemeClr val="accent2">
                    <a:lumMod val="75000"/>
                  </a:schemeClr>
                </a:solidFill>
              </a:rPr>
              <a:t>435 746,4 тыс</a:t>
            </a:r>
            <a:r>
              <a:rPr lang="ru-RU" altLang="ru-RU" sz="1600" b="1" dirty="0">
                <a:solidFill>
                  <a:schemeClr val="accent2">
                    <a:lumMod val="75000"/>
                  </a:schemeClr>
                </a:solidFill>
              </a:rPr>
              <a:t>. руб</a:t>
            </a:r>
            <a:r>
              <a:rPr lang="ru-RU" altLang="ru-RU" sz="1600" b="1" dirty="0">
                <a:solidFill>
                  <a:schemeClr val="accent2"/>
                </a:solidFill>
              </a:rPr>
              <a:t>.</a:t>
            </a:r>
          </a:p>
        </p:txBody>
      </p:sp>
      <p:sp>
        <p:nvSpPr>
          <p:cNvPr id="16392" name="Line 38"/>
          <p:cNvSpPr>
            <a:spLocks noChangeShapeType="1"/>
          </p:cNvSpPr>
          <p:nvPr/>
        </p:nvSpPr>
        <p:spPr bwMode="auto">
          <a:xfrm>
            <a:off x="265235" y="996950"/>
            <a:ext cx="8591550" cy="46038"/>
          </a:xfrm>
          <a:prstGeom prst="line">
            <a:avLst/>
          </a:prstGeom>
          <a:noFill/>
          <a:ln w="47625" cmpd="dbl">
            <a:solidFill>
              <a:schemeClr val="accent2"/>
            </a:solidFill>
            <a:round/>
            <a:headEnd/>
            <a:tailEnd/>
          </a:ln>
          <a:extLst>
            <a:ext uri="{909E8E84-426E-40DD-AFC4-6F175D3DCCD1}">
              <a14:hiddenFill xmlns="" xmlns:a14="http://schemas.microsoft.com/office/drawing/2010/main">
                <a:noFill/>
              </a14:hiddenFill>
            </a:ext>
          </a:extLst>
        </p:spPr>
        <p:txBody>
          <a:bodyPr/>
          <a:lstStyle/>
          <a:p>
            <a:endParaRPr lang="ru-RU"/>
          </a:p>
        </p:txBody>
      </p:sp>
      <p:pic>
        <p:nvPicPr>
          <p:cNvPr id="24578" name="Picture 2"/>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0" y="0"/>
            <a:ext cx="890587" cy="1158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3286116" y="2571744"/>
            <a:ext cx="2286016" cy="1001272"/>
          </a:xfrm>
          <a:prstGeom prst="rect">
            <a:avLst/>
          </a:prstGeom>
          <a:solidFill>
            <a:schemeClr val="accent6">
              <a:lumMod val="20000"/>
              <a:lumOff val="8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schemeClr val="accent2">
                    <a:lumMod val="75000"/>
                  </a:schemeClr>
                </a:solidFill>
                <a:latin typeface="Times New Roman" panose="02020603050405020304" pitchFamily="18" charset="0"/>
                <a:cs typeface="Times New Roman" panose="02020603050405020304" pitchFamily="18" charset="0"/>
              </a:rPr>
              <a:t>Субсидии</a:t>
            </a:r>
            <a:r>
              <a:rPr lang="ru-RU" b="1" dirty="0" smtClean="0">
                <a:solidFill>
                  <a:schemeClr val="accent2">
                    <a:lumMod val="75000"/>
                  </a:schemeClr>
                </a:solidFill>
                <a:latin typeface="Times New Roman" panose="02020603050405020304" pitchFamily="18" charset="0"/>
                <a:cs typeface="Times New Roman" panose="02020603050405020304" pitchFamily="18" charset="0"/>
              </a:rPr>
              <a:t> </a:t>
            </a:r>
          </a:p>
          <a:p>
            <a:pPr algn="ctr"/>
            <a:r>
              <a:rPr lang="ru-RU" b="1" dirty="0" smtClean="0">
                <a:solidFill>
                  <a:schemeClr val="accent2">
                    <a:lumMod val="75000"/>
                  </a:schemeClr>
                </a:solidFill>
                <a:latin typeface="Times New Roman" panose="02020603050405020304" pitchFamily="18" charset="0"/>
                <a:cs typeface="Times New Roman" panose="02020603050405020304" pitchFamily="18" charset="0"/>
              </a:rPr>
              <a:t>18 298,1 тыс. руб</a:t>
            </a:r>
            <a:r>
              <a:rPr lang="ru-RU" b="1" dirty="0" smtClean="0">
                <a:solidFill>
                  <a:schemeClr val="accent2">
                    <a:lumMod val="50000"/>
                  </a:schemeClr>
                </a:solidFill>
                <a:latin typeface="Times New Roman" panose="02020603050405020304" pitchFamily="18" charset="0"/>
                <a:cs typeface="Times New Roman" panose="02020603050405020304" pitchFamily="18" charset="0"/>
              </a:rPr>
              <a:t>.</a:t>
            </a:r>
            <a:endParaRPr lang="ru-RU" b="1" dirty="0">
              <a:solidFill>
                <a:schemeClr val="accent2">
                  <a:lumMod val="50000"/>
                </a:schemeClr>
              </a:solidFill>
              <a:latin typeface="Times New Roman" panose="02020603050405020304" pitchFamily="18" charset="0"/>
              <a:cs typeface="Times New Roman" panose="02020603050405020304" pitchFamily="18" charset="0"/>
            </a:endParaRPr>
          </a:p>
        </p:txBody>
      </p:sp>
      <p:pic>
        <p:nvPicPr>
          <p:cNvPr id="24580" name="Picture 4" descr="https://ru.market.korupciya.com/wp-content/uploads/2018/02/531-1024x564.jpg"/>
          <p:cNvPicPr>
            <a:picLocks noChangeAspect="1" noChangeArrowheads="1"/>
          </p:cNvPicPr>
          <p:nvPr/>
        </p:nvPicPr>
        <p:blipFill>
          <a:blip r:embed="rId3" cstate="email">
            <a:extLst>
              <a:ext uri="{28A0092B-C50C-407E-A947-70E740481C1C}">
                <a14:useLocalDpi xmlns="" xmlns:a14="http://schemas.microsoft.com/office/drawing/2010/main" val="0"/>
              </a:ext>
            </a:extLst>
          </a:blip>
          <a:srcRect/>
          <a:stretch>
            <a:fillRect/>
          </a:stretch>
        </p:blipFill>
        <p:spPr bwMode="auto">
          <a:xfrm>
            <a:off x="2555775" y="4005064"/>
            <a:ext cx="4183615" cy="230425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18622429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214290"/>
            <a:ext cx="8712968" cy="830997"/>
          </a:xfrm>
          <a:prstGeom prst="rect">
            <a:avLst/>
          </a:prstGeom>
        </p:spPr>
        <p:txBody>
          <a:bodyPr wrap="square">
            <a:spAutoFit/>
          </a:bodyPr>
          <a:lstStyle/>
          <a:p>
            <a:pPr lvl="0" algn="ctr"/>
            <a:r>
              <a:rPr lang="ru-RU" sz="2400" b="1" dirty="0">
                <a:solidFill>
                  <a:schemeClr val="tx2">
                    <a:lumMod val="50000"/>
                  </a:schemeClr>
                </a:solidFill>
                <a:latin typeface="Bookman Old Style" panose="02050604050505020204" pitchFamily="18" charset="0"/>
              </a:rPr>
              <a:t>Безвозмездные поступления </a:t>
            </a:r>
            <a:r>
              <a:rPr lang="ru-RU" sz="2400" b="1" dirty="0" smtClean="0">
                <a:solidFill>
                  <a:schemeClr val="tx2">
                    <a:lumMod val="50000"/>
                  </a:schemeClr>
                </a:solidFill>
                <a:latin typeface="Bookman Old Style" panose="02050604050505020204" pitchFamily="18" charset="0"/>
              </a:rPr>
              <a:t>в бюджет </a:t>
            </a:r>
            <a:r>
              <a:rPr lang="ru-RU" sz="2400" b="1" dirty="0" err="1" smtClean="0">
                <a:solidFill>
                  <a:schemeClr val="tx2">
                    <a:lumMod val="50000"/>
                  </a:schemeClr>
                </a:solidFill>
                <a:latin typeface="Bookman Old Style" panose="02050604050505020204" pitchFamily="18" charset="0"/>
              </a:rPr>
              <a:t>Кизнерского</a:t>
            </a:r>
            <a:r>
              <a:rPr lang="ru-RU" sz="2400" b="1" dirty="0" smtClean="0">
                <a:solidFill>
                  <a:schemeClr val="tx2">
                    <a:lumMod val="50000"/>
                  </a:schemeClr>
                </a:solidFill>
                <a:latin typeface="Bookman Old Style" panose="02050604050505020204" pitchFamily="18" charset="0"/>
              </a:rPr>
              <a:t> </a:t>
            </a:r>
            <a:r>
              <a:rPr lang="ru-RU" sz="2400" b="1" dirty="0">
                <a:solidFill>
                  <a:schemeClr val="tx2">
                    <a:lumMod val="50000"/>
                  </a:schemeClr>
                </a:solidFill>
                <a:latin typeface="Bookman Old Style" panose="02050604050505020204" pitchFamily="18" charset="0"/>
              </a:rPr>
              <a:t>района</a:t>
            </a:r>
          </a:p>
        </p:txBody>
      </p:sp>
      <p:graphicFrame>
        <p:nvGraphicFramePr>
          <p:cNvPr id="3" name="Таблица 2"/>
          <p:cNvGraphicFramePr>
            <a:graphicFrameLocks noGrp="1"/>
          </p:cNvGraphicFramePr>
          <p:nvPr>
            <p:extLst>
              <p:ext uri="{D42A27DB-BD31-4B8C-83A1-F6EECF244321}">
                <p14:modId xmlns="" xmlns:p14="http://schemas.microsoft.com/office/powerpoint/2010/main" val="2050137800"/>
              </p:ext>
            </p:extLst>
          </p:nvPr>
        </p:nvGraphicFramePr>
        <p:xfrm>
          <a:off x="107503" y="1600200"/>
          <a:ext cx="9001001" cy="3989040"/>
        </p:xfrm>
        <a:graphic>
          <a:graphicData uri="http://schemas.openxmlformats.org/drawingml/2006/table">
            <a:tbl>
              <a:tblPr firstRow="1" bandRow="1">
                <a:tableStyleId>{5C22544A-7EE6-4342-B048-85BDC9FD1C3A}</a:tableStyleId>
              </a:tblPr>
              <a:tblGrid>
                <a:gridCol w="2038011"/>
                <a:gridCol w="1390068"/>
                <a:gridCol w="1390068"/>
                <a:gridCol w="1390068"/>
                <a:gridCol w="1463229"/>
                <a:gridCol w="1329557"/>
              </a:tblGrid>
              <a:tr h="283056">
                <a:tc rowSpan="2">
                  <a:txBody>
                    <a:bodyPr/>
                    <a:lstStyle/>
                    <a:p>
                      <a:r>
                        <a:rPr lang="ru-RU" sz="1400" dirty="0" smtClean="0"/>
                        <a:t>Наименование</a:t>
                      </a:r>
                      <a:endParaRPr lang="ru-RU" sz="1400" dirty="0"/>
                    </a:p>
                  </a:txBody>
                  <a:tcPr/>
                </a:tc>
                <a:tc rowSpan="2">
                  <a:txBody>
                    <a:bodyPr/>
                    <a:lstStyle/>
                    <a:p>
                      <a:r>
                        <a:rPr lang="ru-RU" sz="1400" dirty="0" smtClean="0"/>
                        <a:t>Утверждено решением о бюджете на 2022 год</a:t>
                      </a:r>
                      <a:endParaRPr lang="ru-RU" sz="1400" dirty="0"/>
                    </a:p>
                  </a:txBody>
                  <a:tcPr/>
                </a:tc>
                <a:tc rowSpan="2">
                  <a:txBody>
                    <a:bodyPr/>
                    <a:lstStyle/>
                    <a:p>
                      <a:pPr algn="ctr"/>
                      <a:r>
                        <a:rPr lang="ru-RU" sz="1400" dirty="0" smtClean="0"/>
                        <a:t>Уточненный план </a:t>
                      </a:r>
                    </a:p>
                    <a:p>
                      <a:pPr algn="ctr"/>
                      <a:r>
                        <a:rPr lang="ru-RU" sz="1400" dirty="0" smtClean="0"/>
                        <a:t>на 2022 год</a:t>
                      </a:r>
                      <a:endParaRPr lang="ru-RU" sz="1400" dirty="0"/>
                    </a:p>
                  </a:txBody>
                  <a:tcPr/>
                </a:tc>
                <a:tc gridSpan="3">
                  <a:txBody>
                    <a:bodyPr/>
                    <a:lstStyle/>
                    <a:p>
                      <a:pPr algn="ctr"/>
                      <a:r>
                        <a:rPr lang="ru-RU" dirty="0" smtClean="0"/>
                        <a:t>Проект бюджета</a:t>
                      </a:r>
                      <a:endParaRPr lang="ru-RU" dirty="0"/>
                    </a:p>
                  </a:txBody>
                  <a:tcPr/>
                </a:tc>
                <a:tc hMerge="1">
                  <a:txBody>
                    <a:bodyPr/>
                    <a:lstStyle/>
                    <a:p>
                      <a:endParaRPr lang="ru-RU" dirty="0"/>
                    </a:p>
                  </a:txBody>
                  <a:tcPr/>
                </a:tc>
                <a:tc hMerge="1">
                  <a:txBody>
                    <a:bodyPr/>
                    <a:lstStyle/>
                    <a:p>
                      <a:endParaRPr lang="ru-RU"/>
                    </a:p>
                  </a:txBody>
                  <a:tcPr/>
                </a:tc>
              </a:tr>
              <a:tr h="370840">
                <a:tc vMerge="1">
                  <a:txBody>
                    <a:bodyPr/>
                    <a:lstStyle/>
                    <a:p>
                      <a:endParaRPr lang="ru-RU" dirty="0"/>
                    </a:p>
                  </a:txBody>
                  <a:tcPr/>
                </a:tc>
                <a:tc vMerge="1">
                  <a:txBody>
                    <a:bodyPr/>
                    <a:lstStyle/>
                    <a:p>
                      <a:endParaRPr lang="ru-RU" dirty="0"/>
                    </a:p>
                  </a:txBody>
                  <a:tcPr/>
                </a:tc>
                <a:tc vMerge="1">
                  <a:txBody>
                    <a:bodyPr/>
                    <a:lstStyle/>
                    <a:p>
                      <a:endParaRPr lang="ru-RU" dirty="0"/>
                    </a:p>
                  </a:txBody>
                  <a:tcPr/>
                </a:tc>
                <a:tc>
                  <a:txBody>
                    <a:bodyPr/>
                    <a:lstStyle/>
                    <a:p>
                      <a:pPr algn="ctr"/>
                      <a:r>
                        <a:rPr lang="ru-RU" dirty="0" smtClean="0"/>
                        <a:t>2023 год</a:t>
                      </a:r>
                      <a:endParaRPr lang="ru-RU" dirty="0"/>
                    </a:p>
                  </a:txBody>
                  <a:tcPr/>
                </a:tc>
                <a:tc>
                  <a:txBody>
                    <a:bodyPr/>
                    <a:lstStyle/>
                    <a:p>
                      <a:pPr algn="ctr"/>
                      <a:r>
                        <a:rPr lang="ru-RU" dirty="0" smtClean="0"/>
                        <a:t>2024 год</a:t>
                      </a:r>
                      <a:endParaRPr lang="ru-RU" dirty="0"/>
                    </a:p>
                  </a:txBody>
                  <a:tcPr/>
                </a:tc>
                <a:tc>
                  <a:txBody>
                    <a:bodyPr/>
                    <a:lstStyle/>
                    <a:p>
                      <a:pPr algn="ctr"/>
                      <a:r>
                        <a:rPr lang="ru-RU" dirty="0" smtClean="0"/>
                        <a:t>2025 год</a:t>
                      </a:r>
                      <a:endParaRPr lang="ru-RU" dirty="0"/>
                    </a:p>
                  </a:txBody>
                  <a:tcPr/>
                </a:tc>
              </a:tr>
              <a:tr h="1099944">
                <a:tc>
                  <a:txBody>
                    <a:bodyPr/>
                    <a:lstStyle/>
                    <a:p>
                      <a:r>
                        <a:rPr lang="ru-RU" dirty="0" smtClean="0"/>
                        <a:t>Безвозмездные поступления , всего</a:t>
                      </a:r>
                      <a:endParaRPr lang="ru-RU" dirty="0"/>
                    </a:p>
                  </a:txBody>
                  <a:tcPr/>
                </a:tc>
                <a:tc>
                  <a:txBody>
                    <a:bodyPr/>
                    <a:lstStyle/>
                    <a:p>
                      <a:pPr algn="ctr"/>
                      <a:r>
                        <a:rPr lang="ru-RU" b="1" dirty="0" smtClean="0">
                          <a:solidFill>
                            <a:schemeClr val="tx1"/>
                          </a:solidFill>
                        </a:rPr>
                        <a:t>437 894,8</a:t>
                      </a:r>
                      <a:endParaRPr lang="ru-RU" b="1" dirty="0">
                        <a:solidFill>
                          <a:schemeClr val="tx1"/>
                        </a:solidFill>
                      </a:endParaRPr>
                    </a:p>
                  </a:txBody>
                  <a:tcPr anchor="ctr"/>
                </a:tc>
                <a:tc>
                  <a:txBody>
                    <a:bodyPr/>
                    <a:lstStyle/>
                    <a:p>
                      <a:pPr algn="ctr"/>
                      <a:r>
                        <a:rPr lang="ru-RU" b="1" dirty="0" smtClean="0"/>
                        <a:t>713</a:t>
                      </a:r>
                      <a:r>
                        <a:rPr lang="ru-RU" b="1" baseline="0" dirty="0" smtClean="0"/>
                        <a:t> 285,7</a:t>
                      </a:r>
                      <a:endParaRPr lang="ru-RU" b="1" dirty="0"/>
                    </a:p>
                  </a:txBody>
                  <a:tcPr anchor="ctr"/>
                </a:tc>
                <a:tc>
                  <a:txBody>
                    <a:bodyPr/>
                    <a:lstStyle/>
                    <a:p>
                      <a:pPr algn="ctr"/>
                      <a:r>
                        <a:rPr lang="ru-RU" b="1" dirty="0" smtClean="0"/>
                        <a:t>492</a:t>
                      </a:r>
                      <a:r>
                        <a:rPr lang="ru-RU" b="1" baseline="0" dirty="0" smtClean="0"/>
                        <a:t> 077,6</a:t>
                      </a:r>
                      <a:endParaRPr lang="ru-RU" b="1" dirty="0"/>
                    </a:p>
                  </a:txBody>
                  <a:tcPr anchor="ctr"/>
                </a:tc>
                <a:tc>
                  <a:txBody>
                    <a:bodyPr/>
                    <a:lstStyle/>
                    <a:p>
                      <a:pPr algn="ctr"/>
                      <a:r>
                        <a:rPr lang="ru-RU" b="1" dirty="0" smtClean="0"/>
                        <a:t>503 928,1</a:t>
                      </a:r>
                      <a:endParaRPr lang="ru-RU" b="1" dirty="0"/>
                    </a:p>
                  </a:txBody>
                  <a:tcPr anchor="ctr"/>
                </a:tc>
                <a:tc>
                  <a:txBody>
                    <a:bodyPr/>
                    <a:lstStyle/>
                    <a:p>
                      <a:pPr algn="ctr"/>
                      <a:r>
                        <a:rPr lang="ru-RU" b="1" dirty="0" smtClean="0"/>
                        <a:t>510 005,4</a:t>
                      </a:r>
                      <a:endParaRPr lang="ru-RU" b="1" dirty="0"/>
                    </a:p>
                  </a:txBody>
                  <a:tcPr anchor="ctr"/>
                </a:tc>
              </a:tr>
              <a:tr h="648072">
                <a:tc>
                  <a:txBody>
                    <a:bodyPr/>
                    <a:lstStyle/>
                    <a:p>
                      <a:r>
                        <a:rPr lang="ru-RU" sz="1600" dirty="0" smtClean="0"/>
                        <a:t>Дотации</a:t>
                      </a:r>
                      <a:endParaRPr lang="ru-RU" sz="1600" dirty="0"/>
                    </a:p>
                  </a:txBody>
                  <a:tcPr anchor="ctr"/>
                </a:tc>
                <a:tc>
                  <a:txBody>
                    <a:bodyPr/>
                    <a:lstStyle/>
                    <a:p>
                      <a:pPr algn="ctr"/>
                      <a:r>
                        <a:rPr lang="ru-RU" dirty="0" smtClean="0">
                          <a:solidFill>
                            <a:schemeClr val="tx1"/>
                          </a:solidFill>
                        </a:rPr>
                        <a:t>38 033,1</a:t>
                      </a:r>
                      <a:endParaRPr lang="ru-RU" dirty="0">
                        <a:solidFill>
                          <a:schemeClr val="tx1"/>
                        </a:solidFill>
                      </a:endParaRPr>
                    </a:p>
                  </a:txBody>
                  <a:tcPr anchor="ctr"/>
                </a:tc>
                <a:tc>
                  <a:txBody>
                    <a:bodyPr/>
                    <a:lstStyle/>
                    <a:p>
                      <a:pPr algn="ctr"/>
                      <a:r>
                        <a:rPr lang="ru-RU" dirty="0" smtClean="0"/>
                        <a:t>134</a:t>
                      </a:r>
                      <a:r>
                        <a:rPr lang="ru-RU" baseline="0" dirty="0" smtClean="0"/>
                        <a:t> 837,1</a:t>
                      </a:r>
                      <a:endParaRPr lang="ru-RU" dirty="0"/>
                    </a:p>
                  </a:txBody>
                  <a:tcPr anchor="ctr"/>
                </a:tc>
                <a:tc>
                  <a:txBody>
                    <a:bodyPr/>
                    <a:lstStyle/>
                    <a:p>
                      <a:pPr algn="ctr"/>
                      <a:r>
                        <a:rPr lang="ru-RU" dirty="0" smtClean="0"/>
                        <a:t>38</a:t>
                      </a:r>
                      <a:r>
                        <a:rPr lang="ru-RU" baseline="0" dirty="0" smtClean="0"/>
                        <a:t> 033,1</a:t>
                      </a:r>
                      <a:endParaRPr lang="ru-RU" dirty="0"/>
                    </a:p>
                  </a:txBody>
                  <a:tcPr anchor="ctr"/>
                </a:tc>
                <a:tc>
                  <a:txBody>
                    <a:bodyPr/>
                    <a:lstStyle/>
                    <a:p>
                      <a:pPr algn="ctr"/>
                      <a:r>
                        <a:rPr lang="ru-RU" dirty="0" smtClean="0"/>
                        <a:t>38 033,1</a:t>
                      </a:r>
                      <a:endParaRPr lang="ru-RU" dirty="0"/>
                    </a:p>
                  </a:txBody>
                  <a:tcPr anchor="ctr"/>
                </a:tc>
                <a:tc>
                  <a:txBody>
                    <a:bodyPr/>
                    <a:lstStyle/>
                    <a:p>
                      <a:pPr algn="ctr"/>
                      <a:r>
                        <a:rPr lang="ru-RU" dirty="0" smtClean="0"/>
                        <a:t>38</a:t>
                      </a:r>
                      <a:r>
                        <a:rPr lang="ru-RU" baseline="0" dirty="0" smtClean="0"/>
                        <a:t> 033,1</a:t>
                      </a:r>
                      <a:endParaRPr lang="ru-RU" dirty="0"/>
                    </a:p>
                  </a:txBody>
                  <a:tcPr anchor="ctr"/>
                </a:tc>
              </a:tr>
              <a:tr h="648072">
                <a:tc>
                  <a:txBody>
                    <a:bodyPr/>
                    <a:lstStyle/>
                    <a:p>
                      <a:r>
                        <a:rPr lang="ru-RU" sz="1600" dirty="0" smtClean="0"/>
                        <a:t>Субвенции</a:t>
                      </a:r>
                      <a:endParaRPr lang="ru-RU" sz="1600" dirty="0"/>
                    </a:p>
                  </a:txBody>
                  <a:tcPr anchor="ctr"/>
                </a:tc>
                <a:tc>
                  <a:txBody>
                    <a:bodyPr/>
                    <a:lstStyle/>
                    <a:p>
                      <a:pPr algn="ctr"/>
                      <a:r>
                        <a:rPr lang="ru-RU" dirty="0" smtClean="0">
                          <a:solidFill>
                            <a:schemeClr val="tx1"/>
                          </a:solidFill>
                        </a:rPr>
                        <a:t>293</a:t>
                      </a:r>
                      <a:r>
                        <a:rPr lang="ru-RU" baseline="0" dirty="0" smtClean="0">
                          <a:solidFill>
                            <a:schemeClr val="tx1"/>
                          </a:solidFill>
                        </a:rPr>
                        <a:t> 636,7</a:t>
                      </a:r>
                      <a:endParaRPr lang="ru-RU" dirty="0">
                        <a:solidFill>
                          <a:schemeClr val="tx1"/>
                        </a:solidFill>
                      </a:endParaRPr>
                    </a:p>
                  </a:txBody>
                  <a:tcPr anchor="ctr"/>
                </a:tc>
                <a:tc>
                  <a:txBody>
                    <a:bodyPr/>
                    <a:lstStyle/>
                    <a:p>
                      <a:pPr algn="ctr"/>
                      <a:r>
                        <a:rPr lang="ru-RU" dirty="0" smtClean="0"/>
                        <a:t>394</a:t>
                      </a:r>
                      <a:r>
                        <a:rPr lang="ru-RU" baseline="0" dirty="0" smtClean="0"/>
                        <a:t> 394,3</a:t>
                      </a:r>
                      <a:endParaRPr lang="ru-RU" dirty="0"/>
                    </a:p>
                  </a:txBody>
                  <a:tcPr anchor="ctr"/>
                </a:tc>
                <a:tc>
                  <a:txBody>
                    <a:bodyPr/>
                    <a:lstStyle/>
                    <a:p>
                      <a:pPr algn="ctr"/>
                      <a:r>
                        <a:rPr lang="ru-RU" dirty="0" smtClean="0"/>
                        <a:t>435 746,4</a:t>
                      </a:r>
                      <a:endParaRPr lang="ru-RU" dirty="0"/>
                    </a:p>
                  </a:txBody>
                  <a:tcPr anchor="ctr"/>
                </a:tc>
                <a:tc>
                  <a:txBody>
                    <a:bodyPr/>
                    <a:lstStyle/>
                    <a:p>
                      <a:pPr algn="ctr"/>
                      <a:r>
                        <a:rPr lang="ru-RU" dirty="0" smtClean="0"/>
                        <a:t>443 308,6</a:t>
                      </a:r>
                      <a:endParaRPr lang="ru-RU" dirty="0"/>
                    </a:p>
                  </a:txBody>
                  <a:tcPr anchor="ctr"/>
                </a:tc>
                <a:tc>
                  <a:txBody>
                    <a:bodyPr/>
                    <a:lstStyle/>
                    <a:p>
                      <a:pPr algn="ctr"/>
                      <a:r>
                        <a:rPr lang="ru-RU" dirty="0" smtClean="0"/>
                        <a:t>443 373,4</a:t>
                      </a:r>
                      <a:endParaRPr lang="ru-RU" dirty="0"/>
                    </a:p>
                  </a:txBody>
                  <a:tcPr anchor="ctr"/>
                </a:tc>
              </a:tr>
              <a:tr h="648072">
                <a:tc>
                  <a:txBody>
                    <a:bodyPr/>
                    <a:lstStyle/>
                    <a:p>
                      <a:r>
                        <a:rPr lang="ru-RU" sz="1600" dirty="0" smtClean="0"/>
                        <a:t>Субсидии</a:t>
                      </a:r>
                      <a:endParaRPr lang="ru-RU" sz="1600" dirty="0"/>
                    </a:p>
                  </a:txBody>
                  <a:tcPr anchor="ctr"/>
                </a:tc>
                <a:tc>
                  <a:txBody>
                    <a:bodyPr/>
                    <a:lstStyle/>
                    <a:p>
                      <a:pPr algn="ctr"/>
                      <a:r>
                        <a:rPr lang="ru-RU" dirty="0" smtClean="0">
                          <a:solidFill>
                            <a:schemeClr val="tx1"/>
                          </a:solidFill>
                        </a:rPr>
                        <a:t>87</a:t>
                      </a:r>
                      <a:r>
                        <a:rPr lang="ru-RU" baseline="0" dirty="0" smtClean="0">
                          <a:solidFill>
                            <a:schemeClr val="tx1"/>
                          </a:solidFill>
                        </a:rPr>
                        <a:t> 698,1</a:t>
                      </a:r>
                      <a:endParaRPr lang="ru-RU" dirty="0">
                        <a:solidFill>
                          <a:schemeClr val="tx1"/>
                        </a:solidFill>
                      </a:endParaRPr>
                    </a:p>
                  </a:txBody>
                  <a:tcPr anchor="ctr"/>
                </a:tc>
                <a:tc>
                  <a:txBody>
                    <a:bodyPr/>
                    <a:lstStyle/>
                    <a:p>
                      <a:pPr algn="ctr"/>
                      <a:r>
                        <a:rPr lang="ru-RU" dirty="0" smtClean="0"/>
                        <a:t>138</a:t>
                      </a:r>
                      <a:r>
                        <a:rPr lang="ru-RU" baseline="0" dirty="0" smtClean="0"/>
                        <a:t> 671,6</a:t>
                      </a:r>
                      <a:endParaRPr lang="ru-RU" dirty="0" smtClean="0"/>
                    </a:p>
                  </a:txBody>
                  <a:tcPr anchor="ctr"/>
                </a:tc>
                <a:tc>
                  <a:txBody>
                    <a:bodyPr/>
                    <a:lstStyle/>
                    <a:p>
                      <a:pPr algn="ctr"/>
                      <a:r>
                        <a:rPr lang="ru-RU" dirty="0" smtClean="0"/>
                        <a:t>18</a:t>
                      </a:r>
                      <a:r>
                        <a:rPr lang="ru-RU" baseline="0" dirty="0" smtClean="0"/>
                        <a:t> 298,1</a:t>
                      </a:r>
                      <a:endParaRPr lang="ru-RU" dirty="0"/>
                    </a:p>
                  </a:txBody>
                  <a:tcPr anchor="ctr"/>
                </a:tc>
                <a:tc>
                  <a:txBody>
                    <a:bodyPr/>
                    <a:lstStyle/>
                    <a:p>
                      <a:pPr algn="ctr"/>
                      <a:r>
                        <a:rPr lang="ru-RU" dirty="0" smtClean="0"/>
                        <a:t>22 586,4</a:t>
                      </a:r>
                      <a:endParaRPr lang="ru-RU" dirty="0"/>
                    </a:p>
                  </a:txBody>
                  <a:tcPr anchor="ctr"/>
                </a:tc>
                <a:tc>
                  <a:txBody>
                    <a:bodyPr/>
                    <a:lstStyle/>
                    <a:p>
                      <a:pPr algn="ctr"/>
                      <a:r>
                        <a:rPr lang="ru-RU" dirty="0" smtClean="0"/>
                        <a:t>28 598,9</a:t>
                      </a:r>
                      <a:endParaRPr lang="ru-RU" dirty="0"/>
                    </a:p>
                  </a:txBody>
                  <a:tcPr anchor="ctr"/>
                </a:tc>
              </a:tr>
            </a:tbl>
          </a:graphicData>
        </a:graphic>
      </p:graphicFrame>
      <p:pic>
        <p:nvPicPr>
          <p:cNvPr id="25603" name="Picture 3"/>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0" y="-23975"/>
            <a:ext cx="890587" cy="1158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0" y="-16621"/>
            <a:ext cx="890587" cy="1158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80449556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Заголовок 1"/>
          <p:cNvSpPr>
            <a:spLocks noGrp="1"/>
          </p:cNvSpPr>
          <p:nvPr>
            <p:ph type="title" idx="4294967295"/>
          </p:nvPr>
        </p:nvSpPr>
        <p:spPr>
          <a:xfrm>
            <a:off x="1187624" y="306040"/>
            <a:ext cx="7632848" cy="674688"/>
          </a:xfrm>
        </p:spPr>
        <p:txBody>
          <a:bodyPr>
            <a:normAutofit fontScale="90000"/>
          </a:bodyPr>
          <a:lstStyle/>
          <a:p>
            <a:r>
              <a:rPr lang="ru-RU" altLang="ru-RU" sz="2000" b="1" dirty="0" smtClean="0"/>
              <a:t>Доходная часть бюджета МО «Муниципальный  округ Кизнерский район Удмуртской Республики» на 2023 год и плановый период 2024 и 2025 годов </a:t>
            </a:r>
            <a:r>
              <a:rPr lang="ru-RU" altLang="ru-RU" sz="2000" b="1" u="sng" dirty="0" smtClean="0"/>
              <a:t>в сравнении</a:t>
            </a:r>
            <a:r>
              <a:rPr lang="ru-RU" altLang="ru-RU" sz="2000" b="1" dirty="0" smtClean="0"/>
              <a:t> с 2022  годом</a:t>
            </a:r>
          </a:p>
        </p:txBody>
      </p:sp>
      <p:graphicFrame>
        <p:nvGraphicFramePr>
          <p:cNvPr id="103535" name="Group 111"/>
          <p:cNvGraphicFramePr>
            <a:graphicFrameLocks noGrp="1"/>
          </p:cNvGraphicFramePr>
          <p:nvPr>
            <p:ph type="tbl" idx="4294967295"/>
            <p:extLst>
              <p:ext uri="{D42A27DB-BD31-4B8C-83A1-F6EECF244321}">
                <p14:modId xmlns="" xmlns:p14="http://schemas.microsoft.com/office/powerpoint/2010/main" val="2199754481"/>
              </p:ext>
            </p:extLst>
          </p:nvPr>
        </p:nvGraphicFramePr>
        <p:xfrm>
          <a:off x="214281" y="1268761"/>
          <a:ext cx="8715436" cy="5374950"/>
        </p:xfrm>
        <a:graphic>
          <a:graphicData uri="http://schemas.openxmlformats.org/drawingml/2006/table">
            <a:tbl>
              <a:tblPr/>
              <a:tblGrid>
                <a:gridCol w="4008459"/>
                <a:gridCol w="1305965"/>
                <a:gridCol w="1197377"/>
                <a:gridCol w="1124983"/>
                <a:gridCol w="1078652"/>
              </a:tblGrid>
              <a:tr h="666242">
                <a:tc>
                  <a:txBody>
                    <a:bodyPr/>
                    <a:lstStyle/>
                    <a:p>
                      <a:pPr marL="0" marR="0" lvl="0" indent="0" algn="ctr" defTabSz="914400" rtl="0" eaLnBrk="1" fontAlgn="t" latinLnBrk="0" hangingPunct="1">
                        <a:lnSpc>
                          <a:spcPct val="100000"/>
                        </a:lnSpc>
                        <a:spcBef>
                          <a:spcPct val="0"/>
                        </a:spcBef>
                        <a:spcAft>
                          <a:spcPct val="0"/>
                        </a:spcAft>
                        <a:buClrTx/>
                        <a:buSzTx/>
                        <a:buFontTx/>
                        <a:buNone/>
                        <a:tabLst/>
                      </a:pPr>
                      <a:endParaRPr kumimoji="0" lang="ru-RU" sz="1400" b="1" i="0" u="none" strike="noStrike" cap="none" normalizeH="0" baseline="0" dirty="0" smtClean="0">
                        <a:ln>
                          <a:noFill/>
                        </a:ln>
                        <a:solidFill>
                          <a:srgbClr val="000000"/>
                        </a:solidFill>
                        <a:effectLst/>
                        <a:latin typeface="Times New Roman" pitchFamily="18" charset="0"/>
                      </a:endParaRPr>
                    </a:p>
                    <a:p>
                      <a:pPr marL="0" marR="0" lvl="0" indent="0" algn="ctr" defTabSz="914400" rtl="0" eaLnBrk="1" fontAlgn="t"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000000"/>
                          </a:solidFill>
                          <a:effectLst/>
                          <a:latin typeface="Times New Roman" pitchFamily="18" charset="0"/>
                        </a:rPr>
                        <a:t>Наименование доходов бюджета</a:t>
                      </a:r>
                    </a:p>
                  </a:txBody>
                  <a:tcPr marL="8582" marR="8582" marT="9296"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000000"/>
                          </a:solidFill>
                          <a:effectLst/>
                          <a:latin typeface="Times New Roman" pitchFamily="18" charset="0"/>
                        </a:rPr>
                        <a:t>Уточненный план на 2022 год  </a:t>
                      </a:r>
                      <a:r>
                        <a:rPr kumimoji="0" lang="ru-RU" sz="1200" b="1" i="0" u="none" strike="noStrike" cap="none" normalizeH="0" baseline="0" dirty="0" smtClean="0">
                          <a:ln>
                            <a:noFill/>
                          </a:ln>
                          <a:solidFill>
                            <a:srgbClr val="000000"/>
                          </a:solidFill>
                          <a:effectLst/>
                          <a:latin typeface="Times New Roman" pitchFamily="18" charset="0"/>
                        </a:rPr>
                        <a:t>(тыс. руб.)</a:t>
                      </a:r>
                    </a:p>
                  </a:txBody>
                  <a:tcPr marL="8582" marR="8582" marT="9296"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000000"/>
                          </a:solidFill>
                          <a:effectLst/>
                          <a:latin typeface="Times New Roman" pitchFamily="18" charset="0"/>
                        </a:rPr>
                        <a:t>Прогноз на 2023 год</a:t>
                      </a:r>
                    </a:p>
                    <a:p>
                      <a:pPr marL="0" marR="0" lvl="0" indent="0" algn="ctr" defTabSz="914400" rtl="0" eaLnBrk="1" fontAlgn="t"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000000"/>
                          </a:solidFill>
                          <a:effectLst/>
                          <a:latin typeface="Times New Roman" pitchFamily="18" charset="0"/>
                        </a:rPr>
                        <a:t> </a:t>
                      </a:r>
                      <a:r>
                        <a:rPr kumimoji="0" lang="ru-RU" sz="1200" b="1" i="0" u="none" strike="noStrike" cap="none" normalizeH="0" baseline="0" dirty="0" smtClean="0">
                          <a:ln>
                            <a:noFill/>
                          </a:ln>
                          <a:solidFill>
                            <a:srgbClr val="000000"/>
                          </a:solidFill>
                          <a:effectLst/>
                          <a:latin typeface="Times New Roman" pitchFamily="18" charset="0"/>
                        </a:rPr>
                        <a:t>(тыс. руб.)</a:t>
                      </a:r>
                    </a:p>
                  </a:txBody>
                  <a:tcPr marL="8582" marR="8582" marT="9296"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000000"/>
                          </a:solidFill>
                          <a:effectLst/>
                          <a:latin typeface="Times New Roman" pitchFamily="18" charset="0"/>
                        </a:rPr>
                        <a:t>Прогноз на 2024 год</a:t>
                      </a:r>
                    </a:p>
                    <a:p>
                      <a:pPr marL="0" marR="0" lvl="0" indent="0" algn="ctr" defTabSz="914400" rtl="0" eaLnBrk="1" fontAlgn="t"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000000"/>
                          </a:solidFill>
                          <a:effectLst/>
                          <a:latin typeface="Times New Roman" pitchFamily="18" charset="0"/>
                        </a:rPr>
                        <a:t> </a:t>
                      </a:r>
                      <a:r>
                        <a:rPr kumimoji="0" lang="ru-RU" sz="1200" b="1" i="0" u="none" strike="noStrike" cap="none" normalizeH="0" baseline="0" dirty="0" smtClean="0">
                          <a:ln>
                            <a:noFill/>
                          </a:ln>
                          <a:solidFill>
                            <a:srgbClr val="000000"/>
                          </a:solidFill>
                          <a:effectLst/>
                          <a:latin typeface="Times New Roman" pitchFamily="18" charset="0"/>
                        </a:rPr>
                        <a:t>(тыс. руб.)</a:t>
                      </a:r>
                    </a:p>
                  </a:txBody>
                  <a:tcPr marL="8582" marR="8582" marT="9296"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000000"/>
                          </a:solidFill>
                          <a:effectLst/>
                          <a:latin typeface="Times New Roman" pitchFamily="18" charset="0"/>
                        </a:rPr>
                        <a:t>Прогноз на 2025 год</a:t>
                      </a:r>
                    </a:p>
                    <a:p>
                      <a:pPr marL="0" marR="0" lvl="0" indent="0" algn="ctr" defTabSz="914400" rtl="0" eaLnBrk="1" fontAlgn="t"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000000"/>
                          </a:solidFill>
                          <a:effectLst/>
                          <a:latin typeface="Times New Roman" pitchFamily="18" charset="0"/>
                        </a:rPr>
                        <a:t> </a:t>
                      </a:r>
                      <a:r>
                        <a:rPr kumimoji="0" lang="ru-RU" sz="1200" b="1" i="0" u="none" strike="noStrike" cap="none" normalizeH="0" baseline="0" dirty="0" smtClean="0">
                          <a:ln>
                            <a:noFill/>
                          </a:ln>
                          <a:solidFill>
                            <a:srgbClr val="000000"/>
                          </a:solidFill>
                          <a:effectLst/>
                          <a:latin typeface="Times New Roman" pitchFamily="18" charset="0"/>
                        </a:rPr>
                        <a:t>(тыс. руб.)</a:t>
                      </a:r>
                    </a:p>
                  </a:txBody>
                  <a:tcPr marL="8582" marR="8582" marT="9296"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r>
              <a:tr h="259710">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000000"/>
                          </a:solidFill>
                          <a:effectLst/>
                          <a:latin typeface="Times New Roman" pitchFamily="18" charset="0"/>
                        </a:rPr>
                        <a:t>НАЛОГОВЫЕ И НЕНАЛОГОВЫЕ ДОХОДЫ</a:t>
                      </a:r>
                    </a:p>
                  </a:txBody>
                  <a:tcPr marL="8582" marR="8582" marT="9296"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000000"/>
                          </a:solidFill>
                          <a:effectLst/>
                          <a:latin typeface="Times New Roman" pitchFamily="18" charset="0"/>
                        </a:rPr>
                        <a:t>270 452,0</a:t>
                      </a:r>
                    </a:p>
                  </a:txBody>
                  <a:tcPr marL="8582" marR="8582" marT="9296"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000000"/>
                          </a:solidFill>
                          <a:effectLst/>
                          <a:latin typeface="Times New Roman" pitchFamily="18" charset="0"/>
                        </a:rPr>
                        <a:t>249 602,3</a:t>
                      </a:r>
                    </a:p>
                  </a:txBody>
                  <a:tcPr marL="8582" marR="8582" marT="9296"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000000"/>
                          </a:solidFill>
                          <a:effectLst/>
                          <a:latin typeface="Times New Roman" pitchFamily="18" charset="0"/>
                        </a:rPr>
                        <a:t>258 983,6</a:t>
                      </a:r>
                    </a:p>
                  </a:txBody>
                  <a:tcPr marL="8582" marR="8582" marT="9296"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000000"/>
                          </a:solidFill>
                          <a:effectLst/>
                          <a:latin typeface="Times New Roman" pitchFamily="18" charset="0"/>
                        </a:rPr>
                        <a:t>267 716,6</a:t>
                      </a:r>
                    </a:p>
                  </a:txBody>
                  <a:tcPr marL="8582" marR="8582" marT="9296"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r>
              <a:tr h="336005">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Times New Roman" pitchFamily="18" charset="0"/>
                        </a:rPr>
                        <a:t>Налог на доходы физических лиц</a:t>
                      </a:r>
                    </a:p>
                  </a:txBody>
                  <a:tcPr marL="8582" marR="8582" marT="9296"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Times New Roman" pitchFamily="18" charset="0"/>
                        </a:rPr>
                        <a:t>175 761,0</a:t>
                      </a:r>
                    </a:p>
                  </a:txBody>
                  <a:tcPr marL="8582" marR="8582" marT="9296"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Times New Roman" pitchFamily="18" charset="0"/>
                        </a:rPr>
                        <a:t>184 393,0</a:t>
                      </a:r>
                    </a:p>
                  </a:txBody>
                  <a:tcPr marL="8582" marR="8582" marT="9296"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Times New Roman" pitchFamily="18" charset="0"/>
                        </a:rPr>
                        <a:t>191 769,0</a:t>
                      </a:r>
                    </a:p>
                  </a:txBody>
                  <a:tcPr marL="8582" marR="8582" marT="9296"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Times New Roman" pitchFamily="18" charset="0"/>
                        </a:rPr>
                        <a:t>199 141,0</a:t>
                      </a:r>
                    </a:p>
                  </a:txBody>
                  <a:tcPr marL="8582" marR="8582" marT="9296"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r>
              <a:tr h="479367">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Times New Roman" pitchFamily="18" charset="0"/>
                        </a:rPr>
                        <a:t>Налоги на товары (работы, услуги), реализуемые на территории Российской Федерации (акцизы)</a:t>
                      </a:r>
                    </a:p>
                  </a:txBody>
                  <a:tcPr marL="8582" marR="8582" marT="9296"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Times New Roman" pitchFamily="18" charset="0"/>
                        </a:rPr>
                        <a:t>31 953,0</a:t>
                      </a:r>
                    </a:p>
                  </a:txBody>
                  <a:tcPr marL="8582" marR="8582" marT="9296"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Times New Roman" pitchFamily="18" charset="0"/>
                        </a:rPr>
                        <a:t>33 060,3</a:t>
                      </a:r>
                    </a:p>
                  </a:txBody>
                  <a:tcPr marL="8582" marR="8582" marT="9296"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Times New Roman" pitchFamily="18" charset="0"/>
                        </a:rPr>
                        <a:t>34 357,6</a:t>
                      </a:r>
                    </a:p>
                  </a:txBody>
                  <a:tcPr marL="8582" marR="8582" marT="9296"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Times New Roman" pitchFamily="18" charset="0"/>
                        </a:rPr>
                        <a:t>35 668,7</a:t>
                      </a:r>
                    </a:p>
                  </a:txBody>
                  <a:tcPr marL="8582" marR="8582" marT="9296"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r>
              <a:tr h="309125">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Times New Roman" pitchFamily="18" charset="0"/>
                        </a:rPr>
                        <a:t>Налоги на совокупный доход</a:t>
                      </a:r>
                    </a:p>
                  </a:txBody>
                  <a:tcPr marL="8582" marR="8582" marT="9296"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Times New Roman" pitchFamily="18" charset="0"/>
                        </a:rPr>
                        <a:t>6 253,0</a:t>
                      </a:r>
                    </a:p>
                  </a:txBody>
                  <a:tcPr marL="8582" marR="8582" marT="9296"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Times New Roman" pitchFamily="18" charset="0"/>
                        </a:rPr>
                        <a:t>7 310,0</a:t>
                      </a:r>
                    </a:p>
                  </a:txBody>
                  <a:tcPr marL="8582" marR="8582" marT="9296"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Times New Roman" pitchFamily="18" charset="0"/>
                        </a:rPr>
                        <a:t>7 620,0</a:t>
                      </a:r>
                    </a:p>
                  </a:txBody>
                  <a:tcPr marL="8582" marR="8582" marT="9296"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Times New Roman" pitchFamily="18" charset="0"/>
                        </a:rPr>
                        <a:t>7 620,0</a:t>
                      </a:r>
                    </a:p>
                  </a:txBody>
                  <a:tcPr marL="8582" marR="8582" marT="9296"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r>
              <a:tr h="309125">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Times New Roman" pitchFamily="18" charset="0"/>
                        </a:rPr>
                        <a:t>Налоги на имущество</a:t>
                      </a:r>
                    </a:p>
                  </a:txBody>
                  <a:tcPr marL="8582" marR="8582" marT="9296"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Times New Roman" pitchFamily="18" charset="0"/>
                        </a:rPr>
                        <a:t>10 168,0</a:t>
                      </a:r>
                    </a:p>
                  </a:txBody>
                  <a:tcPr marL="8582" marR="8582" marT="9296"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Times New Roman" pitchFamily="18" charset="0"/>
                        </a:rPr>
                        <a:t>9 246,0</a:t>
                      </a:r>
                    </a:p>
                  </a:txBody>
                  <a:tcPr marL="8582" marR="8582" marT="9296"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Times New Roman" pitchFamily="18" charset="0"/>
                        </a:rPr>
                        <a:t>9 262,0</a:t>
                      </a:r>
                    </a:p>
                  </a:txBody>
                  <a:tcPr marL="8582" marR="8582" marT="9296"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Times New Roman" pitchFamily="18" charset="0"/>
                        </a:rPr>
                        <a:t>9 262,0</a:t>
                      </a:r>
                    </a:p>
                  </a:txBody>
                  <a:tcPr marL="8582" marR="8582" marT="9296"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r>
              <a:tr h="279257">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Times New Roman" pitchFamily="18" charset="0"/>
                        </a:rPr>
                        <a:t>Государственная пошлина</a:t>
                      </a:r>
                    </a:p>
                  </a:txBody>
                  <a:tcPr marL="8582" marR="8582" marT="9296"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Times New Roman" pitchFamily="18" charset="0"/>
                        </a:rPr>
                        <a:t>1 450,0</a:t>
                      </a:r>
                    </a:p>
                  </a:txBody>
                  <a:tcPr marL="8582" marR="8582" marT="9296"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Times New Roman" pitchFamily="18" charset="0"/>
                        </a:rPr>
                        <a:t>1 300,0</a:t>
                      </a:r>
                    </a:p>
                  </a:txBody>
                  <a:tcPr marL="8582" marR="8582" marT="9296"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Times New Roman" pitchFamily="18" charset="0"/>
                        </a:rPr>
                        <a:t>1 300,0</a:t>
                      </a:r>
                    </a:p>
                  </a:txBody>
                  <a:tcPr marL="8582" marR="8582" marT="9296"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Times New Roman" pitchFamily="18" charset="0"/>
                        </a:rPr>
                        <a:t>1 300,0</a:t>
                      </a:r>
                    </a:p>
                  </a:txBody>
                  <a:tcPr marL="8582" marR="8582" marT="9296"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r>
              <a:tr h="447341">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rPr>
                        <a:t>Доходы от использования имущества, находящегося в государственной и муниципальной собственности</a:t>
                      </a:r>
                    </a:p>
                  </a:txBody>
                  <a:tcPr marL="8582" marR="8582" marT="9296"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Times New Roman" pitchFamily="18" charset="0"/>
                        </a:rPr>
                        <a:t>6 257,2</a:t>
                      </a:r>
                    </a:p>
                  </a:txBody>
                  <a:tcPr marL="8582" marR="8582" marT="9296"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Times New Roman" pitchFamily="18" charset="0"/>
                        </a:rPr>
                        <a:t>7 940,0</a:t>
                      </a:r>
                    </a:p>
                  </a:txBody>
                  <a:tcPr marL="8582" marR="8582" marT="9296"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Times New Roman" pitchFamily="18" charset="0"/>
                        </a:rPr>
                        <a:t>8 040,0</a:t>
                      </a:r>
                    </a:p>
                  </a:txBody>
                  <a:tcPr marL="8582" marR="8582" marT="9296"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Times New Roman" pitchFamily="18" charset="0"/>
                        </a:rPr>
                        <a:t>8 040,0</a:t>
                      </a:r>
                    </a:p>
                  </a:txBody>
                  <a:tcPr marL="8582" marR="8582" marT="9296"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r>
              <a:tr h="312110">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rPr>
                        <a:t>Платежи при пользовании природными ресурсами</a:t>
                      </a:r>
                    </a:p>
                  </a:txBody>
                  <a:tcPr marL="8582" marR="8582" marT="9296"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Times New Roman" pitchFamily="18" charset="0"/>
                        </a:rPr>
                        <a:t>690,0</a:t>
                      </a:r>
                    </a:p>
                  </a:txBody>
                  <a:tcPr marL="8582" marR="8582" marT="9296"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Times New Roman" pitchFamily="18" charset="0"/>
                        </a:rPr>
                        <a:t>872,0</a:t>
                      </a:r>
                    </a:p>
                  </a:txBody>
                  <a:tcPr marL="8582" marR="8582" marT="9296"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Times New Roman" pitchFamily="18" charset="0"/>
                        </a:rPr>
                        <a:t>872,0</a:t>
                      </a:r>
                    </a:p>
                  </a:txBody>
                  <a:tcPr marL="8582" marR="8582" marT="9296"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Times New Roman" pitchFamily="18" charset="0"/>
                        </a:rPr>
                        <a:t>872,0</a:t>
                      </a:r>
                    </a:p>
                  </a:txBody>
                  <a:tcPr marL="8582" marR="8582" marT="9296"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r>
              <a:tr h="468914">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rPr>
                        <a:t>Доходы от оказания платных услуг (работ) и компенсации затрат государства</a:t>
                      </a:r>
                    </a:p>
                  </a:txBody>
                  <a:tcPr marL="8582" marR="8582" marT="9296"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Times New Roman" pitchFamily="18" charset="0"/>
                        </a:rPr>
                        <a:t>32 986,8</a:t>
                      </a:r>
                    </a:p>
                  </a:txBody>
                  <a:tcPr marL="8582" marR="8582" marT="9296"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Times New Roman" pitchFamily="18" charset="0"/>
                        </a:rPr>
                        <a:t>990,0</a:t>
                      </a:r>
                    </a:p>
                  </a:txBody>
                  <a:tcPr marL="8582" marR="8582" marT="9296"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Times New Roman" pitchFamily="18" charset="0"/>
                        </a:rPr>
                        <a:t>1 063,0</a:t>
                      </a:r>
                    </a:p>
                  </a:txBody>
                  <a:tcPr marL="8582" marR="8582" marT="9296"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Times New Roman" pitchFamily="18" charset="0"/>
                        </a:rPr>
                        <a:t>1 063,0</a:t>
                      </a:r>
                    </a:p>
                  </a:txBody>
                  <a:tcPr marL="8582" marR="8582" marT="9296"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r>
              <a:tr h="468914">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Times New Roman" pitchFamily="18" charset="0"/>
                        </a:rPr>
                        <a:t>Доходы от продажи материальных и нематериальных активов</a:t>
                      </a:r>
                    </a:p>
                  </a:txBody>
                  <a:tcPr marL="8582" marR="8582" marT="9296"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Times New Roman" pitchFamily="18" charset="0"/>
                        </a:rPr>
                        <a:t>3 044,0</a:t>
                      </a:r>
                    </a:p>
                  </a:txBody>
                  <a:tcPr marL="8582" marR="8582" marT="9296"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Times New Roman" pitchFamily="18" charset="0"/>
                        </a:rPr>
                        <a:t>2 250,0</a:t>
                      </a:r>
                    </a:p>
                  </a:txBody>
                  <a:tcPr marL="8582" marR="8582" marT="9296"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Times New Roman" pitchFamily="18" charset="0"/>
                        </a:rPr>
                        <a:t>2 300,0</a:t>
                      </a:r>
                    </a:p>
                  </a:txBody>
                  <a:tcPr marL="8582" marR="8582" marT="9296"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Times New Roman" pitchFamily="18" charset="0"/>
                        </a:rPr>
                        <a:t>2 300,0</a:t>
                      </a:r>
                    </a:p>
                  </a:txBody>
                  <a:tcPr marL="8582" marR="8582" marT="9296"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r>
              <a:tr h="259710">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Times New Roman" pitchFamily="18" charset="0"/>
                        </a:rPr>
                        <a:t>Штрафы, санкции, возмещение ущерба</a:t>
                      </a:r>
                    </a:p>
                  </a:txBody>
                  <a:tcPr marL="8582" marR="8582" marT="9296"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Times New Roman" pitchFamily="18" charset="0"/>
                        </a:rPr>
                        <a:t>416,0</a:t>
                      </a:r>
                    </a:p>
                  </a:txBody>
                  <a:tcPr marL="8582" marR="8582" marT="9296"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Times New Roman" pitchFamily="18" charset="0"/>
                        </a:rPr>
                        <a:t>850,0</a:t>
                      </a:r>
                    </a:p>
                  </a:txBody>
                  <a:tcPr marL="8582" marR="8582" marT="9296"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Times New Roman" pitchFamily="18" charset="0"/>
                        </a:rPr>
                        <a:t>900,0</a:t>
                      </a:r>
                    </a:p>
                  </a:txBody>
                  <a:tcPr marL="8582" marR="8582" marT="9296"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Times New Roman" pitchFamily="18" charset="0"/>
                        </a:rPr>
                        <a:t>950,0</a:t>
                      </a:r>
                    </a:p>
                  </a:txBody>
                  <a:tcPr marL="8582" marR="8582" marT="9296"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r>
              <a:tr h="259710">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Times New Roman" pitchFamily="18" charset="0"/>
                        </a:rPr>
                        <a:t>Прочие неналоговые доходы</a:t>
                      </a:r>
                    </a:p>
                  </a:txBody>
                  <a:tcPr marL="8582" marR="8582" marT="9296"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Times New Roman" pitchFamily="18" charset="0"/>
                        </a:rPr>
                        <a:t>1 473,0</a:t>
                      </a:r>
                    </a:p>
                  </a:txBody>
                  <a:tcPr marL="8582" marR="8582" marT="9296"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Times New Roman" pitchFamily="18" charset="0"/>
                        </a:rPr>
                        <a:t>1 391,0</a:t>
                      </a:r>
                    </a:p>
                  </a:txBody>
                  <a:tcPr marL="8582" marR="8582" marT="9296"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Times New Roman" pitchFamily="18" charset="0"/>
                        </a:rPr>
                        <a:t>1 500,0</a:t>
                      </a:r>
                    </a:p>
                  </a:txBody>
                  <a:tcPr marL="8582" marR="8582" marT="9296"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Times New Roman" pitchFamily="18" charset="0"/>
                        </a:rPr>
                        <a:t>1 500,0</a:t>
                      </a:r>
                    </a:p>
                  </a:txBody>
                  <a:tcPr marL="8582" marR="8582" marT="9296"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r>
              <a:tr h="259710">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000000"/>
                          </a:solidFill>
                          <a:effectLst/>
                          <a:latin typeface="Times New Roman" pitchFamily="18" charset="0"/>
                        </a:rPr>
                        <a:t>БЕЗВОЗМЕЗДНЫЕ ПОСТУПЛЕНИЯ</a:t>
                      </a:r>
                    </a:p>
                  </a:txBody>
                  <a:tcPr marL="8582" marR="8582" marT="9296"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000000"/>
                          </a:solidFill>
                          <a:effectLst/>
                          <a:latin typeface="Times New Roman" pitchFamily="18" charset="0"/>
                        </a:rPr>
                        <a:t>713 285,7</a:t>
                      </a:r>
                    </a:p>
                  </a:txBody>
                  <a:tcPr marL="8582" marR="8582" marT="929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000000"/>
                          </a:solidFill>
                          <a:effectLst/>
                          <a:latin typeface="Times New Roman" pitchFamily="18" charset="0"/>
                        </a:rPr>
                        <a:t>492 077,6</a:t>
                      </a:r>
                    </a:p>
                  </a:txBody>
                  <a:tcPr marL="8582" marR="8582" marT="929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000000"/>
                          </a:solidFill>
                          <a:effectLst/>
                          <a:latin typeface="Times New Roman" pitchFamily="18" charset="0"/>
                        </a:rPr>
                        <a:t>503 928,1</a:t>
                      </a:r>
                    </a:p>
                  </a:txBody>
                  <a:tcPr marL="8582" marR="8582" marT="9296"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000000"/>
                          </a:solidFill>
                          <a:effectLst/>
                          <a:latin typeface="Times New Roman" pitchFamily="18" charset="0"/>
                        </a:rPr>
                        <a:t>510 005,4</a:t>
                      </a:r>
                    </a:p>
                  </a:txBody>
                  <a:tcPr marL="8582" marR="8582" marT="9296"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r>
              <a:tr h="259710">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rgbClr val="000000"/>
                          </a:solidFill>
                          <a:effectLst/>
                          <a:latin typeface="Times New Roman" pitchFamily="18" charset="0"/>
                        </a:rPr>
                        <a:t>ВСЕГО ДОХОДОВ</a:t>
                      </a:r>
                    </a:p>
                  </a:txBody>
                  <a:tcPr marL="8582" marR="8582" marT="9296"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000000"/>
                          </a:solidFill>
                          <a:effectLst/>
                          <a:latin typeface="Times New Roman" pitchFamily="18" charset="0"/>
                        </a:rPr>
                        <a:t>983 737,7</a:t>
                      </a:r>
                    </a:p>
                  </a:txBody>
                  <a:tcPr marL="8582" marR="8582" marT="9296"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000000"/>
                          </a:solidFill>
                          <a:effectLst/>
                          <a:latin typeface="Times New Roman" pitchFamily="18" charset="0"/>
                        </a:rPr>
                        <a:t>741 679,9</a:t>
                      </a:r>
                    </a:p>
                  </a:txBody>
                  <a:tcPr marL="8582" marR="8582" marT="929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000000"/>
                          </a:solidFill>
                          <a:effectLst/>
                          <a:latin typeface="Times New Roman" pitchFamily="18" charset="0"/>
                        </a:rPr>
                        <a:t>762 911,7</a:t>
                      </a:r>
                    </a:p>
                  </a:txBody>
                  <a:tcPr marL="8582" marR="8582" marT="9296"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000000"/>
                          </a:solidFill>
                          <a:effectLst/>
                          <a:latin typeface="Times New Roman" pitchFamily="18" charset="0"/>
                        </a:rPr>
                        <a:t>777 722,0</a:t>
                      </a:r>
                    </a:p>
                  </a:txBody>
                  <a:tcPr marL="8582" marR="8582" marT="9296"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r>
            </a:tbl>
          </a:graphicData>
        </a:graphic>
      </p:graphicFrame>
      <p:pic>
        <p:nvPicPr>
          <p:cNvPr id="10242" name="Picture 2"/>
          <p:cNvPicPr>
            <a:picLocks noChangeAspect="1" noChangeArrowheads="1"/>
          </p:cNvPicPr>
          <p:nvPr/>
        </p:nvPicPr>
        <p:blipFill>
          <a:blip r:embed="rId3" cstate="email">
            <a:extLst>
              <a:ext uri="{28A0092B-C50C-407E-A947-70E740481C1C}">
                <a14:useLocalDpi xmlns="" xmlns:a14="http://schemas.microsoft.com/office/drawing/2010/main" val="0"/>
              </a:ext>
            </a:extLst>
          </a:blip>
          <a:srcRect/>
          <a:stretch>
            <a:fillRect/>
          </a:stretch>
        </p:blipFill>
        <p:spPr bwMode="auto">
          <a:xfrm>
            <a:off x="0" y="0"/>
            <a:ext cx="890587" cy="1158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407884749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WordArt 2"/>
          <p:cNvSpPr>
            <a:spLocks noChangeArrowheads="1" noChangeShapeType="1" noTextEdit="1"/>
          </p:cNvSpPr>
          <p:nvPr/>
        </p:nvSpPr>
        <p:spPr bwMode="auto">
          <a:xfrm>
            <a:off x="3779838" y="32815"/>
            <a:ext cx="5219700" cy="188913"/>
          </a:xfrm>
          <a:prstGeom prst="rect">
            <a:avLst/>
          </a:prstGeom>
        </p:spPr>
        <p:txBody>
          <a:bodyPr wrap="none" fromWordArt="1">
            <a:prstTxWarp prst="textPlain">
              <a:avLst>
                <a:gd name="adj" fmla="val 50000"/>
              </a:avLst>
            </a:prstTxWarp>
          </a:bodyPr>
          <a:lstStyle/>
          <a:p>
            <a:pPr algn="ctr"/>
            <a:endParaRPr lang="ru-RU" b="1" i="1" kern="10" spc="180" dirty="0">
              <a:ln w="9525">
                <a:solidFill>
                  <a:srgbClr val="808080"/>
                </a:solidFill>
                <a:round/>
                <a:headEnd/>
                <a:tailEnd/>
              </a:ln>
              <a:solidFill>
                <a:srgbClr val="FF0000"/>
              </a:solidFill>
              <a:latin typeface="Monotype Corsiva"/>
            </a:endParaRPr>
          </a:p>
        </p:txBody>
      </p:sp>
      <p:graphicFrame>
        <p:nvGraphicFramePr>
          <p:cNvPr id="7" name="Диаграмма 6"/>
          <p:cNvGraphicFramePr/>
          <p:nvPr>
            <p:extLst>
              <p:ext uri="{D42A27DB-BD31-4B8C-83A1-F6EECF244321}">
                <p14:modId xmlns="" xmlns:p14="http://schemas.microsoft.com/office/powerpoint/2010/main" val="2647313635"/>
              </p:ext>
            </p:extLst>
          </p:nvPr>
        </p:nvGraphicFramePr>
        <p:xfrm>
          <a:off x="0" y="1"/>
          <a:ext cx="8316416" cy="6318256"/>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179512" y="1340768"/>
            <a:ext cx="2232248" cy="400110"/>
          </a:xfrm>
          <a:prstGeom prst="rect">
            <a:avLst/>
          </a:prstGeom>
          <a:noFill/>
        </p:spPr>
        <p:txBody>
          <a:bodyPr wrap="square" rtlCol="0">
            <a:spAutoFit/>
          </a:bodyPr>
          <a:lstStyle/>
          <a:p>
            <a:r>
              <a:rPr lang="ru-RU" sz="2000" b="1" dirty="0" smtClean="0">
                <a:solidFill>
                  <a:prstClr val="black"/>
                </a:solidFill>
              </a:rPr>
              <a:t>249 602,3 </a:t>
            </a:r>
            <a:r>
              <a:rPr lang="ru-RU" sz="1400" b="1" dirty="0" smtClean="0">
                <a:solidFill>
                  <a:prstClr val="black"/>
                </a:solidFill>
              </a:rPr>
              <a:t>тыс. руб</a:t>
            </a:r>
            <a:r>
              <a:rPr lang="ru-RU" b="1" dirty="0" smtClean="0">
                <a:solidFill>
                  <a:prstClr val="black"/>
                </a:solidFill>
              </a:rPr>
              <a:t>.</a:t>
            </a:r>
            <a:endParaRPr lang="ru-RU" b="1" dirty="0">
              <a:solidFill>
                <a:prstClr val="black"/>
              </a:solidFill>
            </a:endParaRPr>
          </a:p>
        </p:txBody>
      </p:sp>
    </p:spTree>
    <p:extLst>
      <p:ext uri="{BB962C8B-B14F-4D97-AF65-F5344CB8AC3E}">
        <p14:creationId xmlns="" xmlns:p14="http://schemas.microsoft.com/office/powerpoint/2010/main" val="111231687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 name="Объект 26"/>
          <p:cNvGraphicFramePr>
            <a:graphicFrameLocks noGrp="1"/>
          </p:cNvGraphicFramePr>
          <p:nvPr>
            <p:ph idx="1"/>
            <p:extLst>
              <p:ext uri="{D42A27DB-BD31-4B8C-83A1-F6EECF244321}">
                <p14:modId xmlns="" xmlns:p14="http://schemas.microsoft.com/office/powerpoint/2010/main" val="4071171309"/>
              </p:ext>
            </p:extLst>
          </p:nvPr>
        </p:nvGraphicFramePr>
        <p:xfrm>
          <a:off x="-11360" y="4005064"/>
          <a:ext cx="9155392" cy="3155104"/>
        </p:xfrm>
        <a:graphic>
          <a:graphicData uri="http://schemas.openxmlformats.org/drawingml/2006/table">
            <a:tbl>
              <a:tblPr firstRow="1" bandRow="1">
                <a:tableStyleId>{5C22544A-7EE6-4342-B048-85BDC9FD1C3A}</a:tableStyleId>
              </a:tblPr>
              <a:tblGrid>
                <a:gridCol w="2674640"/>
                <a:gridCol w="1512168"/>
                <a:gridCol w="1512168"/>
                <a:gridCol w="1224136"/>
                <a:gridCol w="1089272"/>
                <a:gridCol w="1143008"/>
              </a:tblGrid>
              <a:tr h="506741">
                <a:tc>
                  <a:txBody>
                    <a:bodyPr/>
                    <a:lstStyle/>
                    <a:p>
                      <a:r>
                        <a:rPr lang="ru-RU" dirty="0" smtClean="0">
                          <a:solidFill>
                            <a:schemeClr val="tx1"/>
                          </a:solidFill>
                        </a:rPr>
                        <a:t>Наименование параметров</a:t>
                      </a:r>
                      <a:endParaRPr lang="ru-RU" dirty="0">
                        <a:solidFill>
                          <a:schemeClr val="tx1"/>
                        </a:solidFill>
                      </a:endParaRPr>
                    </a:p>
                  </a:txBody>
                  <a:tcPr>
                    <a:solidFill>
                      <a:schemeClr val="accent3">
                        <a:lumMod val="20000"/>
                        <a:lumOff val="80000"/>
                      </a:schemeClr>
                    </a:solidFill>
                  </a:tcPr>
                </a:tc>
                <a:tc>
                  <a:txBody>
                    <a:bodyPr/>
                    <a:lstStyle/>
                    <a:p>
                      <a:pPr algn="ctr"/>
                      <a:r>
                        <a:rPr lang="ru-RU" sz="1400" b="1" dirty="0" smtClean="0">
                          <a:solidFill>
                            <a:schemeClr val="tx1"/>
                          </a:solidFill>
                        </a:rPr>
                        <a:t>Бюджет 2021 г.</a:t>
                      </a:r>
                    </a:p>
                    <a:p>
                      <a:pPr algn="ctr"/>
                      <a:r>
                        <a:rPr lang="ru-RU" sz="1400" b="1" dirty="0" smtClean="0">
                          <a:solidFill>
                            <a:schemeClr val="tx1"/>
                          </a:solidFill>
                        </a:rPr>
                        <a:t>(факт.)</a:t>
                      </a:r>
                      <a:endParaRPr lang="ru-RU" sz="1400" b="1" dirty="0">
                        <a:solidFill>
                          <a:schemeClr val="tx1"/>
                        </a:solidFill>
                      </a:endParaRPr>
                    </a:p>
                  </a:txBody>
                  <a:tcPr>
                    <a:solidFill>
                      <a:schemeClr val="accent3">
                        <a:lumMod val="20000"/>
                        <a:lumOff val="80000"/>
                      </a:schemeClr>
                    </a:solidFill>
                  </a:tcPr>
                </a:tc>
                <a:tc>
                  <a:txBody>
                    <a:bodyPr/>
                    <a:lstStyle/>
                    <a:p>
                      <a:r>
                        <a:rPr lang="ru-RU" sz="1400" dirty="0" smtClean="0">
                          <a:solidFill>
                            <a:schemeClr val="tx1"/>
                          </a:solidFill>
                        </a:rPr>
                        <a:t>Бюджет 2022 г.</a:t>
                      </a:r>
                    </a:p>
                    <a:p>
                      <a:r>
                        <a:rPr lang="ru-RU" sz="1400" dirty="0" smtClean="0">
                          <a:solidFill>
                            <a:schemeClr val="tx1"/>
                          </a:solidFill>
                        </a:rPr>
                        <a:t>(</a:t>
                      </a:r>
                      <a:r>
                        <a:rPr lang="ru-RU" sz="1400" dirty="0" err="1" smtClean="0">
                          <a:solidFill>
                            <a:schemeClr val="tx1"/>
                          </a:solidFill>
                        </a:rPr>
                        <a:t>перв</a:t>
                      </a:r>
                      <a:r>
                        <a:rPr lang="ru-RU" sz="1400" dirty="0" smtClean="0">
                          <a:solidFill>
                            <a:schemeClr val="tx1"/>
                          </a:solidFill>
                        </a:rPr>
                        <a:t>. план)</a:t>
                      </a:r>
                      <a:endParaRPr lang="ru-RU" sz="1400" dirty="0">
                        <a:solidFill>
                          <a:schemeClr val="tx1"/>
                        </a:solidFill>
                      </a:endParaRPr>
                    </a:p>
                  </a:txBody>
                  <a:tcPr>
                    <a:solidFill>
                      <a:schemeClr val="accent3">
                        <a:lumMod val="20000"/>
                        <a:lumOff val="80000"/>
                      </a:schemeClr>
                    </a:solidFill>
                  </a:tcPr>
                </a:tc>
                <a:tc>
                  <a:txBody>
                    <a:bodyPr/>
                    <a:lstStyle/>
                    <a:p>
                      <a:pPr algn="ctr"/>
                      <a:r>
                        <a:rPr lang="ru-RU" sz="1400" dirty="0" smtClean="0">
                          <a:solidFill>
                            <a:schemeClr val="tx1"/>
                          </a:solidFill>
                        </a:rPr>
                        <a:t>Прогноз</a:t>
                      </a:r>
                    </a:p>
                    <a:p>
                      <a:pPr algn="ctr"/>
                      <a:r>
                        <a:rPr lang="ru-RU" sz="1400" dirty="0" smtClean="0">
                          <a:solidFill>
                            <a:schemeClr val="tx1"/>
                          </a:solidFill>
                        </a:rPr>
                        <a:t>2023 г.</a:t>
                      </a:r>
                      <a:endParaRPr lang="ru-RU" sz="1400" dirty="0">
                        <a:solidFill>
                          <a:schemeClr val="tx1"/>
                        </a:solidFill>
                      </a:endParaRPr>
                    </a:p>
                  </a:txBody>
                  <a:tcPr>
                    <a:solidFill>
                      <a:schemeClr val="accent3">
                        <a:lumMod val="20000"/>
                        <a:lumOff val="80000"/>
                      </a:schemeClr>
                    </a:solidFill>
                  </a:tcPr>
                </a:tc>
                <a:tc>
                  <a:txBody>
                    <a:bodyPr/>
                    <a:lstStyle/>
                    <a:p>
                      <a:pPr algn="ctr"/>
                      <a:r>
                        <a:rPr lang="ru-RU" sz="1400" dirty="0" smtClean="0">
                          <a:solidFill>
                            <a:schemeClr val="tx1"/>
                          </a:solidFill>
                        </a:rPr>
                        <a:t>Прогноз</a:t>
                      </a:r>
                    </a:p>
                    <a:p>
                      <a:pPr algn="ctr"/>
                      <a:r>
                        <a:rPr lang="ru-RU" sz="1400" dirty="0" smtClean="0">
                          <a:solidFill>
                            <a:schemeClr val="tx1"/>
                          </a:solidFill>
                        </a:rPr>
                        <a:t>2024 г.</a:t>
                      </a:r>
                      <a:endParaRPr lang="ru-RU" sz="1400" dirty="0">
                        <a:solidFill>
                          <a:schemeClr val="tx1"/>
                        </a:solidFill>
                      </a:endParaRPr>
                    </a:p>
                  </a:txBody>
                  <a:tcPr>
                    <a:solidFill>
                      <a:schemeClr val="accent3">
                        <a:lumMod val="20000"/>
                        <a:lumOff val="80000"/>
                      </a:schemeClr>
                    </a:solidFill>
                  </a:tcPr>
                </a:tc>
                <a:tc>
                  <a:txBody>
                    <a:bodyPr/>
                    <a:lstStyle/>
                    <a:p>
                      <a:pPr algn="ctr"/>
                      <a:r>
                        <a:rPr lang="ru-RU" sz="1400" dirty="0" smtClean="0">
                          <a:solidFill>
                            <a:schemeClr val="tx1"/>
                          </a:solidFill>
                        </a:rPr>
                        <a:t>Прогноз</a:t>
                      </a:r>
                    </a:p>
                    <a:p>
                      <a:pPr algn="ctr"/>
                      <a:r>
                        <a:rPr lang="ru-RU" sz="1400" dirty="0" smtClean="0">
                          <a:solidFill>
                            <a:schemeClr val="tx1"/>
                          </a:solidFill>
                        </a:rPr>
                        <a:t>2025 г.</a:t>
                      </a:r>
                      <a:endParaRPr lang="ru-RU" sz="1400" dirty="0">
                        <a:solidFill>
                          <a:schemeClr val="tx1"/>
                        </a:solidFill>
                      </a:endParaRPr>
                    </a:p>
                  </a:txBody>
                  <a:tcPr>
                    <a:solidFill>
                      <a:schemeClr val="accent3">
                        <a:lumMod val="20000"/>
                        <a:lumOff val="80000"/>
                      </a:schemeClr>
                    </a:solidFill>
                  </a:tcPr>
                </a:tc>
              </a:tr>
              <a:tr h="355492">
                <a:tc>
                  <a:txBody>
                    <a:bodyPr/>
                    <a:lstStyle/>
                    <a:p>
                      <a:r>
                        <a:rPr lang="ru-RU" b="1" dirty="0" smtClean="0"/>
                        <a:t>ДОХОДЫ</a:t>
                      </a:r>
                      <a:r>
                        <a:rPr lang="ru-RU" dirty="0" smtClean="0"/>
                        <a:t>,</a:t>
                      </a:r>
                      <a:r>
                        <a:rPr lang="ru-RU" baseline="0" dirty="0" smtClean="0"/>
                        <a:t> в том числе:</a:t>
                      </a:r>
                      <a:endParaRPr lang="ru-RU" dirty="0"/>
                    </a:p>
                  </a:txBody>
                  <a:tcPr>
                    <a:solidFill>
                      <a:schemeClr val="accent3">
                        <a:lumMod val="20000"/>
                        <a:lumOff val="80000"/>
                      </a:schemeClr>
                    </a:solidFill>
                  </a:tcPr>
                </a:tc>
                <a:tc>
                  <a:txBody>
                    <a:bodyPr/>
                    <a:lstStyle/>
                    <a:p>
                      <a:pPr algn="ctr"/>
                      <a:r>
                        <a:rPr lang="ru-RU" sz="1600" b="1" dirty="0" smtClean="0"/>
                        <a:t>1 237</a:t>
                      </a:r>
                      <a:r>
                        <a:rPr lang="ru-RU" sz="1600" b="1" baseline="0" dirty="0" smtClean="0"/>
                        <a:t> 885,1</a:t>
                      </a:r>
                      <a:endParaRPr lang="ru-RU" sz="1600" b="1" dirty="0"/>
                    </a:p>
                  </a:txBody>
                  <a:tcPr anchor="ctr">
                    <a:solidFill>
                      <a:schemeClr val="accent3">
                        <a:lumMod val="20000"/>
                        <a:lumOff val="80000"/>
                      </a:schemeClr>
                    </a:solidFill>
                  </a:tcPr>
                </a:tc>
                <a:tc>
                  <a:txBody>
                    <a:bodyPr/>
                    <a:lstStyle/>
                    <a:p>
                      <a:pPr algn="ctr"/>
                      <a:r>
                        <a:rPr lang="ru-RU" sz="1600" b="1" dirty="0" smtClean="0"/>
                        <a:t>675 184,8</a:t>
                      </a:r>
                      <a:endParaRPr lang="ru-RU" sz="1600" b="1" dirty="0"/>
                    </a:p>
                  </a:txBody>
                  <a:tcPr anchor="ctr">
                    <a:solidFill>
                      <a:schemeClr val="accent3">
                        <a:lumMod val="20000"/>
                        <a:lumOff val="80000"/>
                      </a:schemeClr>
                    </a:solidFill>
                  </a:tcPr>
                </a:tc>
                <a:tc>
                  <a:txBody>
                    <a:bodyPr/>
                    <a:lstStyle/>
                    <a:p>
                      <a:r>
                        <a:rPr lang="ru-RU" sz="1600" b="1" dirty="0" smtClean="0"/>
                        <a:t>741 679,9</a:t>
                      </a:r>
                      <a:endParaRPr lang="ru-RU" sz="1600" b="1" dirty="0"/>
                    </a:p>
                  </a:txBody>
                  <a:tcPr anchor="ctr">
                    <a:solidFill>
                      <a:schemeClr val="accent3">
                        <a:lumMod val="20000"/>
                        <a:lumOff val="80000"/>
                      </a:schemeClr>
                    </a:solidFill>
                  </a:tcPr>
                </a:tc>
                <a:tc>
                  <a:txBody>
                    <a:bodyPr/>
                    <a:lstStyle/>
                    <a:p>
                      <a:r>
                        <a:rPr lang="ru-RU" sz="1600" b="1" dirty="0" smtClean="0"/>
                        <a:t>762 911,7</a:t>
                      </a:r>
                      <a:endParaRPr lang="ru-RU" sz="1600" b="1" dirty="0"/>
                    </a:p>
                  </a:txBody>
                  <a:tcPr anchor="ctr">
                    <a:solidFill>
                      <a:schemeClr val="accent3">
                        <a:lumMod val="20000"/>
                        <a:lumOff val="80000"/>
                      </a:schemeClr>
                    </a:solidFill>
                  </a:tcPr>
                </a:tc>
                <a:tc>
                  <a:txBody>
                    <a:bodyPr/>
                    <a:lstStyle/>
                    <a:p>
                      <a:r>
                        <a:rPr lang="ru-RU" sz="1600" b="1" dirty="0" smtClean="0"/>
                        <a:t>777 722,0</a:t>
                      </a:r>
                      <a:endParaRPr lang="ru-RU" sz="1600" b="1" dirty="0"/>
                    </a:p>
                  </a:txBody>
                  <a:tcPr anchor="ctr">
                    <a:solidFill>
                      <a:schemeClr val="accent3">
                        <a:lumMod val="20000"/>
                        <a:lumOff val="80000"/>
                      </a:schemeClr>
                    </a:solidFill>
                  </a:tcPr>
                </a:tc>
              </a:tr>
              <a:tr h="432048">
                <a:tc>
                  <a:txBody>
                    <a:bodyPr/>
                    <a:lstStyle/>
                    <a:p>
                      <a:r>
                        <a:rPr lang="ru-RU" sz="1400" i="1" dirty="0" smtClean="0"/>
                        <a:t>Налоговые и неналоговые доходы</a:t>
                      </a:r>
                      <a:endParaRPr lang="ru-RU" sz="1400" i="1" dirty="0"/>
                    </a:p>
                  </a:txBody>
                  <a:tcPr>
                    <a:solidFill>
                      <a:schemeClr val="accent3">
                        <a:lumMod val="20000"/>
                        <a:lumOff val="80000"/>
                      </a:schemeClr>
                    </a:solidFill>
                  </a:tcPr>
                </a:tc>
                <a:tc>
                  <a:txBody>
                    <a:bodyPr/>
                    <a:lstStyle/>
                    <a:p>
                      <a:pPr algn="ctr"/>
                      <a:r>
                        <a:rPr lang="ru-RU" sz="1600" b="0" i="1" dirty="0" smtClean="0"/>
                        <a:t>235 629,0</a:t>
                      </a:r>
                      <a:endParaRPr lang="ru-RU" sz="1600" b="0" i="1" dirty="0"/>
                    </a:p>
                  </a:txBody>
                  <a:tcPr anchor="ctr">
                    <a:solidFill>
                      <a:schemeClr val="accent3">
                        <a:lumMod val="20000"/>
                        <a:lumOff val="80000"/>
                      </a:schemeClr>
                    </a:solidFill>
                  </a:tcPr>
                </a:tc>
                <a:tc>
                  <a:txBody>
                    <a:bodyPr/>
                    <a:lstStyle/>
                    <a:p>
                      <a:pPr algn="ctr"/>
                      <a:r>
                        <a:rPr lang="ru-RU" sz="1600" b="0" i="1" dirty="0" smtClean="0"/>
                        <a:t>237 290,0</a:t>
                      </a:r>
                      <a:endParaRPr lang="ru-RU" sz="1600" b="0" i="1" dirty="0"/>
                    </a:p>
                  </a:txBody>
                  <a:tcPr anchor="ctr">
                    <a:solidFill>
                      <a:schemeClr val="accent3">
                        <a:lumMod val="20000"/>
                        <a:lumOff val="80000"/>
                      </a:schemeClr>
                    </a:solidFill>
                  </a:tcPr>
                </a:tc>
                <a:tc>
                  <a:txBody>
                    <a:bodyPr/>
                    <a:lstStyle/>
                    <a:p>
                      <a:pPr algn="ctr"/>
                      <a:r>
                        <a:rPr lang="ru-RU" sz="1600" i="1" dirty="0" smtClean="0"/>
                        <a:t>249 602,3</a:t>
                      </a:r>
                      <a:endParaRPr lang="ru-RU" sz="1600" i="1" dirty="0"/>
                    </a:p>
                  </a:txBody>
                  <a:tcPr anchor="ctr">
                    <a:solidFill>
                      <a:schemeClr val="accent3">
                        <a:lumMod val="20000"/>
                        <a:lumOff val="80000"/>
                      </a:schemeClr>
                    </a:solidFill>
                  </a:tcPr>
                </a:tc>
                <a:tc>
                  <a:txBody>
                    <a:bodyPr/>
                    <a:lstStyle/>
                    <a:p>
                      <a:pPr algn="ctr"/>
                      <a:r>
                        <a:rPr lang="ru-RU" sz="1600" i="1" dirty="0" smtClean="0"/>
                        <a:t>258 983,6</a:t>
                      </a:r>
                      <a:endParaRPr lang="ru-RU" sz="1600" i="1" dirty="0"/>
                    </a:p>
                  </a:txBody>
                  <a:tcPr anchor="ctr">
                    <a:solidFill>
                      <a:schemeClr val="accent3">
                        <a:lumMod val="20000"/>
                        <a:lumOff val="80000"/>
                      </a:schemeClr>
                    </a:solidFill>
                  </a:tcPr>
                </a:tc>
                <a:tc>
                  <a:txBody>
                    <a:bodyPr/>
                    <a:lstStyle/>
                    <a:p>
                      <a:pPr algn="ctr"/>
                      <a:r>
                        <a:rPr lang="ru-RU" sz="1600" i="1" dirty="0" smtClean="0"/>
                        <a:t>267 716,6</a:t>
                      </a:r>
                      <a:endParaRPr lang="ru-RU" sz="1600" i="1" dirty="0"/>
                    </a:p>
                  </a:txBody>
                  <a:tcPr anchor="ctr">
                    <a:solidFill>
                      <a:schemeClr val="accent3">
                        <a:lumMod val="20000"/>
                        <a:lumOff val="80000"/>
                      </a:schemeClr>
                    </a:solidFill>
                  </a:tcPr>
                </a:tc>
              </a:tr>
              <a:tr h="506741">
                <a:tc>
                  <a:txBody>
                    <a:bodyPr/>
                    <a:lstStyle/>
                    <a:p>
                      <a:r>
                        <a:rPr lang="ru-RU" sz="1600" i="1" dirty="0" smtClean="0"/>
                        <a:t>Безвозмездные поступления</a:t>
                      </a:r>
                      <a:endParaRPr lang="ru-RU" sz="1600" i="1" dirty="0"/>
                    </a:p>
                  </a:txBody>
                  <a:tcPr>
                    <a:solidFill>
                      <a:schemeClr val="accent3">
                        <a:lumMod val="20000"/>
                        <a:lumOff val="80000"/>
                      </a:schemeClr>
                    </a:solidFill>
                  </a:tcPr>
                </a:tc>
                <a:tc>
                  <a:txBody>
                    <a:bodyPr/>
                    <a:lstStyle/>
                    <a:p>
                      <a:pPr algn="ctr"/>
                      <a:r>
                        <a:rPr lang="ru-RU" sz="1600" b="0" i="1" dirty="0" smtClean="0"/>
                        <a:t>1 002 256,1</a:t>
                      </a:r>
                      <a:endParaRPr lang="ru-RU" sz="1600" b="0" i="1" dirty="0"/>
                    </a:p>
                  </a:txBody>
                  <a:tcPr anchor="ctr">
                    <a:solidFill>
                      <a:schemeClr val="accent3">
                        <a:lumMod val="20000"/>
                        <a:lumOff val="80000"/>
                      </a:schemeClr>
                    </a:solidFill>
                  </a:tcPr>
                </a:tc>
                <a:tc>
                  <a:txBody>
                    <a:bodyPr/>
                    <a:lstStyle/>
                    <a:p>
                      <a:pPr algn="ctr"/>
                      <a:r>
                        <a:rPr lang="ru-RU" sz="1600" b="0" i="1" dirty="0" smtClean="0"/>
                        <a:t>437 894,8</a:t>
                      </a:r>
                      <a:endParaRPr lang="ru-RU" sz="1600" b="0" i="1" dirty="0"/>
                    </a:p>
                  </a:txBody>
                  <a:tcPr anchor="ctr">
                    <a:solidFill>
                      <a:schemeClr val="accent3">
                        <a:lumMod val="20000"/>
                        <a:lumOff val="80000"/>
                      </a:schemeClr>
                    </a:solidFill>
                  </a:tcPr>
                </a:tc>
                <a:tc>
                  <a:txBody>
                    <a:bodyPr/>
                    <a:lstStyle/>
                    <a:p>
                      <a:pPr algn="ctr"/>
                      <a:r>
                        <a:rPr lang="ru-RU" sz="1600" i="1" dirty="0" smtClean="0"/>
                        <a:t>492 077,6</a:t>
                      </a:r>
                      <a:endParaRPr lang="ru-RU" sz="1600" i="1" dirty="0"/>
                    </a:p>
                  </a:txBody>
                  <a:tcPr anchor="ctr">
                    <a:solidFill>
                      <a:schemeClr val="accent3">
                        <a:lumMod val="20000"/>
                        <a:lumOff val="80000"/>
                      </a:schemeClr>
                    </a:solidFill>
                  </a:tcPr>
                </a:tc>
                <a:tc>
                  <a:txBody>
                    <a:bodyPr/>
                    <a:lstStyle/>
                    <a:p>
                      <a:pPr algn="ctr"/>
                      <a:r>
                        <a:rPr lang="ru-RU" sz="1600" i="1" dirty="0" smtClean="0"/>
                        <a:t>503 928,1</a:t>
                      </a:r>
                      <a:endParaRPr lang="ru-RU" sz="1600" i="1" dirty="0"/>
                    </a:p>
                  </a:txBody>
                  <a:tcPr anchor="ctr">
                    <a:solidFill>
                      <a:schemeClr val="accent3">
                        <a:lumMod val="20000"/>
                        <a:lumOff val="80000"/>
                      </a:schemeClr>
                    </a:solidFill>
                  </a:tcPr>
                </a:tc>
                <a:tc>
                  <a:txBody>
                    <a:bodyPr/>
                    <a:lstStyle/>
                    <a:p>
                      <a:pPr algn="ctr"/>
                      <a:r>
                        <a:rPr lang="ru-RU" sz="1600" i="1" dirty="0" smtClean="0"/>
                        <a:t>510 005,4</a:t>
                      </a:r>
                      <a:endParaRPr lang="ru-RU" sz="1600" i="1" dirty="0"/>
                    </a:p>
                  </a:txBody>
                  <a:tcPr anchor="ctr">
                    <a:solidFill>
                      <a:schemeClr val="accent3">
                        <a:lumMod val="20000"/>
                        <a:lumOff val="80000"/>
                      </a:schemeClr>
                    </a:solidFill>
                  </a:tcPr>
                </a:tc>
              </a:tr>
              <a:tr h="411904">
                <a:tc>
                  <a:txBody>
                    <a:bodyPr/>
                    <a:lstStyle/>
                    <a:p>
                      <a:r>
                        <a:rPr lang="ru-RU" b="1" dirty="0" smtClean="0"/>
                        <a:t>РАСХОДЫ</a:t>
                      </a:r>
                      <a:endParaRPr lang="ru-RU" b="1" dirty="0"/>
                    </a:p>
                  </a:txBody>
                  <a:tcPr>
                    <a:solidFill>
                      <a:schemeClr val="accent3">
                        <a:lumMod val="20000"/>
                        <a:lumOff val="80000"/>
                      </a:schemeClr>
                    </a:solidFill>
                  </a:tcPr>
                </a:tc>
                <a:tc>
                  <a:txBody>
                    <a:bodyPr/>
                    <a:lstStyle/>
                    <a:p>
                      <a:pPr algn="ctr"/>
                      <a:r>
                        <a:rPr lang="ru-RU" sz="1600" b="1" dirty="0" smtClean="0"/>
                        <a:t>1 249 189,8</a:t>
                      </a:r>
                      <a:endParaRPr lang="ru-RU" sz="1600" b="1" dirty="0"/>
                    </a:p>
                  </a:txBody>
                  <a:tcPr anchor="ctr">
                    <a:solidFill>
                      <a:schemeClr val="accent3">
                        <a:lumMod val="20000"/>
                        <a:lumOff val="80000"/>
                      </a:schemeClr>
                    </a:solidFill>
                  </a:tcPr>
                </a:tc>
                <a:tc>
                  <a:txBody>
                    <a:bodyPr/>
                    <a:lstStyle/>
                    <a:p>
                      <a:pPr algn="ctr"/>
                      <a:r>
                        <a:rPr lang="ru-RU" sz="1600" b="1" dirty="0" smtClean="0"/>
                        <a:t>675 184,8</a:t>
                      </a:r>
                      <a:endParaRPr lang="ru-RU" sz="1600" b="1" dirty="0"/>
                    </a:p>
                  </a:txBody>
                  <a:tcPr anchor="ctr">
                    <a:solidFill>
                      <a:schemeClr val="accent3">
                        <a:lumMod val="20000"/>
                        <a:lumOff val="80000"/>
                      </a:schemeClr>
                    </a:solidFill>
                  </a:tcPr>
                </a:tc>
                <a:tc>
                  <a:txBody>
                    <a:bodyPr/>
                    <a:lstStyle/>
                    <a:p>
                      <a:pPr algn="ctr"/>
                      <a:r>
                        <a:rPr lang="ru-RU" sz="1600" b="1" dirty="0" smtClean="0"/>
                        <a:t>741 679,9</a:t>
                      </a:r>
                      <a:endParaRPr lang="ru-RU" sz="1600" b="1" dirty="0"/>
                    </a:p>
                  </a:txBody>
                  <a:tcPr anchor="ctr">
                    <a:solidFill>
                      <a:schemeClr val="accent3">
                        <a:lumMod val="20000"/>
                        <a:lumOff val="80000"/>
                      </a:schemeClr>
                    </a:solidFill>
                  </a:tcPr>
                </a:tc>
                <a:tc>
                  <a:txBody>
                    <a:bodyPr/>
                    <a:lstStyle/>
                    <a:p>
                      <a:pPr algn="ctr"/>
                      <a:r>
                        <a:rPr lang="ru-RU" sz="1600" b="1" dirty="0" smtClean="0"/>
                        <a:t>762 911,7</a:t>
                      </a:r>
                      <a:endParaRPr lang="ru-RU" sz="1600" b="1" dirty="0"/>
                    </a:p>
                  </a:txBody>
                  <a:tcPr anchor="ctr">
                    <a:solidFill>
                      <a:schemeClr val="accent3">
                        <a:lumMod val="20000"/>
                        <a:lumOff val="80000"/>
                      </a:schemeClr>
                    </a:solidFill>
                  </a:tcPr>
                </a:tc>
                <a:tc>
                  <a:txBody>
                    <a:bodyPr/>
                    <a:lstStyle/>
                    <a:p>
                      <a:pPr algn="ctr"/>
                      <a:r>
                        <a:rPr lang="ru-RU" sz="1600" b="1" dirty="0" smtClean="0"/>
                        <a:t>777 722,0</a:t>
                      </a:r>
                      <a:endParaRPr lang="ru-RU" sz="1600" b="1" dirty="0"/>
                    </a:p>
                  </a:txBody>
                  <a:tcPr anchor="ctr">
                    <a:solidFill>
                      <a:schemeClr val="accent3">
                        <a:lumMod val="20000"/>
                        <a:lumOff val="80000"/>
                      </a:schemeClr>
                    </a:solidFill>
                  </a:tcPr>
                </a:tc>
              </a:tr>
              <a:tr h="506741">
                <a:tc>
                  <a:txBody>
                    <a:bodyPr/>
                    <a:lstStyle/>
                    <a:p>
                      <a:r>
                        <a:rPr lang="ru-RU" b="1" dirty="0" smtClean="0"/>
                        <a:t>ДЕФИЦИТ</a:t>
                      </a:r>
                      <a:r>
                        <a:rPr lang="ru-RU" b="1" baseline="0" dirty="0" smtClean="0"/>
                        <a:t> (ПРОФИЦИТ)</a:t>
                      </a:r>
                      <a:endParaRPr lang="ru-RU" b="1" dirty="0"/>
                    </a:p>
                  </a:txBody>
                  <a:tcPr>
                    <a:solidFill>
                      <a:schemeClr val="accent3">
                        <a:lumMod val="20000"/>
                        <a:lumOff val="80000"/>
                      </a:schemeClr>
                    </a:solidFill>
                  </a:tcPr>
                </a:tc>
                <a:tc>
                  <a:txBody>
                    <a:bodyPr/>
                    <a:lstStyle/>
                    <a:p>
                      <a:pPr algn="ctr"/>
                      <a:r>
                        <a:rPr lang="ru-RU" sz="1600" b="1" dirty="0" smtClean="0"/>
                        <a:t>11 304,7</a:t>
                      </a:r>
                      <a:endParaRPr lang="ru-RU" sz="1600" b="1" dirty="0"/>
                    </a:p>
                  </a:txBody>
                  <a:tcPr anchor="ctr">
                    <a:solidFill>
                      <a:schemeClr val="accent3">
                        <a:lumMod val="20000"/>
                        <a:lumOff val="80000"/>
                      </a:schemeClr>
                    </a:solidFill>
                  </a:tcPr>
                </a:tc>
                <a:tc>
                  <a:txBody>
                    <a:bodyPr/>
                    <a:lstStyle/>
                    <a:p>
                      <a:pPr algn="ctr"/>
                      <a:r>
                        <a:rPr lang="ru-RU" b="1" dirty="0" smtClean="0"/>
                        <a:t>0</a:t>
                      </a:r>
                      <a:endParaRPr lang="ru-RU" b="1" dirty="0"/>
                    </a:p>
                  </a:txBody>
                  <a:tcPr anchor="ctr">
                    <a:solidFill>
                      <a:schemeClr val="accent3">
                        <a:lumMod val="20000"/>
                        <a:lumOff val="80000"/>
                      </a:schemeClr>
                    </a:solidFill>
                  </a:tcPr>
                </a:tc>
                <a:tc>
                  <a:txBody>
                    <a:bodyPr/>
                    <a:lstStyle/>
                    <a:p>
                      <a:pPr algn="ctr"/>
                      <a:r>
                        <a:rPr lang="ru-RU" b="1" dirty="0" smtClean="0"/>
                        <a:t>0</a:t>
                      </a:r>
                      <a:endParaRPr lang="ru-RU" b="1" dirty="0"/>
                    </a:p>
                  </a:txBody>
                  <a:tcPr anchor="ctr">
                    <a:solidFill>
                      <a:schemeClr val="accent3">
                        <a:lumMod val="20000"/>
                        <a:lumOff val="80000"/>
                      </a:schemeClr>
                    </a:solidFill>
                  </a:tcPr>
                </a:tc>
                <a:tc>
                  <a:txBody>
                    <a:bodyPr/>
                    <a:lstStyle/>
                    <a:p>
                      <a:pPr algn="ctr"/>
                      <a:r>
                        <a:rPr lang="ru-RU" b="1" dirty="0" smtClean="0"/>
                        <a:t>0</a:t>
                      </a:r>
                      <a:endParaRPr lang="ru-RU" b="1" dirty="0"/>
                    </a:p>
                  </a:txBody>
                  <a:tcPr anchor="ctr">
                    <a:solidFill>
                      <a:schemeClr val="accent3">
                        <a:lumMod val="20000"/>
                        <a:lumOff val="80000"/>
                      </a:schemeClr>
                    </a:solidFill>
                  </a:tcPr>
                </a:tc>
                <a:tc>
                  <a:txBody>
                    <a:bodyPr/>
                    <a:lstStyle/>
                    <a:p>
                      <a:pPr algn="ctr"/>
                      <a:r>
                        <a:rPr lang="ru-RU" b="1" dirty="0" smtClean="0"/>
                        <a:t>0</a:t>
                      </a:r>
                      <a:endParaRPr lang="ru-RU" b="1" dirty="0"/>
                    </a:p>
                  </a:txBody>
                  <a:tcPr anchor="ctr">
                    <a:solidFill>
                      <a:schemeClr val="accent3">
                        <a:lumMod val="20000"/>
                        <a:lumOff val="80000"/>
                      </a:schemeClr>
                    </a:solidFill>
                  </a:tcPr>
                </a:tc>
              </a:tr>
            </a:tbl>
          </a:graphicData>
        </a:graphic>
      </p:graphicFrame>
      <p:sp>
        <p:nvSpPr>
          <p:cNvPr id="7" name="TextBox 6"/>
          <p:cNvSpPr txBox="1"/>
          <p:nvPr/>
        </p:nvSpPr>
        <p:spPr>
          <a:xfrm>
            <a:off x="3203848" y="260648"/>
            <a:ext cx="184731" cy="523220"/>
          </a:xfrm>
          <a:prstGeom prst="rect">
            <a:avLst/>
          </a:prstGeom>
          <a:noFill/>
        </p:spPr>
        <p:txBody>
          <a:bodyPr wrap="none" rtlCol="0">
            <a:spAutoFit/>
          </a:bodyPr>
          <a:lstStyle/>
          <a:p>
            <a:endParaRPr lang="ru-RU" sz="2800" b="1" dirty="0">
              <a:solidFill>
                <a:srgbClr val="1F497D">
                  <a:lumMod val="50000"/>
                </a:srgbClr>
              </a:solidFill>
            </a:endParaRPr>
          </a:p>
        </p:txBody>
      </p:sp>
      <p:sp>
        <p:nvSpPr>
          <p:cNvPr id="8" name="Прямоугольник 7"/>
          <p:cNvSpPr/>
          <p:nvPr/>
        </p:nvSpPr>
        <p:spPr>
          <a:xfrm>
            <a:off x="4404326" y="3357562"/>
            <a:ext cx="312906" cy="369332"/>
          </a:xfrm>
          <a:prstGeom prst="rect">
            <a:avLst/>
          </a:prstGeom>
        </p:spPr>
        <p:txBody>
          <a:bodyPr wrap="square">
            <a:spAutoFit/>
          </a:bodyPr>
          <a:lstStyle/>
          <a:p>
            <a:r>
              <a:rPr lang="ru-RU" b="1" dirty="0" smtClean="0">
                <a:solidFill>
                  <a:schemeClr val="accent1">
                    <a:lumMod val="50000"/>
                  </a:schemeClr>
                </a:solidFill>
              </a:rPr>
              <a:t>0</a:t>
            </a:r>
            <a:endParaRPr lang="ru-RU" b="1" dirty="0">
              <a:solidFill>
                <a:schemeClr val="accent1">
                  <a:lumMod val="50000"/>
                </a:schemeClr>
              </a:solidFill>
            </a:endParaRPr>
          </a:p>
        </p:txBody>
      </p:sp>
      <p:sp>
        <p:nvSpPr>
          <p:cNvPr id="9" name="Прямоугольник 8"/>
          <p:cNvSpPr/>
          <p:nvPr/>
        </p:nvSpPr>
        <p:spPr>
          <a:xfrm>
            <a:off x="1187624" y="1988840"/>
            <a:ext cx="184731" cy="369332"/>
          </a:xfrm>
          <a:prstGeom prst="rect">
            <a:avLst/>
          </a:prstGeom>
        </p:spPr>
        <p:txBody>
          <a:bodyPr wrap="none">
            <a:spAutoFit/>
          </a:bodyPr>
          <a:lstStyle/>
          <a:p>
            <a:endParaRPr lang="ru-RU" dirty="0">
              <a:solidFill>
                <a:prstClr val="black"/>
              </a:solidFill>
            </a:endParaRPr>
          </a:p>
        </p:txBody>
      </p:sp>
      <p:sp>
        <p:nvSpPr>
          <p:cNvPr id="4" name="TextBox 3"/>
          <p:cNvSpPr txBox="1"/>
          <p:nvPr/>
        </p:nvSpPr>
        <p:spPr>
          <a:xfrm>
            <a:off x="1187624" y="116632"/>
            <a:ext cx="7318029" cy="584775"/>
          </a:xfrm>
          <a:prstGeom prst="rect">
            <a:avLst/>
          </a:prstGeom>
          <a:noFill/>
        </p:spPr>
        <p:txBody>
          <a:bodyPr wrap="none" rtlCol="0">
            <a:spAutoFit/>
          </a:bodyPr>
          <a:lstStyle/>
          <a:p>
            <a:r>
              <a:rPr lang="ru-RU" sz="3200" b="1" dirty="0" smtClean="0">
                <a:solidFill>
                  <a:srgbClr val="1F497D">
                    <a:lumMod val="75000"/>
                  </a:srgbClr>
                </a:solidFill>
                <a:latin typeface="Bookman Old Style" panose="02050604050505020204" pitchFamily="18" charset="0"/>
              </a:rPr>
              <a:t>Основные параметры бюджета</a:t>
            </a:r>
            <a:endParaRPr lang="ru-RU" sz="3200" b="1" dirty="0">
              <a:solidFill>
                <a:srgbClr val="1F497D">
                  <a:lumMod val="75000"/>
                </a:srgbClr>
              </a:solidFill>
              <a:latin typeface="Bookman Old Style" panose="02050604050505020204" pitchFamily="18" charset="0"/>
            </a:endParaRPr>
          </a:p>
        </p:txBody>
      </p:sp>
      <p:sp>
        <p:nvSpPr>
          <p:cNvPr id="5" name="Цилиндр 4"/>
          <p:cNvSpPr/>
          <p:nvPr/>
        </p:nvSpPr>
        <p:spPr>
          <a:xfrm>
            <a:off x="107067" y="1507854"/>
            <a:ext cx="678719" cy="2264546"/>
          </a:xfrm>
          <a:prstGeom prst="can">
            <a:avLst/>
          </a:prstGeom>
          <a:solidFill>
            <a:schemeClr val="tx2">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endParaRPr>
          </a:p>
        </p:txBody>
      </p:sp>
      <p:sp>
        <p:nvSpPr>
          <p:cNvPr id="20" name="Цилиндр 19"/>
          <p:cNvSpPr/>
          <p:nvPr/>
        </p:nvSpPr>
        <p:spPr>
          <a:xfrm>
            <a:off x="1071538" y="1500174"/>
            <a:ext cx="714380" cy="2286016"/>
          </a:xfrm>
          <a:prstGeom prst="can">
            <a:avLst/>
          </a:prstGeom>
          <a:solidFill>
            <a:schemeClr val="accent6">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11" name="Цилиндр 10"/>
          <p:cNvSpPr/>
          <p:nvPr/>
        </p:nvSpPr>
        <p:spPr>
          <a:xfrm>
            <a:off x="2428860" y="1428736"/>
            <a:ext cx="785818" cy="2445992"/>
          </a:xfrm>
          <a:prstGeom prst="can">
            <a:avLst/>
          </a:prstGeom>
          <a:solidFill>
            <a:schemeClr val="tx2">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22" name="Цилиндр 21"/>
          <p:cNvSpPr/>
          <p:nvPr/>
        </p:nvSpPr>
        <p:spPr>
          <a:xfrm>
            <a:off x="3428992" y="1428736"/>
            <a:ext cx="785818" cy="2418994"/>
          </a:xfrm>
          <a:prstGeom prst="can">
            <a:avLst/>
          </a:prstGeom>
          <a:solidFill>
            <a:schemeClr val="accent6">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12" name="TextBox 11"/>
          <p:cNvSpPr txBox="1"/>
          <p:nvPr/>
        </p:nvSpPr>
        <p:spPr>
          <a:xfrm>
            <a:off x="582016" y="2492896"/>
            <a:ext cx="1138838" cy="369332"/>
          </a:xfrm>
          <a:prstGeom prst="rect">
            <a:avLst/>
          </a:prstGeom>
          <a:noFill/>
        </p:spPr>
        <p:txBody>
          <a:bodyPr wrap="none" rtlCol="0">
            <a:spAutoFit/>
          </a:bodyPr>
          <a:lstStyle/>
          <a:p>
            <a:r>
              <a:rPr lang="ru-RU" b="1" dirty="0" smtClean="0">
                <a:solidFill>
                  <a:srgbClr val="1F497D">
                    <a:lumMod val="75000"/>
                  </a:srgbClr>
                </a:solidFill>
              </a:rPr>
              <a:t>2023 год</a:t>
            </a:r>
            <a:endParaRPr lang="ru-RU" b="1" dirty="0">
              <a:solidFill>
                <a:srgbClr val="1F497D">
                  <a:lumMod val="75000"/>
                </a:srgbClr>
              </a:solidFill>
            </a:endParaRPr>
          </a:p>
        </p:txBody>
      </p:sp>
      <p:sp>
        <p:nvSpPr>
          <p:cNvPr id="13" name="TextBox 12"/>
          <p:cNvSpPr txBox="1"/>
          <p:nvPr/>
        </p:nvSpPr>
        <p:spPr>
          <a:xfrm>
            <a:off x="2857488" y="2492896"/>
            <a:ext cx="1285884" cy="369332"/>
          </a:xfrm>
          <a:prstGeom prst="rect">
            <a:avLst/>
          </a:prstGeom>
          <a:noFill/>
        </p:spPr>
        <p:txBody>
          <a:bodyPr wrap="square" rtlCol="0">
            <a:spAutoFit/>
          </a:bodyPr>
          <a:lstStyle/>
          <a:p>
            <a:r>
              <a:rPr lang="ru-RU" b="1" dirty="0" smtClean="0">
                <a:solidFill>
                  <a:srgbClr val="1F497D">
                    <a:lumMod val="75000"/>
                  </a:srgbClr>
                </a:solidFill>
              </a:rPr>
              <a:t>2024 год</a:t>
            </a:r>
            <a:endParaRPr lang="ru-RU" b="1" dirty="0">
              <a:solidFill>
                <a:srgbClr val="1F497D">
                  <a:lumMod val="75000"/>
                </a:srgbClr>
              </a:solidFill>
            </a:endParaRPr>
          </a:p>
        </p:txBody>
      </p:sp>
      <p:sp>
        <p:nvSpPr>
          <p:cNvPr id="14" name="TextBox 13"/>
          <p:cNvSpPr txBox="1"/>
          <p:nvPr/>
        </p:nvSpPr>
        <p:spPr>
          <a:xfrm>
            <a:off x="-70800" y="1124744"/>
            <a:ext cx="1096775" cy="338554"/>
          </a:xfrm>
          <a:prstGeom prst="rect">
            <a:avLst/>
          </a:prstGeom>
          <a:noFill/>
        </p:spPr>
        <p:txBody>
          <a:bodyPr wrap="none" rtlCol="0">
            <a:spAutoFit/>
          </a:bodyPr>
          <a:lstStyle/>
          <a:p>
            <a:r>
              <a:rPr lang="ru-RU" sz="1600" dirty="0" smtClean="0">
                <a:solidFill>
                  <a:srgbClr val="1F497D">
                    <a:lumMod val="75000"/>
                  </a:srgbClr>
                </a:solidFill>
              </a:rPr>
              <a:t>741 679,9</a:t>
            </a:r>
            <a:endParaRPr lang="ru-RU" sz="1600" dirty="0">
              <a:solidFill>
                <a:srgbClr val="1F497D">
                  <a:lumMod val="75000"/>
                </a:srgbClr>
              </a:solidFill>
            </a:endParaRPr>
          </a:p>
        </p:txBody>
      </p:sp>
      <p:sp>
        <p:nvSpPr>
          <p:cNvPr id="15" name="TextBox 14"/>
          <p:cNvSpPr txBox="1"/>
          <p:nvPr/>
        </p:nvSpPr>
        <p:spPr>
          <a:xfrm>
            <a:off x="928662" y="1124744"/>
            <a:ext cx="1214447" cy="338554"/>
          </a:xfrm>
          <a:prstGeom prst="rect">
            <a:avLst/>
          </a:prstGeom>
          <a:noFill/>
        </p:spPr>
        <p:txBody>
          <a:bodyPr wrap="square" rtlCol="0">
            <a:spAutoFit/>
          </a:bodyPr>
          <a:lstStyle/>
          <a:p>
            <a:r>
              <a:rPr lang="ru-RU" sz="1600" dirty="0" smtClean="0">
                <a:solidFill>
                  <a:srgbClr val="1F497D">
                    <a:lumMod val="75000"/>
                  </a:srgbClr>
                </a:solidFill>
              </a:rPr>
              <a:t>741 679,9</a:t>
            </a:r>
            <a:endParaRPr lang="ru-RU" sz="1600" dirty="0">
              <a:solidFill>
                <a:srgbClr val="1F497D">
                  <a:lumMod val="75000"/>
                </a:srgbClr>
              </a:solidFill>
            </a:endParaRPr>
          </a:p>
        </p:txBody>
      </p:sp>
      <p:sp>
        <p:nvSpPr>
          <p:cNvPr id="17" name="TextBox 16"/>
          <p:cNvSpPr txBox="1"/>
          <p:nvPr/>
        </p:nvSpPr>
        <p:spPr>
          <a:xfrm>
            <a:off x="2214547" y="1071546"/>
            <a:ext cx="1143008" cy="338554"/>
          </a:xfrm>
          <a:prstGeom prst="rect">
            <a:avLst/>
          </a:prstGeom>
          <a:noFill/>
        </p:spPr>
        <p:txBody>
          <a:bodyPr wrap="square" rtlCol="0">
            <a:spAutoFit/>
          </a:bodyPr>
          <a:lstStyle/>
          <a:p>
            <a:r>
              <a:rPr lang="ru-RU" sz="1600" dirty="0" smtClean="0">
                <a:solidFill>
                  <a:srgbClr val="1F497D">
                    <a:lumMod val="75000"/>
                  </a:srgbClr>
                </a:solidFill>
              </a:rPr>
              <a:t>762 911,7</a:t>
            </a:r>
            <a:endParaRPr lang="ru-RU" sz="1600" dirty="0">
              <a:solidFill>
                <a:srgbClr val="1F497D">
                  <a:lumMod val="75000"/>
                </a:srgbClr>
              </a:solidFill>
            </a:endParaRPr>
          </a:p>
        </p:txBody>
      </p:sp>
      <p:sp>
        <p:nvSpPr>
          <p:cNvPr id="18" name="TextBox 17"/>
          <p:cNvSpPr txBox="1"/>
          <p:nvPr/>
        </p:nvSpPr>
        <p:spPr>
          <a:xfrm>
            <a:off x="3286116" y="1071546"/>
            <a:ext cx="1285885" cy="338554"/>
          </a:xfrm>
          <a:prstGeom prst="rect">
            <a:avLst/>
          </a:prstGeom>
          <a:noFill/>
        </p:spPr>
        <p:txBody>
          <a:bodyPr wrap="square" rtlCol="0">
            <a:spAutoFit/>
          </a:bodyPr>
          <a:lstStyle/>
          <a:p>
            <a:r>
              <a:rPr lang="ru-RU" sz="1600" dirty="0" smtClean="0">
                <a:solidFill>
                  <a:srgbClr val="1F497D">
                    <a:lumMod val="75000"/>
                  </a:srgbClr>
                </a:solidFill>
              </a:rPr>
              <a:t>762 911,7</a:t>
            </a:r>
            <a:endParaRPr lang="ru-RU" sz="1600" dirty="0">
              <a:solidFill>
                <a:srgbClr val="1F497D">
                  <a:lumMod val="75000"/>
                </a:srgbClr>
              </a:solidFill>
            </a:endParaRPr>
          </a:p>
        </p:txBody>
      </p:sp>
      <p:sp>
        <p:nvSpPr>
          <p:cNvPr id="19" name="TextBox 18"/>
          <p:cNvSpPr txBox="1"/>
          <p:nvPr/>
        </p:nvSpPr>
        <p:spPr>
          <a:xfrm>
            <a:off x="1928794" y="3284984"/>
            <a:ext cx="357190" cy="369332"/>
          </a:xfrm>
          <a:prstGeom prst="rect">
            <a:avLst/>
          </a:prstGeom>
          <a:noFill/>
        </p:spPr>
        <p:txBody>
          <a:bodyPr wrap="square" rtlCol="0">
            <a:spAutoFit/>
          </a:bodyPr>
          <a:lstStyle/>
          <a:p>
            <a:r>
              <a:rPr lang="ru-RU" b="1" dirty="0" smtClean="0">
                <a:solidFill>
                  <a:srgbClr val="1F497D">
                    <a:lumMod val="75000"/>
                  </a:srgbClr>
                </a:solidFill>
              </a:rPr>
              <a:t>0</a:t>
            </a:r>
            <a:endParaRPr lang="ru-RU" b="1" dirty="0">
              <a:solidFill>
                <a:srgbClr val="1F497D">
                  <a:lumMod val="75000"/>
                </a:srgbClr>
              </a:solidFill>
            </a:endParaRPr>
          </a:p>
        </p:txBody>
      </p:sp>
      <p:sp>
        <p:nvSpPr>
          <p:cNvPr id="21" name="TextBox 20"/>
          <p:cNvSpPr txBox="1"/>
          <p:nvPr/>
        </p:nvSpPr>
        <p:spPr>
          <a:xfrm>
            <a:off x="6228184" y="3356992"/>
            <a:ext cx="301686" cy="369332"/>
          </a:xfrm>
          <a:prstGeom prst="rect">
            <a:avLst/>
          </a:prstGeom>
          <a:noFill/>
        </p:spPr>
        <p:txBody>
          <a:bodyPr wrap="none" rtlCol="0">
            <a:spAutoFit/>
          </a:bodyPr>
          <a:lstStyle/>
          <a:p>
            <a:r>
              <a:rPr lang="ru-RU" b="1" dirty="0" smtClean="0">
                <a:solidFill>
                  <a:srgbClr val="1F497D">
                    <a:lumMod val="75000"/>
                  </a:srgbClr>
                </a:solidFill>
              </a:rPr>
              <a:t>0</a:t>
            </a:r>
            <a:endParaRPr lang="ru-RU" b="1" dirty="0">
              <a:solidFill>
                <a:srgbClr val="1F497D">
                  <a:lumMod val="75000"/>
                </a:srgbClr>
              </a:solidFill>
            </a:endParaRPr>
          </a:p>
        </p:txBody>
      </p:sp>
      <p:sp>
        <p:nvSpPr>
          <p:cNvPr id="23" name="Багетная рамка 22"/>
          <p:cNvSpPr/>
          <p:nvPr/>
        </p:nvSpPr>
        <p:spPr>
          <a:xfrm>
            <a:off x="7286644" y="2071678"/>
            <a:ext cx="521208" cy="432048"/>
          </a:xfrm>
          <a:prstGeom prst="bevel">
            <a:avLst>
              <a:gd name="adj" fmla="val 50000"/>
            </a:avLst>
          </a:prstGeom>
          <a:solidFill>
            <a:schemeClr val="accent1">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33" name="Багетная рамка 32"/>
          <p:cNvSpPr/>
          <p:nvPr/>
        </p:nvSpPr>
        <p:spPr>
          <a:xfrm>
            <a:off x="7286644" y="2643182"/>
            <a:ext cx="521208" cy="432048"/>
          </a:xfrm>
          <a:prstGeom prst="bevel">
            <a:avLst/>
          </a:prstGeom>
          <a:solidFill>
            <a:schemeClr val="accent6">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34" name="Багетная рамка 33"/>
          <p:cNvSpPr/>
          <p:nvPr/>
        </p:nvSpPr>
        <p:spPr>
          <a:xfrm>
            <a:off x="7286644" y="3214686"/>
            <a:ext cx="521208" cy="432048"/>
          </a:xfrm>
          <a:prstGeom prst="bevel">
            <a:avLst/>
          </a:prstGeom>
          <a:solidFill>
            <a:srgbClr val="FF0000"/>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24" name="TextBox 23"/>
          <p:cNvSpPr txBox="1"/>
          <p:nvPr/>
        </p:nvSpPr>
        <p:spPr>
          <a:xfrm>
            <a:off x="7929586" y="2060848"/>
            <a:ext cx="1214414" cy="369332"/>
          </a:xfrm>
          <a:prstGeom prst="rect">
            <a:avLst/>
          </a:prstGeom>
          <a:noFill/>
        </p:spPr>
        <p:txBody>
          <a:bodyPr wrap="square" rtlCol="0">
            <a:spAutoFit/>
          </a:bodyPr>
          <a:lstStyle/>
          <a:p>
            <a:r>
              <a:rPr lang="ru-RU" b="1" dirty="0" smtClean="0">
                <a:solidFill>
                  <a:srgbClr val="1F497D">
                    <a:lumMod val="75000"/>
                  </a:srgbClr>
                </a:solidFill>
              </a:rPr>
              <a:t>Доходы</a:t>
            </a:r>
            <a:endParaRPr lang="ru-RU" b="1" dirty="0">
              <a:solidFill>
                <a:srgbClr val="1F497D">
                  <a:lumMod val="75000"/>
                </a:srgbClr>
              </a:solidFill>
            </a:endParaRPr>
          </a:p>
        </p:txBody>
      </p:sp>
      <p:sp>
        <p:nvSpPr>
          <p:cNvPr id="25" name="TextBox 24"/>
          <p:cNvSpPr txBox="1"/>
          <p:nvPr/>
        </p:nvSpPr>
        <p:spPr>
          <a:xfrm>
            <a:off x="7929586" y="2643182"/>
            <a:ext cx="1214414" cy="369332"/>
          </a:xfrm>
          <a:prstGeom prst="rect">
            <a:avLst/>
          </a:prstGeom>
          <a:noFill/>
        </p:spPr>
        <p:txBody>
          <a:bodyPr wrap="square" rtlCol="0">
            <a:spAutoFit/>
          </a:bodyPr>
          <a:lstStyle/>
          <a:p>
            <a:r>
              <a:rPr lang="ru-RU" b="1" dirty="0" smtClean="0">
                <a:solidFill>
                  <a:srgbClr val="1F497D">
                    <a:lumMod val="75000"/>
                  </a:srgbClr>
                </a:solidFill>
              </a:rPr>
              <a:t>Расходы</a:t>
            </a:r>
            <a:endParaRPr lang="ru-RU" b="1" dirty="0">
              <a:solidFill>
                <a:srgbClr val="1F497D">
                  <a:lumMod val="75000"/>
                </a:srgbClr>
              </a:solidFill>
            </a:endParaRPr>
          </a:p>
        </p:txBody>
      </p:sp>
      <p:sp>
        <p:nvSpPr>
          <p:cNvPr id="26" name="TextBox 25"/>
          <p:cNvSpPr txBox="1"/>
          <p:nvPr/>
        </p:nvSpPr>
        <p:spPr>
          <a:xfrm>
            <a:off x="7929586" y="3284984"/>
            <a:ext cx="1214414" cy="369332"/>
          </a:xfrm>
          <a:prstGeom prst="rect">
            <a:avLst/>
          </a:prstGeom>
          <a:noFill/>
        </p:spPr>
        <p:txBody>
          <a:bodyPr wrap="square" rtlCol="0">
            <a:spAutoFit/>
          </a:bodyPr>
          <a:lstStyle/>
          <a:p>
            <a:r>
              <a:rPr lang="ru-RU" b="1" dirty="0" smtClean="0">
                <a:solidFill>
                  <a:srgbClr val="1F497D">
                    <a:lumMod val="75000"/>
                  </a:srgbClr>
                </a:solidFill>
              </a:rPr>
              <a:t>Дефицит</a:t>
            </a:r>
            <a:endParaRPr lang="ru-RU" b="1" dirty="0">
              <a:solidFill>
                <a:srgbClr val="1F497D">
                  <a:lumMod val="75000"/>
                </a:srgbClr>
              </a:solidFill>
            </a:endParaRPr>
          </a:p>
        </p:txBody>
      </p:sp>
      <p:pic>
        <p:nvPicPr>
          <p:cNvPr id="12290" name="Picture 2"/>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0" y="22665"/>
            <a:ext cx="890587" cy="1158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8" name="Цилиндр 27"/>
          <p:cNvSpPr/>
          <p:nvPr/>
        </p:nvSpPr>
        <p:spPr>
          <a:xfrm>
            <a:off x="5929322" y="1428736"/>
            <a:ext cx="785818" cy="2428892"/>
          </a:xfrm>
          <a:prstGeom prst="can">
            <a:avLst/>
          </a:prstGeom>
          <a:solidFill>
            <a:schemeClr val="accent6">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29" name="Цилиндр 28"/>
          <p:cNvSpPr/>
          <p:nvPr/>
        </p:nvSpPr>
        <p:spPr>
          <a:xfrm>
            <a:off x="4929190" y="1428736"/>
            <a:ext cx="785818" cy="2428892"/>
          </a:xfrm>
          <a:prstGeom prst="can">
            <a:avLst/>
          </a:prstGeom>
          <a:solidFill>
            <a:schemeClr val="tx2">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endParaRPr>
          </a:p>
        </p:txBody>
      </p:sp>
      <p:sp>
        <p:nvSpPr>
          <p:cNvPr id="32" name="TextBox 31"/>
          <p:cNvSpPr txBox="1"/>
          <p:nvPr/>
        </p:nvSpPr>
        <p:spPr>
          <a:xfrm>
            <a:off x="5357818" y="2571744"/>
            <a:ext cx="1285884" cy="369332"/>
          </a:xfrm>
          <a:prstGeom prst="rect">
            <a:avLst/>
          </a:prstGeom>
          <a:noFill/>
        </p:spPr>
        <p:txBody>
          <a:bodyPr wrap="square" rtlCol="0">
            <a:spAutoFit/>
          </a:bodyPr>
          <a:lstStyle/>
          <a:p>
            <a:r>
              <a:rPr lang="ru-RU" b="1" dirty="0" smtClean="0">
                <a:solidFill>
                  <a:schemeClr val="accent1">
                    <a:lumMod val="50000"/>
                  </a:schemeClr>
                </a:solidFill>
              </a:rPr>
              <a:t>2025 год</a:t>
            </a:r>
            <a:r>
              <a:rPr lang="ru-RU" dirty="0" smtClean="0">
                <a:solidFill>
                  <a:schemeClr val="accent1">
                    <a:lumMod val="50000"/>
                  </a:schemeClr>
                </a:solidFill>
              </a:rPr>
              <a:t> </a:t>
            </a:r>
            <a:endParaRPr lang="ru-RU" dirty="0">
              <a:solidFill>
                <a:schemeClr val="accent1">
                  <a:lumMod val="50000"/>
                </a:schemeClr>
              </a:solidFill>
            </a:endParaRPr>
          </a:p>
        </p:txBody>
      </p:sp>
      <p:sp>
        <p:nvSpPr>
          <p:cNvPr id="35" name="TextBox 34"/>
          <p:cNvSpPr txBox="1"/>
          <p:nvPr/>
        </p:nvSpPr>
        <p:spPr>
          <a:xfrm>
            <a:off x="6858016" y="3357562"/>
            <a:ext cx="455782" cy="369332"/>
          </a:xfrm>
          <a:prstGeom prst="rect">
            <a:avLst/>
          </a:prstGeom>
          <a:noFill/>
        </p:spPr>
        <p:txBody>
          <a:bodyPr wrap="square" rtlCol="0">
            <a:spAutoFit/>
          </a:bodyPr>
          <a:lstStyle/>
          <a:p>
            <a:r>
              <a:rPr lang="ru-RU" b="1" dirty="0" smtClean="0">
                <a:solidFill>
                  <a:schemeClr val="accent1">
                    <a:lumMod val="50000"/>
                  </a:schemeClr>
                </a:solidFill>
              </a:rPr>
              <a:t>0</a:t>
            </a:r>
            <a:endParaRPr lang="ru-RU" b="1" dirty="0">
              <a:solidFill>
                <a:schemeClr val="accent1">
                  <a:lumMod val="50000"/>
                </a:schemeClr>
              </a:solidFill>
            </a:endParaRPr>
          </a:p>
        </p:txBody>
      </p:sp>
      <p:sp>
        <p:nvSpPr>
          <p:cNvPr id="38" name="TextBox 37"/>
          <p:cNvSpPr txBox="1"/>
          <p:nvPr/>
        </p:nvSpPr>
        <p:spPr>
          <a:xfrm>
            <a:off x="4714876" y="1071546"/>
            <a:ext cx="1143008" cy="338554"/>
          </a:xfrm>
          <a:prstGeom prst="rect">
            <a:avLst/>
          </a:prstGeom>
          <a:noFill/>
        </p:spPr>
        <p:txBody>
          <a:bodyPr wrap="square" rtlCol="0">
            <a:spAutoFit/>
          </a:bodyPr>
          <a:lstStyle/>
          <a:p>
            <a:r>
              <a:rPr lang="ru-RU" sz="1600" dirty="0" smtClean="0">
                <a:solidFill>
                  <a:schemeClr val="accent1">
                    <a:lumMod val="50000"/>
                  </a:schemeClr>
                </a:solidFill>
              </a:rPr>
              <a:t>777 722,0</a:t>
            </a:r>
            <a:endParaRPr lang="ru-RU" sz="1600" dirty="0">
              <a:solidFill>
                <a:schemeClr val="accent1">
                  <a:lumMod val="50000"/>
                </a:schemeClr>
              </a:solidFill>
            </a:endParaRPr>
          </a:p>
        </p:txBody>
      </p:sp>
      <p:sp>
        <p:nvSpPr>
          <p:cNvPr id="39" name="TextBox 38"/>
          <p:cNvSpPr txBox="1"/>
          <p:nvPr/>
        </p:nvSpPr>
        <p:spPr>
          <a:xfrm>
            <a:off x="5857884" y="1071546"/>
            <a:ext cx="1143008" cy="338554"/>
          </a:xfrm>
          <a:prstGeom prst="rect">
            <a:avLst/>
          </a:prstGeom>
          <a:noFill/>
        </p:spPr>
        <p:txBody>
          <a:bodyPr wrap="square" rtlCol="0">
            <a:spAutoFit/>
          </a:bodyPr>
          <a:lstStyle/>
          <a:p>
            <a:r>
              <a:rPr lang="ru-RU" sz="1600" dirty="0" smtClean="0">
                <a:solidFill>
                  <a:schemeClr val="accent1">
                    <a:lumMod val="50000"/>
                  </a:schemeClr>
                </a:solidFill>
              </a:rPr>
              <a:t>777 722,0</a:t>
            </a:r>
            <a:endParaRPr lang="ru-RU" sz="1600" dirty="0">
              <a:solidFill>
                <a:schemeClr val="accent1">
                  <a:lumMod val="50000"/>
                </a:schemeClr>
              </a:solidFill>
            </a:endParaRPr>
          </a:p>
        </p:txBody>
      </p:sp>
    </p:spTree>
    <p:extLst>
      <p:ext uri="{BB962C8B-B14F-4D97-AF65-F5344CB8AC3E}">
        <p14:creationId xmlns="" xmlns:p14="http://schemas.microsoft.com/office/powerpoint/2010/main" val="3183939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Содержимое 2"/>
          <p:cNvSpPr>
            <a:spLocks noGrp="1"/>
          </p:cNvSpPr>
          <p:nvPr>
            <p:ph idx="1"/>
          </p:nvPr>
        </p:nvSpPr>
        <p:spPr>
          <a:xfrm>
            <a:off x="457200" y="333375"/>
            <a:ext cx="8435975" cy="6264275"/>
          </a:xfrm>
        </p:spPr>
        <p:txBody>
          <a:bodyPr/>
          <a:lstStyle/>
          <a:p>
            <a:pPr algn="ctr">
              <a:buFont typeface="Wingdings 2" panose="05020102010507070707" pitchFamily="18" charset="2"/>
              <a:buNone/>
            </a:pPr>
            <a:endParaRPr lang="ru-RU" altLang="ru-RU" sz="2200" b="1" dirty="0" smtClean="0"/>
          </a:p>
          <a:p>
            <a:pPr algn="ctr">
              <a:buFont typeface="Wingdings 2" panose="05020102010507070707" pitchFamily="18" charset="2"/>
              <a:buNone/>
            </a:pPr>
            <a:r>
              <a:rPr lang="ru-RU" altLang="ru-RU" sz="2200" b="1" dirty="0" smtClean="0"/>
              <a:t>      </a:t>
            </a:r>
            <a:endParaRPr lang="ru-RU" altLang="ru-RU" sz="1600" dirty="0" smtClean="0"/>
          </a:p>
        </p:txBody>
      </p:sp>
      <p:pic>
        <p:nvPicPr>
          <p:cNvPr id="3074" name="Picture 2" descr="https://upload.wikimedia.org/wikipedia/commons/thumb/3/33/Map_of_Kizner_Districts_ru.svg/600px-Map_of_Kizner_Districts_ru.svg.png"/>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1115616" y="836712"/>
            <a:ext cx="2952328" cy="4963152"/>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extBox 1"/>
          <p:cNvSpPr txBox="1"/>
          <p:nvPr/>
        </p:nvSpPr>
        <p:spPr>
          <a:xfrm>
            <a:off x="1187624" y="260648"/>
            <a:ext cx="7704610" cy="461665"/>
          </a:xfrm>
          <a:prstGeom prst="rect">
            <a:avLst/>
          </a:prstGeom>
          <a:noFill/>
        </p:spPr>
        <p:txBody>
          <a:bodyPr wrap="none" rtlCol="0">
            <a:spAutoFit/>
          </a:bodyPr>
          <a:lstStyle/>
          <a:p>
            <a:pPr fontAlgn="base">
              <a:spcBef>
                <a:spcPct val="0"/>
              </a:spcBef>
              <a:spcAft>
                <a:spcPct val="0"/>
              </a:spcAft>
            </a:pPr>
            <a:r>
              <a:rPr lang="ru-RU" sz="2400" b="1" i="1" dirty="0" smtClean="0">
                <a:solidFill>
                  <a:prstClr val="black"/>
                </a:solidFill>
                <a:cs typeface="Arial" panose="020B0604020202020204" pitchFamily="34" charset="0"/>
              </a:rPr>
              <a:t>Основные характеристики </a:t>
            </a:r>
            <a:r>
              <a:rPr lang="ru-RU" sz="2400" b="1" i="1" dirty="0" err="1" smtClean="0">
                <a:solidFill>
                  <a:prstClr val="black"/>
                </a:solidFill>
                <a:cs typeface="Arial" panose="020B0604020202020204" pitchFamily="34" charset="0"/>
              </a:rPr>
              <a:t>Кизнерского</a:t>
            </a:r>
            <a:r>
              <a:rPr lang="ru-RU" sz="2400" b="1" i="1" dirty="0" smtClean="0">
                <a:solidFill>
                  <a:prstClr val="black"/>
                </a:solidFill>
                <a:cs typeface="Arial" panose="020B0604020202020204" pitchFamily="34" charset="0"/>
              </a:rPr>
              <a:t> района</a:t>
            </a:r>
            <a:endParaRPr lang="ru-RU" sz="2400" b="1" i="1" dirty="0">
              <a:solidFill>
                <a:prstClr val="black"/>
              </a:solidFill>
              <a:cs typeface="Arial" panose="020B0604020202020204" pitchFamily="34" charset="0"/>
            </a:endParaRPr>
          </a:p>
        </p:txBody>
      </p:sp>
      <p:sp>
        <p:nvSpPr>
          <p:cNvPr id="3" name="Параллелограмм 2"/>
          <p:cNvSpPr/>
          <p:nvPr/>
        </p:nvSpPr>
        <p:spPr>
          <a:xfrm>
            <a:off x="4644008" y="908720"/>
            <a:ext cx="2160240" cy="914400"/>
          </a:xfrm>
          <a:prstGeom prst="parallelogram">
            <a:avLst/>
          </a:prstGeom>
          <a:solidFill>
            <a:schemeClr val="accent4">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ru-RU" sz="1400" b="1" dirty="0" smtClean="0">
                <a:solidFill>
                  <a:srgbClr val="1F497D">
                    <a:lumMod val="50000"/>
                  </a:srgbClr>
                </a:solidFill>
              </a:rPr>
              <a:t> 70 населенных пунктов</a:t>
            </a:r>
            <a:endParaRPr lang="ru-RU" sz="1400" b="1" dirty="0">
              <a:solidFill>
                <a:srgbClr val="1F497D">
                  <a:lumMod val="50000"/>
                </a:srgbClr>
              </a:solidFill>
            </a:endParaRPr>
          </a:p>
        </p:txBody>
      </p:sp>
      <p:sp>
        <p:nvSpPr>
          <p:cNvPr id="4" name="Овал 3"/>
          <p:cNvSpPr/>
          <p:nvPr/>
        </p:nvSpPr>
        <p:spPr>
          <a:xfrm>
            <a:off x="6732240" y="1628800"/>
            <a:ext cx="1922512" cy="864096"/>
          </a:xfrm>
          <a:prstGeom prst="ellipse">
            <a:avLst/>
          </a:prstGeom>
          <a:solidFill>
            <a:schemeClr val="accent3">
              <a:lumMod val="20000"/>
              <a:lumOff val="8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ru-RU" sz="1400" b="1" dirty="0" smtClean="0">
                <a:solidFill>
                  <a:srgbClr val="9BBB59">
                    <a:lumMod val="50000"/>
                  </a:srgbClr>
                </a:solidFill>
              </a:rPr>
              <a:t>Площадь района 2131,11 км2</a:t>
            </a:r>
            <a:endParaRPr lang="ru-RU" sz="1400" b="1" dirty="0">
              <a:solidFill>
                <a:srgbClr val="9BBB59">
                  <a:lumMod val="50000"/>
                </a:srgbClr>
              </a:solidFill>
            </a:endParaRPr>
          </a:p>
        </p:txBody>
      </p:sp>
      <p:sp>
        <p:nvSpPr>
          <p:cNvPr id="6" name="Капля 5"/>
          <p:cNvSpPr/>
          <p:nvPr/>
        </p:nvSpPr>
        <p:spPr>
          <a:xfrm>
            <a:off x="4211960" y="2586608"/>
            <a:ext cx="2376264" cy="1056706"/>
          </a:xfrm>
          <a:prstGeom prst="teardrop">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ru-RU" sz="1400" dirty="0" smtClean="0">
                <a:solidFill>
                  <a:srgbClr val="EEECE1">
                    <a:lumMod val="10000"/>
                  </a:srgbClr>
                </a:solidFill>
              </a:rPr>
              <a:t>Численность населения на 01.01.2022 г. – </a:t>
            </a:r>
          </a:p>
          <a:p>
            <a:pPr algn="ctr" fontAlgn="base">
              <a:spcBef>
                <a:spcPct val="0"/>
              </a:spcBef>
              <a:spcAft>
                <a:spcPct val="0"/>
              </a:spcAft>
            </a:pPr>
            <a:r>
              <a:rPr lang="ru-RU" sz="1400" dirty="0" smtClean="0">
                <a:solidFill>
                  <a:srgbClr val="EEECE1">
                    <a:lumMod val="10000"/>
                  </a:srgbClr>
                </a:solidFill>
              </a:rPr>
              <a:t>16 857 тыс. человек</a:t>
            </a:r>
            <a:endParaRPr lang="ru-RU" sz="1400" dirty="0">
              <a:solidFill>
                <a:srgbClr val="EEECE1">
                  <a:lumMod val="10000"/>
                </a:srgbClr>
              </a:solidFill>
            </a:endParaRPr>
          </a:p>
        </p:txBody>
      </p:sp>
      <p:sp>
        <p:nvSpPr>
          <p:cNvPr id="7" name="Шестиугольник 6"/>
          <p:cNvSpPr/>
          <p:nvPr/>
        </p:nvSpPr>
        <p:spPr>
          <a:xfrm>
            <a:off x="7020272" y="3284984"/>
            <a:ext cx="1852792" cy="864096"/>
          </a:xfrm>
          <a:prstGeom prst="hexagon">
            <a:avLst/>
          </a:prstGeom>
          <a:solidFill>
            <a:schemeClr val="accent2">
              <a:lumMod val="20000"/>
              <a:lumOff val="8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ru-RU" sz="1400" b="1" dirty="0" smtClean="0">
                <a:solidFill>
                  <a:srgbClr val="C0504D">
                    <a:lumMod val="50000"/>
                  </a:srgbClr>
                </a:solidFill>
              </a:rPr>
              <a:t>Район образован 24.01.1939 г.</a:t>
            </a:r>
            <a:endParaRPr lang="ru-RU" sz="1400" b="1" dirty="0">
              <a:solidFill>
                <a:srgbClr val="C0504D">
                  <a:lumMod val="50000"/>
                </a:srgbClr>
              </a:solidFill>
            </a:endParaRPr>
          </a:p>
        </p:txBody>
      </p:sp>
      <p:sp>
        <p:nvSpPr>
          <p:cNvPr id="8" name="Равнобедренный треугольник 7"/>
          <p:cNvSpPr/>
          <p:nvPr/>
        </p:nvSpPr>
        <p:spPr>
          <a:xfrm>
            <a:off x="4139952" y="4005064"/>
            <a:ext cx="2520280" cy="914400"/>
          </a:xfrm>
          <a:prstGeom prst="triangle">
            <a:avLst/>
          </a:prstGeom>
          <a:solidFill>
            <a:schemeClr val="accent5">
              <a:lumMod val="40000"/>
              <a:lumOff val="6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ru-RU" sz="1400" dirty="0" smtClean="0">
                <a:solidFill>
                  <a:srgbClr val="1F497D">
                    <a:lumMod val="50000"/>
                  </a:srgbClr>
                </a:solidFill>
              </a:rPr>
              <a:t>16 органов власти</a:t>
            </a:r>
            <a:endParaRPr lang="ru-RU" sz="1400" dirty="0">
              <a:solidFill>
                <a:srgbClr val="1F497D">
                  <a:lumMod val="50000"/>
                </a:srgbClr>
              </a:solidFill>
            </a:endParaRPr>
          </a:p>
        </p:txBody>
      </p:sp>
      <p:sp>
        <p:nvSpPr>
          <p:cNvPr id="9" name="Трапеция 8"/>
          <p:cNvSpPr/>
          <p:nvPr/>
        </p:nvSpPr>
        <p:spPr>
          <a:xfrm>
            <a:off x="6897960" y="4941168"/>
            <a:ext cx="2138536" cy="864096"/>
          </a:xfrm>
          <a:prstGeom prst="trapezoid">
            <a:avLst/>
          </a:prstGeom>
          <a:solidFill>
            <a:schemeClr val="accent6">
              <a:lumMod val="40000"/>
              <a:lumOff val="6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ru-RU" sz="1400" b="1" dirty="0" smtClean="0">
                <a:solidFill>
                  <a:srgbClr val="C0504D">
                    <a:lumMod val="75000"/>
                  </a:srgbClr>
                </a:solidFill>
              </a:rPr>
              <a:t>50 </a:t>
            </a:r>
            <a:r>
              <a:rPr lang="ru-RU" sz="1400" b="1" dirty="0" smtClean="0">
                <a:solidFill>
                  <a:srgbClr val="C0504D">
                    <a:lumMod val="50000"/>
                  </a:srgbClr>
                </a:solidFill>
              </a:rPr>
              <a:t>муниципальных </a:t>
            </a:r>
            <a:r>
              <a:rPr lang="ru-RU" sz="1400" b="1" dirty="0" smtClean="0">
                <a:solidFill>
                  <a:srgbClr val="C0504D">
                    <a:lumMod val="50000"/>
                  </a:srgbClr>
                </a:solidFill>
              </a:rPr>
              <a:t>учреждения</a:t>
            </a:r>
            <a:endParaRPr lang="ru-RU" sz="1400" b="1" dirty="0">
              <a:solidFill>
                <a:srgbClr val="C0504D">
                  <a:lumMod val="50000"/>
                </a:srgbClr>
              </a:solidFill>
            </a:endParaRPr>
          </a:p>
        </p:txBody>
      </p:sp>
      <p:pic>
        <p:nvPicPr>
          <p:cNvPr id="7170" name="Picture 2"/>
          <p:cNvPicPr>
            <a:picLocks noChangeAspect="1" noChangeArrowheads="1"/>
          </p:cNvPicPr>
          <p:nvPr/>
        </p:nvPicPr>
        <p:blipFill>
          <a:blip r:embed="rId3" cstate="email">
            <a:extLst>
              <a:ext uri="{28A0092B-C50C-407E-A947-70E740481C1C}">
                <a14:useLocalDpi xmlns="" xmlns:a14="http://schemas.microsoft.com/office/drawing/2010/main" val="0"/>
              </a:ext>
            </a:extLst>
          </a:blip>
          <a:srcRect/>
          <a:stretch>
            <a:fillRect/>
          </a:stretch>
        </p:blipFill>
        <p:spPr bwMode="auto">
          <a:xfrm>
            <a:off x="10118" y="4478"/>
            <a:ext cx="890587" cy="1158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78589494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graphicFrame>
        <p:nvGraphicFramePr>
          <p:cNvPr id="9" name="Объект 8"/>
          <p:cNvGraphicFramePr>
            <a:graphicFrameLocks noGrp="1"/>
          </p:cNvGraphicFramePr>
          <p:nvPr>
            <p:ph idx="1"/>
            <p:extLst>
              <p:ext uri="{D42A27DB-BD31-4B8C-83A1-F6EECF244321}">
                <p14:modId xmlns="" xmlns:p14="http://schemas.microsoft.com/office/powerpoint/2010/main" val="267359551"/>
              </p:ext>
            </p:extLst>
          </p:nvPr>
        </p:nvGraphicFramePr>
        <p:xfrm>
          <a:off x="457200" y="1600200"/>
          <a:ext cx="7467600" cy="4525963"/>
        </p:xfrm>
        <a:graphic>
          <a:graphicData uri="http://schemas.openxmlformats.org/drawingml/2006/chart">
            <c:chart xmlns:c="http://schemas.openxmlformats.org/drawingml/2006/chart" xmlns:r="http://schemas.openxmlformats.org/officeDocument/2006/relationships" r:id="rId5"/>
          </a:graphicData>
        </a:graphic>
      </p:graphicFrame>
      <p:pic>
        <p:nvPicPr>
          <p:cNvPr id="8194" name="Picture 2" descr="Картинки по запросу картинки или фон для слайдов на тему финансы">
            <a:hlinkClick r:id="rId6"/>
          </p:cNvPr>
          <p:cNvPicPr>
            <a:picLocks noChangeAspect="1" noChangeArrowheads="1"/>
          </p:cNvPicPr>
          <p:nvPr/>
        </p:nvPicPr>
        <p:blipFill>
          <a:blip r:embed="rId7" cstate="email">
            <a:extLst>
              <a:ext uri="{28A0092B-C50C-407E-A947-70E740481C1C}">
                <a14:useLocalDpi xmlns="" xmlns:a14="http://schemas.microsoft.com/office/drawing/2010/main" val="0"/>
              </a:ext>
            </a:extLst>
          </a:blip>
          <a:srcRect/>
          <a:stretch>
            <a:fillRect/>
          </a:stretch>
        </p:blipFill>
        <p:spPr bwMode="auto">
          <a:xfrm>
            <a:off x="0" y="-153175"/>
            <a:ext cx="10062038" cy="7011175"/>
          </a:xfrm>
          <a:prstGeom prst="rect">
            <a:avLst/>
          </a:prstGeom>
          <a:noFill/>
          <a:extLst>
            <a:ext uri="{909E8E84-426E-40DD-AFC4-6F175D3DCCD1}">
              <a14:hiddenFill xmlns="" xmlns:a14="http://schemas.microsoft.com/office/drawing/2010/main">
                <a:solidFill>
                  <a:srgbClr val="FFFFFF"/>
                </a:solidFill>
              </a14:hiddenFill>
            </a:ext>
          </a:extLst>
        </p:spPr>
      </p:pic>
      <p:sp>
        <p:nvSpPr>
          <p:cNvPr id="5" name="TextBox 4"/>
          <p:cNvSpPr txBox="1"/>
          <p:nvPr/>
        </p:nvSpPr>
        <p:spPr>
          <a:xfrm>
            <a:off x="1403648" y="639706"/>
            <a:ext cx="8604448" cy="923330"/>
          </a:xfrm>
          <a:prstGeom prst="rect">
            <a:avLst/>
          </a:prstGeom>
          <a:noFill/>
        </p:spPr>
        <p:txBody>
          <a:bodyPr wrap="square" rtlCol="0">
            <a:spAutoFit/>
          </a:bodyPr>
          <a:lstStyle/>
          <a:p>
            <a:r>
              <a:rPr lang="ru-RU" b="1" dirty="0" smtClean="0">
                <a:solidFill>
                  <a:prstClr val="black"/>
                </a:solidFill>
              </a:rPr>
              <a:t>	</a:t>
            </a:r>
          </a:p>
          <a:p>
            <a:endParaRPr lang="ru-RU" b="1" dirty="0">
              <a:solidFill>
                <a:prstClr val="black"/>
              </a:solidFill>
            </a:endParaRPr>
          </a:p>
          <a:p>
            <a:endParaRPr lang="ru-RU" b="1" dirty="0" smtClean="0">
              <a:solidFill>
                <a:prstClr val="black"/>
              </a:solidFill>
            </a:endParaRPr>
          </a:p>
        </p:txBody>
      </p:sp>
      <p:sp>
        <p:nvSpPr>
          <p:cNvPr id="12" name="Прямоугольник 11"/>
          <p:cNvSpPr/>
          <p:nvPr/>
        </p:nvSpPr>
        <p:spPr>
          <a:xfrm>
            <a:off x="611560" y="-171400"/>
            <a:ext cx="9145016" cy="1077218"/>
          </a:xfrm>
          <a:prstGeom prst="rect">
            <a:avLst/>
          </a:prstGeom>
        </p:spPr>
        <p:txBody>
          <a:bodyPr wrap="square">
            <a:spAutoFit/>
          </a:bodyPr>
          <a:lstStyle/>
          <a:p>
            <a:pPr algn="ctr"/>
            <a:r>
              <a:rPr lang="ru-RU" sz="3600" b="1" dirty="0" smtClean="0">
                <a:solidFill>
                  <a:prstClr val="black"/>
                </a:solidFill>
              </a:rPr>
              <a:t> </a:t>
            </a:r>
            <a:r>
              <a:rPr lang="ru-RU" sz="2800" b="1" dirty="0" smtClean="0">
                <a:solidFill>
                  <a:schemeClr val="accent1">
                    <a:lumMod val="50000"/>
                  </a:schemeClr>
                </a:solidFill>
                <a:latin typeface="Bookman Old Style" panose="02050604050505020204" pitchFamily="18" charset="0"/>
              </a:rPr>
              <a:t>Динамика исполнения бюджетов по            налоговым и неналоговым доходам</a:t>
            </a:r>
            <a:endParaRPr lang="ru-RU" sz="2800" b="1" dirty="0">
              <a:solidFill>
                <a:schemeClr val="accent1">
                  <a:lumMod val="50000"/>
                </a:schemeClr>
              </a:solidFill>
              <a:latin typeface="Bookman Old Style" panose="02050604050505020204" pitchFamily="18" charset="0"/>
            </a:endParaRPr>
          </a:p>
        </p:txBody>
      </p:sp>
      <p:sp>
        <p:nvSpPr>
          <p:cNvPr id="14" name="Прямоугольник 13"/>
          <p:cNvSpPr/>
          <p:nvPr/>
        </p:nvSpPr>
        <p:spPr>
          <a:xfrm>
            <a:off x="179512" y="1762772"/>
            <a:ext cx="4572000" cy="523220"/>
          </a:xfrm>
          <a:prstGeom prst="rect">
            <a:avLst/>
          </a:prstGeom>
        </p:spPr>
        <p:txBody>
          <a:bodyPr>
            <a:spAutoFit/>
          </a:bodyPr>
          <a:lstStyle/>
          <a:p>
            <a:pPr fontAlgn="base"/>
            <a:endParaRPr lang="ru-RU" sz="2800" b="1" dirty="0">
              <a:solidFill>
                <a:prstClr val="black"/>
              </a:solidFill>
            </a:endParaRPr>
          </a:p>
        </p:txBody>
      </p:sp>
      <p:sp>
        <p:nvSpPr>
          <p:cNvPr id="15" name="Прямоугольник 14"/>
          <p:cNvSpPr/>
          <p:nvPr/>
        </p:nvSpPr>
        <p:spPr>
          <a:xfrm>
            <a:off x="144016" y="5374957"/>
            <a:ext cx="4572000" cy="523220"/>
          </a:xfrm>
          <a:prstGeom prst="rect">
            <a:avLst/>
          </a:prstGeom>
        </p:spPr>
        <p:txBody>
          <a:bodyPr>
            <a:spAutoFit/>
          </a:bodyPr>
          <a:lstStyle/>
          <a:p>
            <a:pPr fontAlgn="base"/>
            <a:endParaRPr lang="ru-RU" sz="2800" dirty="0">
              <a:solidFill>
                <a:prstClr val="black"/>
              </a:solidFill>
            </a:endParaRPr>
          </a:p>
        </p:txBody>
      </p:sp>
      <p:sp>
        <p:nvSpPr>
          <p:cNvPr id="4" name="TextBox 3"/>
          <p:cNvSpPr txBox="1"/>
          <p:nvPr/>
        </p:nvSpPr>
        <p:spPr>
          <a:xfrm>
            <a:off x="3275856" y="404664"/>
            <a:ext cx="184731" cy="369332"/>
          </a:xfrm>
          <a:prstGeom prst="rect">
            <a:avLst/>
          </a:prstGeom>
          <a:noFill/>
        </p:spPr>
        <p:txBody>
          <a:bodyPr wrap="none" rtlCol="0">
            <a:spAutoFit/>
          </a:bodyPr>
          <a:lstStyle/>
          <a:p>
            <a:endParaRPr lang="ru-RU" dirty="0">
              <a:solidFill>
                <a:prstClr val="black"/>
              </a:solidFill>
            </a:endParaRPr>
          </a:p>
        </p:txBody>
      </p:sp>
      <p:sp>
        <p:nvSpPr>
          <p:cNvPr id="6" name="Прямоугольник 5"/>
          <p:cNvSpPr/>
          <p:nvPr/>
        </p:nvSpPr>
        <p:spPr>
          <a:xfrm>
            <a:off x="-180528" y="1628800"/>
            <a:ext cx="9217024" cy="369332"/>
          </a:xfrm>
          <a:prstGeom prst="rect">
            <a:avLst/>
          </a:prstGeom>
        </p:spPr>
        <p:txBody>
          <a:bodyPr wrap="square">
            <a:spAutoFit/>
          </a:bodyPr>
          <a:lstStyle/>
          <a:p>
            <a:endParaRPr lang="ru-RU" dirty="0">
              <a:solidFill>
                <a:srgbClr val="9C5252">
                  <a:lumMod val="50000"/>
                </a:srgbClr>
              </a:solidFill>
            </a:endParaRPr>
          </a:p>
        </p:txBody>
      </p:sp>
      <p:sp>
        <p:nvSpPr>
          <p:cNvPr id="8" name="TextBox 7"/>
          <p:cNvSpPr txBox="1"/>
          <p:nvPr/>
        </p:nvSpPr>
        <p:spPr>
          <a:xfrm>
            <a:off x="-108519" y="3140968"/>
            <a:ext cx="9145016" cy="1231106"/>
          </a:xfrm>
          <a:prstGeom prst="rect">
            <a:avLst/>
          </a:prstGeom>
          <a:noFill/>
        </p:spPr>
        <p:txBody>
          <a:bodyPr wrap="square" rtlCol="0">
            <a:spAutoFit/>
          </a:bodyPr>
          <a:lstStyle/>
          <a:p>
            <a:pPr marL="285750" indent="-285750">
              <a:buFontTx/>
              <a:buChar char="-"/>
            </a:pPr>
            <a:endParaRPr lang="ru-RU" b="1" dirty="0" smtClean="0">
              <a:solidFill>
                <a:srgbClr val="9C5252">
                  <a:lumMod val="50000"/>
                </a:srgbClr>
              </a:solidFill>
            </a:endParaRPr>
          </a:p>
          <a:p>
            <a:pPr marL="285750" indent="-285750">
              <a:buFontTx/>
              <a:buChar char="-"/>
            </a:pPr>
            <a:endParaRPr lang="ru-RU" sz="1400" b="1" dirty="0">
              <a:solidFill>
                <a:srgbClr val="9C5252">
                  <a:lumMod val="50000"/>
                </a:srgbClr>
              </a:solidFill>
            </a:endParaRPr>
          </a:p>
          <a:p>
            <a:pPr marL="285750" indent="-285750">
              <a:buFontTx/>
              <a:buChar char="-"/>
            </a:pPr>
            <a:endParaRPr lang="ru-RU" sz="1400" b="1" dirty="0">
              <a:solidFill>
                <a:srgbClr val="9C5252">
                  <a:lumMod val="50000"/>
                </a:srgbClr>
              </a:solidFill>
            </a:endParaRPr>
          </a:p>
          <a:p>
            <a:endParaRPr lang="ru-RU" sz="1400" b="1" dirty="0">
              <a:solidFill>
                <a:srgbClr val="9C5252">
                  <a:lumMod val="50000"/>
                </a:srgbClr>
              </a:solidFill>
            </a:endParaRPr>
          </a:p>
          <a:p>
            <a:pPr marL="285750" indent="-285750">
              <a:buFontTx/>
              <a:buChar char="-"/>
            </a:pPr>
            <a:endParaRPr lang="ru-RU" sz="1400" b="1" dirty="0">
              <a:solidFill>
                <a:srgbClr val="9C5252">
                  <a:lumMod val="50000"/>
                </a:srgbClr>
              </a:solidFill>
            </a:endParaRPr>
          </a:p>
        </p:txBody>
      </p:sp>
      <p:graphicFrame>
        <p:nvGraphicFramePr>
          <p:cNvPr id="10" name="Диаграмма 9"/>
          <p:cNvGraphicFramePr/>
          <p:nvPr>
            <p:extLst>
              <p:ext uri="{D42A27DB-BD31-4B8C-83A1-F6EECF244321}">
                <p14:modId xmlns="" xmlns:p14="http://schemas.microsoft.com/office/powerpoint/2010/main" val="2243286297"/>
              </p:ext>
            </p:extLst>
          </p:nvPr>
        </p:nvGraphicFramePr>
        <p:xfrm>
          <a:off x="285720" y="1714488"/>
          <a:ext cx="9429784" cy="3643338"/>
        </p:xfrm>
        <a:graphic>
          <a:graphicData uri="http://schemas.openxmlformats.org/drawingml/2006/chart">
            <c:chart xmlns:c="http://schemas.openxmlformats.org/drawingml/2006/chart" xmlns:r="http://schemas.openxmlformats.org/officeDocument/2006/relationships" r:id="rId8"/>
          </a:graphicData>
        </a:graphic>
      </p:graphicFrame>
      <p:sp>
        <p:nvSpPr>
          <p:cNvPr id="11" name="TextBox 10"/>
          <p:cNvSpPr txBox="1"/>
          <p:nvPr/>
        </p:nvSpPr>
        <p:spPr>
          <a:xfrm>
            <a:off x="7308304" y="1124744"/>
            <a:ext cx="1512168" cy="307777"/>
          </a:xfrm>
          <a:prstGeom prst="rect">
            <a:avLst/>
          </a:prstGeom>
          <a:noFill/>
        </p:spPr>
        <p:txBody>
          <a:bodyPr wrap="square" rtlCol="0">
            <a:spAutoFit/>
          </a:bodyPr>
          <a:lstStyle/>
          <a:p>
            <a:r>
              <a:rPr lang="ru-RU" sz="1400" b="1" dirty="0" smtClean="0">
                <a:solidFill>
                  <a:schemeClr val="accent1">
                    <a:lumMod val="50000"/>
                  </a:schemeClr>
                </a:solidFill>
              </a:rPr>
              <a:t>(млн. руб.)</a:t>
            </a:r>
            <a:endParaRPr lang="ru-RU" sz="1400" b="1" dirty="0">
              <a:solidFill>
                <a:schemeClr val="accent1">
                  <a:lumMod val="50000"/>
                </a:schemeClr>
              </a:solidFill>
            </a:endParaRPr>
          </a:p>
        </p:txBody>
      </p:sp>
      <p:graphicFrame>
        <p:nvGraphicFramePr>
          <p:cNvPr id="16" name="Диаграмма 15"/>
          <p:cNvGraphicFramePr/>
          <p:nvPr>
            <p:extLst>
              <p:ext uri="{D42A27DB-BD31-4B8C-83A1-F6EECF244321}">
                <p14:modId xmlns="" xmlns:p14="http://schemas.microsoft.com/office/powerpoint/2010/main" val="716052418"/>
              </p:ext>
            </p:extLst>
          </p:nvPr>
        </p:nvGraphicFramePr>
        <p:xfrm>
          <a:off x="0" y="4572008"/>
          <a:ext cx="10001288" cy="2786058"/>
        </p:xfrm>
        <a:graphic>
          <a:graphicData uri="http://schemas.openxmlformats.org/drawingml/2006/chart">
            <c:chart xmlns:c="http://schemas.openxmlformats.org/drawingml/2006/chart" xmlns:r="http://schemas.openxmlformats.org/officeDocument/2006/relationships" r:id="rId9"/>
          </a:graphicData>
        </a:graphic>
      </p:graphicFrame>
      <p:sp>
        <p:nvSpPr>
          <p:cNvPr id="7" name="TextBox 6"/>
          <p:cNvSpPr txBox="1"/>
          <p:nvPr/>
        </p:nvSpPr>
        <p:spPr>
          <a:xfrm>
            <a:off x="6000760" y="4221088"/>
            <a:ext cx="2000264" cy="307777"/>
          </a:xfrm>
          <a:prstGeom prst="rect">
            <a:avLst/>
          </a:prstGeom>
          <a:noFill/>
        </p:spPr>
        <p:txBody>
          <a:bodyPr wrap="square" rtlCol="0">
            <a:spAutoFit/>
          </a:bodyPr>
          <a:lstStyle/>
          <a:p>
            <a:r>
              <a:rPr lang="ru-RU" sz="1400" b="1" dirty="0" smtClean="0"/>
              <a:t>Оценка     Оценка </a:t>
            </a:r>
          </a:p>
        </p:txBody>
      </p:sp>
      <p:pic>
        <p:nvPicPr>
          <p:cNvPr id="3133" name="Picture 61"/>
          <p:cNvPicPr>
            <a:picLocks noChangeAspect="1" noChangeArrowheads="1"/>
          </p:cNvPicPr>
          <p:nvPr/>
        </p:nvPicPr>
        <p:blipFill>
          <a:blip r:embed="rId10" cstate="email">
            <a:extLst>
              <a:ext uri="{28A0092B-C50C-407E-A947-70E740481C1C}">
                <a14:useLocalDpi xmlns="" xmlns:a14="http://schemas.microsoft.com/office/drawing/2010/main" val="0"/>
              </a:ext>
            </a:extLst>
          </a:blip>
          <a:srcRect/>
          <a:stretch>
            <a:fillRect/>
          </a:stretch>
        </p:blipFill>
        <p:spPr bwMode="auto">
          <a:xfrm>
            <a:off x="0" y="-171400"/>
            <a:ext cx="890587" cy="1158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ontrols>
      <p:control spid="3143" name="SapphireHiddenControl" r:id="rId2" imgW="6095880" imgH="4067280"/>
    </p:controls>
    <p:extLst>
      <p:ext uri="{BB962C8B-B14F-4D97-AF65-F5344CB8AC3E}">
        <p14:creationId xmlns="" xmlns:p14="http://schemas.microsoft.com/office/powerpoint/2010/main" val="202087256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Номер слайда 5"/>
          <p:cNvSpPr txBox="1">
            <a:spLocks noGrp="1"/>
          </p:cNvSpPr>
          <p:nvPr/>
        </p:nvSpPr>
        <p:spPr bwMode="auto">
          <a:xfrm>
            <a:off x="6553200" y="6245225"/>
            <a:ext cx="2133600" cy="476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r" eaLnBrk="1" hangingPunct="1">
              <a:spcBef>
                <a:spcPct val="0"/>
              </a:spcBef>
              <a:buFontTx/>
              <a:buNone/>
            </a:pPr>
            <a:endParaRPr lang="ru-RU" altLang="ru-RU" sz="1400" dirty="0"/>
          </a:p>
        </p:txBody>
      </p:sp>
      <p:sp>
        <p:nvSpPr>
          <p:cNvPr id="23555" name="Rectangle 2"/>
          <p:cNvSpPr>
            <a:spLocks noGrp="1" noChangeArrowheads="1"/>
          </p:cNvSpPr>
          <p:nvPr>
            <p:ph type="title" idx="4294967295"/>
          </p:nvPr>
        </p:nvSpPr>
        <p:spPr>
          <a:xfrm>
            <a:off x="1547664" y="260648"/>
            <a:ext cx="6609928" cy="465137"/>
          </a:xfrm>
        </p:spPr>
        <p:txBody>
          <a:bodyPr>
            <a:noAutofit/>
          </a:bodyPr>
          <a:lstStyle/>
          <a:p>
            <a:pPr algn="ctr" eaLnBrk="1" hangingPunct="1"/>
            <a:r>
              <a:rPr lang="ru-RU" altLang="ru-RU" sz="2000" b="1" dirty="0" smtClean="0">
                <a:solidFill>
                  <a:schemeClr val="tx2">
                    <a:lumMod val="50000"/>
                  </a:schemeClr>
                </a:solidFill>
                <a:latin typeface="Bookman Old Style" pitchFamily="18" charset="0"/>
              </a:rPr>
              <a:t>Расходы бюджета МО «Муниципальный округ Кизнерский район Удмуртской Республики» на 2023 год</a:t>
            </a:r>
          </a:p>
        </p:txBody>
      </p:sp>
      <p:sp>
        <p:nvSpPr>
          <p:cNvPr id="23556" name="Rectangle 3"/>
          <p:cNvSpPr>
            <a:spLocks noGrp="1" noChangeArrowheads="1"/>
          </p:cNvSpPr>
          <p:nvPr>
            <p:ph type="body" idx="4294967295"/>
          </p:nvPr>
        </p:nvSpPr>
        <p:spPr>
          <a:xfrm>
            <a:off x="428596" y="1192213"/>
            <a:ext cx="8429684" cy="563562"/>
          </a:xfrm>
        </p:spPr>
        <p:txBody>
          <a:bodyPr>
            <a:normAutofit fontScale="92500" lnSpcReduction="10000"/>
          </a:bodyPr>
          <a:lstStyle/>
          <a:p>
            <a:pPr marL="0" indent="176213" algn="just" eaLnBrk="1" hangingPunct="1">
              <a:buFontTx/>
              <a:buNone/>
            </a:pPr>
            <a:r>
              <a:rPr lang="ru-RU" altLang="ru-RU" sz="1800" b="1" dirty="0" smtClean="0">
                <a:solidFill>
                  <a:schemeClr val="tx2">
                    <a:lumMod val="50000"/>
                  </a:schemeClr>
                </a:solidFill>
              </a:rPr>
              <a:t>Расходы бюджета – денежные средства, направляемые на финансовое обеспечение задач и функций государства и местного самоуправления. </a:t>
            </a:r>
          </a:p>
        </p:txBody>
      </p:sp>
      <p:sp>
        <p:nvSpPr>
          <p:cNvPr id="23557" name="Line 4"/>
          <p:cNvSpPr>
            <a:spLocks noChangeShapeType="1"/>
          </p:cNvSpPr>
          <p:nvPr/>
        </p:nvSpPr>
        <p:spPr bwMode="auto">
          <a:xfrm>
            <a:off x="262305" y="979488"/>
            <a:ext cx="8496300" cy="0"/>
          </a:xfrm>
          <a:prstGeom prst="line">
            <a:avLst/>
          </a:prstGeom>
          <a:noFill/>
          <a:ln w="47625" cmpd="dbl">
            <a:solidFill>
              <a:schemeClr val="accent2"/>
            </a:solidFill>
            <a:round/>
            <a:headEnd/>
            <a:tailEnd/>
          </a:ln>
          <a:extLst>
            <a:ext uri="{909E8E84-426E-40DD-AFC4-6F175D3DCCD1}">
              <a14:hiddenFill xmlns="" xmlns:a14="http://schemas.microsoft.com/office/drawing/2010/main">
                <a:noFill/>
              </a14:hiddenFill>
            </a:ext>
          </a:extLst>
        </p:spPr>
        <p:txBody>
          <a:bodyPr/>
          <a:lstStyle/>
          <a:p>
            <a:endParaRPr lang="ru-RU"/>
          </a:p>
        </p:txBody>
      </p:sp>
      <p:sp>
        <p:nvSpPr>
          <p:cNvPr id="23558" name="AutoShape 6"/>
          <p:cNvSpPr>
            <a:spLocks noChangeArrowheads="1"/>
          </p:cNvSpPr>
          <p:nvPr/>
        </p:nvSpPr>
        <p:spPr bwMode="auto">
          <a:xfrm>
            <a:off x="3275857" y="2090738"/>
            <a:ext cx="2596232" cy="1611312"/>
          </a:xfrm>
          <a:prstGeom prst="roundRect">
            <a:avLst>
              <a:gd name="adj" fmla="val 16667"/>
            </a:avLst>
          </a:prstGeom>
          <a:solidFill>
            <a:schemeClr val="accent2">
              <a:lumMod val="40000"/>
              <a:lumOff val="60000"/>
            </a:schemeClr>
          </a:solidFill>
          <a:ln w="19050">
            <a:solidFill>
              <a:srgbClr val="FF0000"/>
            </a:solidFill>
            <a:round/>
            <a:headEnd/>
            <a:tailEnd/>
          </a:ln>
        </p:spPr>
        <p:txBody>
          <a:bodyPr lIns="126000" rIns="126000"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ru-RU" altLang="ru-RU" sz="2000" b="1" dirty="0"/>
              <a:t>Расходы бюджета </a:t>
            </a:r>
            <a:r>
              <a:rPr lang="ru-RU" altLang="ru-RU" sz="2000" b="1" dirty="0" smtClean="0"/>
              <a:t> </a:t>
            </a:r>
            <a:endParaRPr lang="ru-RU" altLang="ru-RU" sz="2000" b="1" dirty="0"/>
          </a:p>
          <a:p>
            <a:pPr algn="ctr" eaLnBrk="1" hangingPunct="1">
              <a:spcBef>
                <a:spcPct val="0"/>
              </a:spcBef>
              <a:buFontTx/>
              <a:buNone/>
            </a:pPr>
            <a:r>
              <a:rPr lang="ru-RU" altLang="ru-RU" sz="1600" b="1" dirty="0" smtClean="0"/>
              <a:t>741 679,9 тыс</a:t>
            </a:r>
            <a:r>
              <a:rPr lang="ru-RU" altLang="ru-RU" sz="1600" b="1" dirty="0"/>
              <a:t>. руб.</a:t>
            </a:r>
          </a:p>
        </p:txBody>
      </p:sp>
      <p:sp>
        <p:nvSpPr>
          <p:cNvPr id="23559" name="Rectangle 7"/>
          <p:cNvSpPr>
            <a:spLocks noChangeArrowheads="1"/>
          </p:cNvSpPr>
          <p:nvPr/>
        </p:nvSpPr>
        <p:spPr bwMode="auto">
          <a:xfrm>
            <a:off x="310662" y="4030664"/>
            <a:ext cx="4013689" cy="1989137"/>
          </a:xfrm>
          <a:prstGeom prst="rect">
            <a:avLst/>
          </a:prstGeom>
          <a:solidFill>
            <a:srgbClr val="CCFFCC"/>
          </a:solidFill>
          <a:ln w="19050">
            <a:solidFill>
              <a:srgbClr val="00FF00"/>
            </a:solidFill>
            <a:miter lim="800000"/>
            <a:headEnd/>
            <a:tailEnd/>
          </a:ln>
        </p:spPr>
        <p:txBody>
          <a:bodyPr lIns="108000" tIns="0" rIns="108000" bIns="0"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ru-RU" altLang="ru-RU" sz="2000" b="1" u="sng" dirty="0"/>
              <a:t>Программные</a:t>
            </a:r>
            <a:r>
              <a:rPr lang="ru-RU" altLang="ru-RU" sz="2000" b="1" dirty="0"/>
              <a:t> расходы – </a:t>
            </a:r>
          </a:p>
          <a:p>
            <a:pPr algn="ctr" eaLnBrk="1" hangingPunct="1">
              <a:spcBef>
                <a:spcPct val="0"/>
              </a:spcBef>
              <a:buFontTx/>
              <a:buNone/>
            </a:pPr>
            <a:r>
              <a:rPr lang="ru-RU" altLang="ru-RU" sz="2000" b="1" dirty="0" smtClean="0"/>
              <a:t>737 666,4 тыс</a:t>
            </a:r>
            <a:r>
              <a:rPr lang="ru-RU" altLang="ru-RU" sz="2000" b="1" dirty="0"/>
              <a:t>. руб. </a:t>
            </a:r>
          </a:p>
          <a:p>
            <a:pPr algn="ctr" eaLnBrk="1" hangingPunct="1">
              <a:spcBef>
                <a:spcPct val="0"/>
              </a:spcBef>
              <a:buFontTx/>
              <a:buNone/>
            </a:pPr>
            <a:r>
              <a:rPr lang="ru-RU" altLang="ru-RU" sz="2000" b="1" dirty="0"/>
              <a:t>(</a:t>
            </a:r>
            <a:r>
              <a:rPr lang="ru-RU" altLang="ru-RU" sz="2000" b="1" dirty="0" smtClean="0"/>
              <a:t>99,5 </a:t>
            </a:r>
            <a:r>
              <a:rPr lang="ru-RU" altLang="ru-RU" sz="2000" b="1" dirty="0"/>
              <a:t>% общего объема расходов)</a:t>
            </a:r>
            <a:endParaRPr lang="ru-RU" altLang="ru-RU" sz="2000" dirty="0"/>
          </a:p>
        </p:txBody>
      </p:sp>
      <p:sp>
        <p:nvSpPr>
          <p:cNvPr id="23560" name="Rectangle 9"/>
          <p:cNvSpPr>
            <a:spLocks noChangeArrowheads="1"/>
          </p:cNvSpPr>
          <p:nvPr/>
        </p:nvSpPr>
        <p:spPr bwMode="auto">
          <a:xfrm>
            <a:off x="4922227" y="4051301"/>
            <a:ext cx="3867150" cy="1947863"/>
          </a:xfrm>
          <a:prstGeom prst="rect">
            <a:avLst/>
          </a:prstGeom>
          <a:solidFill>
            <a:srgbClr val="00B0F0"/>
          </a:solidFill>
          <a:ln w="19050">
            <a:solidFill>
              <a:srgbClr val="0000FF"/>
            </a:solidFill>
            <a:miter lim="800000"/>
            <a:headEnd/>
            <a:tailEnd/>
          </a:ln>
        </p:spPr>
        <p:txBody>
          <a:bodyPr lIns="108000" tIns="0" rIns="108000" bIns="0"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endParaRPr lang="ru-RU" altLang="ru-RU" sz="1600" b="1" dirty="0"/>
          </a:p>
          <a:p>
            <a:pPr algn="ctr" eaLnBrk="1" hangingPunct="1">
              <a:spcBef>
                <a:spcPct val="0"/>
              </a:spcBef>
              <a:buFontTx/>
              <a:buNone/>
            </a:pPr>
            <a:r>
              <a:rPr lang="ru-RU" altLang="ru-RU" sz="2000" b="1" u="sng" dirty="0"/>
              <a:t>Непрограммные </a:t>
            </a:r>
            <a:r>
              <a:rPr lang="ru-RU" altLang="ru-RU" sz="2000" b="1" dirty="0"/>
              <a:t>расходы – </a:t>
            </a:r>
          </a:p>
          <a:p>
            <a:pPr algn="ctr" eaLnBrk="1" hangingPunct="1">
              <a:spcBef>
                <a:spcPct val="0"/>
              </a:spcBef>
              <a:buFontTx/>
              <a:buNone/>
            </a:pPr>
            <a:r>
              <a:rPr lang="ru-RU" altLang="ru-RU" sz="2000" b="1" dirty="0" smtClean="0"/>
              <a:t>4 013,5 тыс</a:t>
            </a:r>
            <a:r>
              <a:rPr lang="ru-RU" altLang="ru-RU" sz="2000" b="1" dirty="0"/>
              <a:t>. руб.  </a:t>
            </a:r>
          </a:p>
          <a:p>
            <a:pPr algn="ctr" eaLnBrk="1" hangingPunct="1">
              <a:spcBef>
                <a:spcPct val="0"/>
              </a:spcBef>
              <a:buFontTx/>
              <a:buNone/>
            </a:pPr>
            <a:r>
              <a:rPr lang="ru-RU" altLang="ru-RU" sz="2000" b="1" dirty="0" smtClean="0"/>
              <a:t>(0,5 % </a:t>
            </a:r>
            <a:r>
              <a:rPr lang="ru-RU" altLang="ru-RU" sz="2000" b="1" dirty="0"/>
              <a:t>общего объема расходов)</a:t>
            </a:r>
          </a:p>
          <a:p>
            <a:pPr algn="ctr" eaLnBrk="1" hangingPunct="1">
              <a:spcBef>
                <a:spcPct val="0"/>
              </a:spcBef>
              <a:buFontTx/>
              <a:buNone/>
            </a:pPr>
            <a:r>
              <a:rPr lang="ru-RU" altLang="ru-RU" sz="2000" b="1" dirty="0"/>
              <a:t> </a:t>
            </a:r>
          </a:p>
          <a:p>
            <a:pPr algn="ctr" eaLnBrk="1" hangingPunct="1">
              <a:spcBef>
                <a:spcPct val="0"/>
              </a:spcBef>
              <a:buFontTx/>
              <a:buNone/>
            </a:pPr>
            <a:endParaRPr lang="ru-RU" altLang="ru-RU" sz="1600" dirty="0"/>
          </a:p>
        </p:txBody>
      </p:sp>
      <p:sp>
        <p:nvSpPr>
          <p:cNvPr id="23561" name="AutoShape 10"/>
          <p:cNvSpPr>
            <a:spLocks noChangeArrowheads="1"/>
          </p:cNvSpPr>
          <p:nvPr/>
        </p:nvSpPr>
        <p:spPr bwMode="auto">
          <a:xfrm rot="7897213">
            <a:off x="1569732" y="2580815"/>
            <a:ext cx="1611313" cy="814754"/>
          </a:xfrm>
          <a:prstGeom prst="curvedUpArrow">
            <a:avLst>
              <a:gd name="adj1" fmla="val 33789"/>
              <a:gd name="adj2" fmla="val 72700"/>
              <a:gd name="adj3" fmla="val 74671"/>
            </a:avLst>
          </a:prstGeom>
          <a:solidFill>
            <a:srgbClr val="CCFFCC"/>
          </a:solidFill>
          <a:ln w="19050">
            <a:solidFill>
              <a:srgbClr val="00FF00"/>
            </a:solidFill>
            <a:miter lim="800000"/>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ru-RU" altLang="ru-RU" sz="1800"/>
          </a:p>
        </p:txBody>
      </p:sp>
      <p:sp>
        <p:nvSpPr>
          <p:cNvPr id="23562" name="AutoShape 11"/>
          <p:cNvSpPr>
            <a:spLocks noChangeArrowheads="1"/>
          </p:cNvSpPr>
          <p:nvPr/>
        </p:nvSpPr>
        <p:spPr bwMode="auto">
          <a:xfrm rot="2313247">
            <a:off x="5890846" y="2540324"/>
            <a:ext cx="1570892" cy="609600"/>
          </a:xfrm>
          <a:prstGeom prst="curvedDownArrow">
            <a:avLst>
              <a:gd name="adj1" fmla="val 49229"/>
              <a:gd name="adj2" fmla="val 98704"/>
              <a:gd name="adj3" fmla="val 83417"/>
            </a:avLst>
          </a:prstGeom>
          <a:solidFill>
            <a:srgbClr val="3366FF"/>
          </a:solidFill>
          <a:ln w="19050">
            <a:solidFill>
              <a:srgbClr val="0000FF"/>
            </a:solidFill>
            <a:miter lim="800000"/>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ru-RU" altLang="ru-RU" sz="1800"/>
          </a:p>
        </p:txBody>
      </p:sp>
      <p:pic>
        <p:nvPicPr>
          <p:cNvPr id="10242" name="Picture 2"/>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0" y="6075"/>
            <a:ext cx="890587" cy="1158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09889590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WordArt 2"/>
          <p:cNvSpPr>
            <a:spLocks noChangeArrowheads="1" noChangeShapeType="1" noTextEdit="1"/>
          </p:cNvSpPr>
          <p:nvPr/>
        </p:nvSpPr>
        <p:spPr bwMode="auto">
          <a:xfrm>
            <a:off x="3779838" y="32815"/>
            <a:ext cx="5219700" cy="188913"/>
          </a:xfrm>
          <a:prstGeom prst="rect">
            <a:avLst/>
          </a:prstGeom>
        </p:spPr>
        <p:txBody>
          <a:bodyPr wrap="none" fromWordArt="1">
            <a:prstTxWarp prst="textPlain">
              <a:avLst>
                <a:gd name="adj" fmla="val 50000"/>
              </a:avLst>
            </a:prstTxWarp>
          </a:bodyPr>
          <a:lstStyle/>
          <a:p>
            <a:pPr algn="ctr"/>
            <a:endParaRPr lang="ru-RU" b="1" i="1" kern="10" spc="180" dirty="0">
              <a:ln w="9525">
                <a:solidFill>
                  <a:srgbClr val="808080"/>
                </a:solidFill>
                <a:round/>
                <a:headEnd/>
                <a:tailEnd/>
              </a:ln>
              <a:solidFill>
                <a:srgbClr val="FF0000"/>
              </a:solidFill>
              <a:latin typeface="Monotype Corsiva"/>
            </a:endParaRPr>
          </a:p>
        </p:txBody>
      </p:sp>
      <p:graphicFrame>
        <p:nvGraphicFramePr>
          <p:cNvPr id="7" name="Диаграмма 6"/>
          <p:cNvGraphicFramePr/>
          <p:nvPr>
            <p:extLst>
              <p:ext uri="{D42A27DB-BD31-4B8C-83A1-F6EECF244321}">
                <p14:modId xmlns="" xmlns:p14="http://schemas.microsoft.com/office/powerpoint/2010/main" val="4067265969"/>
              </p:ext>
            </p:extLst>
          </p:nvPr>
        </p:nvGraphicFramePr>
        <p:xfrm>
          <a:off x="0" y="-99392"/>
          <a:ext cx="8895723" cy="6539984"/>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p:cNvSpPr txBox="1"/>
          <p:nvPr/>
        </p:nvSpPr>
        <p:spPr>
          <a:xfrm rot="5400000">
            <a:off x="6193134" y="1844824"/>
            <a:ext cx="3203402" cy="338554"/>
          </a:xfrm>
          <a:prstGeom prst="rect">
            <a:avLst/>
          </a:prstGeom>
          <a:noFill/>
        </p:spPr>
        <p:txBody>
          <a:bodyPr wrap="square" rtlCol="0">
            <a:spAutoFit/>
          </a:bodyPr>
          <a:lstStyle/>
          <a:p>
            <a:endParaRPr lang="ru-RU" sz="1600" i="1" dirty="0">
              <a:solidFill>
                <a:prstClr val="black"/>
              </a:solidFill>
            </a:endParaRPr>
          </a:p>
        </p:txBody>
      </p:sp>
      <p:sp>
        <p:nvSpPr>
          <p:cNvPr id="5" name="TextBox 4"/>
          <p:cNvSpPr txBox="1"/>
          <p:nvPr/>
        </p:nvSpPr>
        <p:spPr>
          <a:xfrm>
            <a:off x="3313559" y="4797152"/>
            <a:ext cx="400110" cy="307777"/>
          </a:xfrm>
          <a:prstGeom prst="rect">
            <a:avLst/>
          </a:prstGeom>
          <a:noFill/>
        </p:spPr>
        <p:txBody>
          <a:bodyPr vert="vert270" wrap="square" rtlCol="0">
            <a:spAutoFit/>
          </a:bodyPr>
          <a:lstStyle/>
          <a:p>
            <a:endParaRPr lang="ru-RU" sz="1400" i="1" dirty="0">
              <a:solidFill>
                <a:prstClr val="black"/>
              </a:solidFill>
            </a:endParaRPr>
          </a:p>
        </p:txBody>
      </p:sp>
      <p:sp>
        <p:nvSpPr>
          <p:cNvPr id="9" name="TextBox 8"/>
          <p:cNvSpPr txBox="1"/>
          <p:nvPr/>
        </p:nvSpPr>
        <p:spPr>
          <a:xfrm>
            <a:off x="179512" y="6165304"/>
            <a:ext cx="8280920" cy="307777"/>
          </a:xfrm>
          <a:prstGeom prst="rect">
            <a:avLst/>
          </a:prstGeom>
          <a:noFill/>
        </p:spPr>
        <p:txBody>
          <a:bodyPr wrap="square" rtlCol="0">
            <a:spAutoFit/>
          </a:bodyPr>
          <a:lstStyle/>
          <a:p>
            <a:endParaRPr lang="ru-RU" sz="1400" i="1" dirty="0">
              <a:solidFill>
                <a:prstClr val="black"/>
              </a:solidFill>
            </a:endParaRPr>
          </a:p>
        </p:txBody>
      </p:sp>
    </p:spTree>
    <p:extLst>
      <p:ext uri="{BB962C8B-B14F-4D97-AF65-F5344CB8AC3E}">
        <p14:creationId xmlns="" xmlns:p14="http://schemas.microsoft.com/office/powerpoint/2010/main" val="337791787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a:xfrm>
            <a:off x="1331639" y="44624"/>
            <a:ext cx="7315595" cy="682625"/>
          </a:xfrm>
        </p:spPr>
        <p:txBody>
          <a:bodyPr>
            <a:normAutofit fontScale="90000"/>
          </a:bodyPr>
          <a:lstStyle/>
          <a:p>
            <a:pPr algn="ctr" eaLnBrk="1" hangingPunct="1"/>
            <a:r>
              <a:rPr lang="ru-RU" altLang="ru-RU" sz="2000" b="1" dirty="0" smtClean="0">
                <a:solidFill>
                  <a:schemeClr val="tx1"/>
                </a:solidFill>
                <a:cs typeface="Times New Roman" pitchFamily="18" charset="0"/>
              </a:rPr>
              <a:t>Расходная часть бюджета </a:t>
            </a:r>
            <a:r>
              <a:rPr lang="ru-RU" altLang="ru-RU" sz="2000" b="1" dirty="0" smtClean="0">
                <a:cs typeface="Times New Roman" pitchFamily="18" charset="0"/>
              </a:rPr>
              <a:t>МО «Муниципальный округ Кизнерский район Удмуртской Республики» </a:t>
            </a:r>
            <a:r>
              <a:rPr lang="ru-RU" altLang="ru-RU" sz="2000" b="1" dirty="0" smtClean="0">
                <a:solidFill>
                  <a:schemeClr val="tx1"/>
                </a:solidFill>
                <a:cs typeface="Times New Roman" pitchFamily="18" charset="0"/>
              </a:rPr>
              <a:t>в рамках </a:t>
            </a:r>
            <a:r>
              <a:rPr lang="ru-RU" altLang="ru-RU" sz="2000" b="1" i="1" dirty="0" smtClean="0">
                <a:solidFill>
                  <a:schemeClr val="tx1"/>
                </a:solidFill>
                <a:cs typeface="Times New Roman" pitchFamily="18" charset="0"/>
              </a:rPr>
              <a:t>муниципальных программ</a:t>
            </a:r>
            <a:endParaRPr lang="ru-RU" altLang="ru-RU" sz="2000" b="1" dirty="0" smtClean="0">
              <a:solidFill>
                <a:schemeClr val="tx1"/>
              </a:solidFill>
              <a:latin typeface="Bookman Old Style" pitchFamily="18" charset="0"/>
            </a:endParaRPr>
          </a:p>
        </p:txBody>
      </p:sp>
      <p:graphicFrame>
        <p:nvGraphicFramePr>
          <p:cNvPr id="28793" name="Group 121"/>
          <p:cNvGraphicFramePr>
            <a:graphicFrameLocks noGrp="1"/>
          </p:cNvGraphicFramePr>
          <p:nvPr>
            <p:ph type="tbl" idx="1"/>
            <p:extLst>
              <p:ext uri="{D42A27DB-BD31-4B8C-83A1-F6EECF244321}">
                <p14:modId xmlns="" xmlns:p14="http://schemas.microsoft.com/office/powerpoint/2010/main" val="32149824"/>
              </p:ext>
            </p:extLst>
          </p:nvPr>
        </p:nvGraphicFramePr>
        <p:xfrm>
          <a:off x="142844" y="796926"/>
          <a:ext cx="8848756" cy="6025903"/>
        </p:xfrm>
        <a:graphic>
          <a:graphicData uri="http://schemas.openxmlformats.org/drawingml/2006/table">
            <a:tbl>
              <a:tblPr/>
              <a:tblGrid>
                <a:gridCol w="5602930"/>
                <a:gridCol w="1049215"/>
                <a:gridCol w="1169377"/>
                <a:gridCol w="1027234"/>
              </a:tblGrid>
              <a:tr h="24385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1" i="1" u="none" strike="noStrike" cap="none" normalizeH="0" baseline="0" dirty="0" smtClean="0">
                          <a:ln>
                            <a:noFill/>
                          </a:ln>
                          <a:solidFill>
                            <a:schemeClr val="tx1"/>
                          </a:solidFill>
                          <a:effectLst/>
                          <a:latin typeface="Times New Roman" pitchFamily="18" charset="0"/>
                          <a:cs typeface="Times New Roman" pitchFamily="18" charset="0"/>
                        </a:rPr>
                        <a:t>Наименование показателя</a:t>
                      </a:r>
                      <a:endParaRPr kumimoji="0" lang="ru-RU" sz="1200" b="0" i="1" u="none" strike="noStrike" cap="none" normalizeH="0" baseline="0" dirty="0" smtClean="0">
                        <a:ln>
                          <a:noFill/>
                        </a:ln>
                        <a:solidFill>
                          <a:schemeClr val="tx1"/>
                        </a:solidFill>
                        <a:effectLst/>
                        <a:latin typeface="Times New Roman" pitchFamily="18" charset="0"/>
                        <a:cs typeface="Times New Roman" pitchFamily="18" charset="0"/>
                      </a:endParaRPr>
                    </a:p>
                  </a:txBody>
                  <a:tcPr marL="26331" marR="2633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1" u="none" strike="noStrike" cap="none" normalizeH="0" baseline="0" dirty="0" smtClean="0">
                          <a:ln>
                            <a:noFill/>
                          </a:ln>
                          <a:solidFill>
                            <a:schemeClr val="tx1"/>
                          </a:solidFill>
                          <a:effectLst/>
                          <a:latin typeface="Times New Roman" pitchFamily="18" charset="0"/>
                          <a:cs typeface="Times New Roman" pitchFamily="18" charset="0"/>
                        </a:rPr>
                        <a:t>2023 год</a:t>
                      </a:r>
                      <a:endParaRPr kumimoji="0" lang="ru-RU" sz="1600" b="0" i="1" u="none" strike="noStrike" cap="none" normalizeH="0" baseline="0" dirty="0" smtClean="0">
                        <a:ln>
                          <a:noFill/>
                        </a:ln>
                        <a:solidFill>
                          <a:schemeClr val="tx1"/>
                        </a:solidFill>
                        <a:effectLst/>
                        <a:latin typeface="Times New Roman" pitchFamily="18" charset="0"/>
                        <a:cs typeface="Times New Roman" pitchFamily="18" charset="0"/>
                      </a:endParaRPr>
                    </a:p>
                  </a:txBody>
                  <a:tcPr marL="26331" marR="2633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1" u="none" strike="noStrike" cap="none" normalizeH="0" baseline="0" dirty="0" smtClean="0">
                          <a:ln>
                            <a:noFill/>
                          </a:ln>
                          <a:solidFill>
                            <a:schemeClr val="tx1"/>
                          </a:solidFill>
                          <a:effectLst/>
                          <a:latin typeface="Times New Roman" pitchFamily="18" charset="0"/>
                          <a:cs typeface="Times New Roman" pitchFamily="18" charset="0"/>
                        </a:rPr>
                        <a:t>2024 год</a:t>
                      </a:r>
                      <a:endParaRPr kumimoji="0" lang="ru-RU" sz="1600" b="0" i="1" u="none" strike="noStrike" cap="none" normalizeH="0" baseline="0" dirty="0" smtClean="0">
                        <a:ln>
                          <a:noFill/>
                        </a:ln>
                        <a:solidFill>
                          <a:schemeClr val="tx1"/>
                        </a:solidFill>
                        <a:effectLst/>
                        <a:latin typeface="Times New Roman" pitchFamily="18" charset="0"/>
                        <a:cs typeface="Times New Roman" pitchFamily="18" charset="0"/>
                      </a:endParaRPr>
                    </a:p>
                  </a:txBody>
                  <a:tcPr marL="26331" marR="2633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1" u="none" strike="noStrike" cap="none" normalizeH="0" baseline="0" dirty="0" smtClean="0">
                          <a:ln>
                            <a:noFill/>
                          </a:ln>
                          <a:solidFill>
                            <a:schemeClr val="tx1"/>
                          </a:solidFill>
                          <a:effectLst/>
                          <a:latin typeface="Times New Roman" pitchFamily="18" charset="0"/>
                          <a:cs typeface="Times New Roman" pitchFamily="18" charset="0"/>
                        </a:rPr>
                        <a:t>2025 год</a:t>
                      </a:r>
                      <a:endParaRPr kumimoji="0" lang="ru-RU" sz="1600" b="0" i="1" u="none" strike="noStrike" cap="none" normalizeH="0" baseline="0" dirty="0" smtClean="0">
                        <a:ln>
                          <a:noFill/>
                        </a:ln>
                        <a:solidFill>
                          <a:schemeClr val="tx1"/>
                        </a:solidFill>
                        <a:effectLst/>
                        <a:latin typeface="Times New Roman" pitchFamily="18" charset="0"/>
                        <a:cs typeface="Times New Roman" pitchFamily="18" charset="0"/>
                      </a:endParaRPr>
                    </a:p>
                  </a:txBody>
                  <a:tcPr marL="26331" marR="2633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50"/>
                    </a:solidFill>
                  </a:tcPr>
                </a:tc>
              </a:tr>
              <a:tr h="33021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Times New Roman" pitchFamily="18" charset="0"/>
                          <a:cs typeface="Times New Roman" pitchFamily="18" charset="0"/>
                        </a:rPr>
                        <a:t>Плановые расходы всего,    в том числе:</a:t>
                      </a:r>
                    </a:p>
                  </a:txBody>
                  <a:tcPr marL="26331" marR="2633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741 679,9</a:t>
                      </a:r>
                    </a:p>
                  </a:txBody>
                  <a:tcPr marL="26331" marR="2633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762 911,7</a:t>
                      </a:r>
                    </a:p>
                  </a:txBody>
                  <a:tcPr marL="26331" marR="2633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777 722,0</a:t>
                      </a:r>
                    </a:p>
                  </a:txBody>
                  <a:tcPr marL="26331" marR="2633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r>
              <a:tr h="24385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1" i="1" u="none" strike="noStrike" cap="none" normalizeH="0" baseline="0" smtClean="0">
                          <a:ln>
                            <a:noFill/>
                          </a:ln>
                          <a:solidFill>
                            <a:schemeClr val="tx1"/>
                          </a:solidFill>
                          <a:effectLst/>
                          <a:latin typeface="Times New Roman" pitchFamily="18" charset="0"/>
                          <a:cs typeface="Times New Roman" pitchFamily="18" charset="0"/>
                        </a:rPr>
                        <a:t>Непрограммные расходы</a:t>
                      </a:r>
                    </a:p>
                  </a:txBody>
                  <a:tcPr marL="26331" marR="2633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1" u="none" strike="noStrike" cap="none" normalizeH="0" baseline="0" dirty="0" smtClean="0">
                          <a:ln>
                            <a:noFill/>
                          </a:ln>
                          <a:solidFill>
                            <a:schemeClr val="tx1"/>
                          </a:solidFill>
                          <a:effectLst/>
                          <a:latin typeface="Times New Roman" pitchFamily="18" charset="0"/>
                          <a:cs typeface="Times New Roman" pitchFamily="18" charset="0"/>
                        </a:rPr>
                        <a:t>4 013,5</a:t>
                      </a:r>
                    </a:p>
                  </a:txBody>
                  <a:tcPr marL="26331" marR="2633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1" u="none" strike="noStrike" cap="none" normalizeH="0" baseline="0" dirty="0" smtClean="0">
                          <a:ln>
                            <a:noFill/>
                          </a:ln>
                          <a:solidFill>
                            <a:schemeClr val="tx1"/>
                          </a:solidFill>
                          <a:effectLst/>
                          <a:latin typeface="Times New Roman" pitchFamily="18" charset="0"/>
                          <a:cs typeface="Times New Roman" pitchFamily="18" charset="0"/>
                        </a:rPr>
                        <a:t>4 049,4</a:t>
                      </a:r>
                    </a:p>
                  </a:txBody>
                  <a:tcPr marL="26331" marR="2633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1" u="none" strike="noStrike" cap="none" normalizeH="0" baseline="0" dirty="0" smtClean="0">
                          <a:ln>
                            <a:noFill/>
                          </a:ln>
                          <a:solidFill>
                            <a:schemeClr val="tx1"/>
                          </a:solidFill>
                          <a:effectLst/>
                          <a:latin typeface="Times New Roman" pitchFamily="18" charset="0"/>
                          <a:cs typeface="Times New Roman" pitchFamily="18" charset="0"/>
                        </a:rPr>
                        <a:t>4 113,3</a:t>
                      </a:r>
                    </a:p>
                  </a:txBody>
                  <a:tcPr marL="26331" marR="2633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r>
              <a:tr h="24385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1" i="1" u="none" strike="noStrike" cap="none" normalizeH="0" baseline="0" smtClean="0">
                          <a:ln>
                            <a:noFill/>
                          </a:ln>
                          <a:solidFill>
                            <a:schemeClr val="tx1"/>
                          </a:solidFill>
                          <a:effectLst/>
                          <a:latin typeface="Times New Roman" pitchFamily="18" charset="0"/>
                          <a:cs typeface="Times New Roman" pitchFamily="18" charset="0"/>
                        </a:rPr>
                        <a:t>Программные расходы, </a:t>
                      </a:r>
                      <a:r>
                        <a:rPr kumimoji="0" lang="ru-RU" sz="1200" b="0" i="1" u="none" strike="noStrike" cap="none" normalizeH="0" baseline="0" smtClean="0">
                          <a:ln>
                            <a:noFill/>
                          </a:ln>
                          <a:solidFill>
                            <a:schemeClr val="tx1"/>
                          </a:solidFill>
                          <a:effectLst/>
                          <a:latin typeface="Times New Roman" pitchFamily="18" charset="0"/>
                          <a:cs typeface="Times New Roman" pitchFamily="18" charset="0"/>
                        </a:rPr>
                        <a:t>из них:</a:t>
                      </a:r>
                    </a:p>
                  </a:txBody>
                  <a:tcPr marL="26331" marR="2633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1" u="none" strike="noStrike" cap="none" normalizeH="0" baseline="0" dirty="0" smtClean="0">
                          <a:ln>
                            <a:noFill/>
                          </a:ln>
                          <a:solidFill>
                            <a:schemeClr val="tx1"/>
                          </a:solidFill>
                          <a:effectLst/>
                          <a:latin typeface="Times New Roman" pitchFamily="18" charset="0"/>
                          <a:cs typeface="Times New Roman" pitchFamily="18" charset="0"/>
                        </a:rPr>
                        <a:t>737 666,4</a:t>
                      </a:r>
                    </a:p>
                  </a:txBody>
                  <a:tcPr marL="26331" marR="2633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1" u="none" strike="noStrike" cap="none" normalizeH="0" baseline="0" dirty="0" smtClean="0">
                          <a:ln>
                            <a:noFill/>
                          </a:ln>
                          <a:solidFill>
                            <a:schemeClr val="tx1"/>
                          </a:solidFill>
                          <a:effectLst/>
                          <a:latin typeface="Times New Roman" pitchFamily="18" charset="0"/>
                          <a:cs typeface="Times New Roman" pitchFamily="18" charset="0"/>
                        </a:rPr>
                        <a:t>758 862,3</a:t>
                      </a:r>
                    </a:p>
                  </a:txBody>
                  <a:tcPr marL="26331" marR="2633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1" u="none" strike="noStrike" cap="none" normalizeH="0" baseline="0" dirty="0" smtClean="0">
                          <a:ln>
                            <a:noFill/>
                          </a:ln>
                          <a:solidFill>
                            <a:schemeClr val="tx1"/>
                          </a:solidFill>
                          <a:effectLst/>
                          <a:latin typeface="Times New Roman" pitchFamily="18" charset="0"/>
                          <a:cs typeface="Times New Roman" pitchFamily="18" charset="0"/>
                        </a:rPr>
                        <a:t>773 608,7</a:t>
                      </a:r>
                    </a:p>
                  </a:txBody>
                  <a:tcPr marL="26331" marR="2633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r>
              <a:tr h="27415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Муниципальная программа «Развитие образования и воспитание»</a:t>
                      </a:r>
                    </a:p>
                  </a:txBody>
                  <a:tcPr marL="26331" marR="2633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cs typeface="Times New Roman" pitchFamily="18" charset="0"/>
                        </a:rPr>
                        <a:t>533 801,9</a:t>
                      </a:r>
                    </a:p>
                  </a:txBody>
                  <a:tcPr marL="26331" marR="2633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cs typeface="Times New Roman" pitchFamily="18" charset="0"/>
                        </a:rPr>
                        <a:t>541 327,1</a:t>
                      </a:r>
                    </a:p>
                  </a:txBody>
                  <a:tcPr marL="26331" marR="2633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cs typeface="Times New Roman" pitchFamily="18" charset="0"/>
                        </a:rPr>
                        <a:t>541 327,8</a:t>
                      </a:r>
                    </a:p>
                  </a:txBody>
                  <a:tcPr marL="26331" marR="2633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r>
              <a:tr h="37308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Муниципальная программа «Охрана здоровья и формирование здорового образа жизни населения»</a:t>
                      </a:r>
                    </a:p>
                  </a:txBody>
                  <a:tcPr marL="26331" marR="2633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algn="ctr"/>
                      <a:r>
                        <a:rPr lang="ru-RU" sz="1600" dirty="0" smtClean="0">
                          <a:latin typeface="Times New Roman" pitchFamily="18" charset="0"/>
                          <a:cs typeface="Times New Roman" pitchFamily="18" charset="0"/>
                        </a:rPr>
                        <a:t>4 317,7</a:t>
                      </a:r>
                      <a:endParaRPr lang="ru-RU" sz="1600" dirty="0">
                        <a:latin typeface="Times New Roman" pitchFamily="18" charset="0"/>
                        <a:cs typeface="Times New Roman" pitchFamily="18" charset="0"/>
                      </a:endParaRPr>
                    </a:p>
                  </a:txBody>
                  <a:tcPr marL="26331" marR="2633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algn="ctr"/>
                      <a:r>
                        <a:rPr lang="ru-RU" sz="1600" dirty="0" smtClean="0">
                          <a:latin typeface="Times New Roman" pitchFamily="18" charset="0"/>
                          <a:cs typeface="Times New Roman" pitchFamily="18" charset="0"/>
                        </a:rPr>
                        <a:t>4 317,7</a:t>
                      </a:r>
                      <a:endParaRPr lang="ru-RU" sz="1600" dirty="0">
                        <a:latin typeface="Times New Roman" pitchFamily="18" charset="0"/>
                        <a:cs typeface="Times New Roman" pitchFamily="18" charset="0"/>
                      </a:endParaRPr>
                    </a:p>
                  </a:txBody>
                  <a:tcPr marL="26331" marR="2633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algn="ctr"/>
                      <a:r>
                        <a:rPr lang="ru-RU" sz="1600" dirty="0" smtClean="0">
                          <a:latin typeface="Times New Roman" pitchFamily="18" charset="0"/>
                          <a:cs typeface="Times New Roman" pitchFamily="18" charset="0"/>
                        </a:rPr>
                        <a:t>4 317,7</a:t>
                      </a:r>
                      <a:endParaRPr lang="ru-RU" sz="1600" dirty="0">
                        <a:latin typeface="Times New Roman" pitchFamily="18" charset="0"/>
                        <a:cs typeface="Times New Roman" pitchFamily="18" charset="0"/>
                      </a:endParaRPr>
                    </a:p>
                  </a:txBody>
                  <a:tcPr marL="26331" marR="2633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r>
              <a:tr h="28197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Муниципальная программа «Развитие культуры»</a:t>
                      </a:r>
                    </a:p>
                  </a:txBody>
                  <a:tcPr marL="26331" marR="2633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algn="ctr"/>
                      <a:r>
                        <a:rPr lang="ru-RU" sz="1600" dirty="0" smtClean="0">
                          <a:latin typeface="Times New Roman" pitchFamily="18" charset="0"/>
                          <a:cs typeface="Times New Roman" pitchFamily="18" charset="0"/>
                        </a:rPr>
                        <a:t>43</a:t>
                      </a:r>
                      <a:r>
                        <a:rPr lang="ru-RU" sz="1600" baseline="0" dirty="0" smtClean="0">
                          <a:latin typeface="Times New Roman" pitchFamily="18" charset="0"/>
                          <a:cs typeface="Times New Roman" pitchFamily="18" charset="0"/>
                        </a:rPr>
                        <a:t> 959,9</a:t>
                      </a:r>
                      <a:endParaRPr lang="ru-RU" sz="1600" dirty="0">
                        <a:latin typeface="Times New Roman" pitchFamily="18" charset="0"/>
                        <a:cs typeface="Times New Roman" pitchFamily="18" charset="0"/>
                      </a:endParaRPr>
                    </a:p>
                  </a:txBody>
                  <a:tcPr marL="26331" marR="2633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algn="ctr"/>
                      <a:r>
                        <a:rPr lang="ru-RU" sz="1600" dirty="0" smtClean="0">
                          <a:latin typeface="Times New Roman" pitchFamily="18" charset="0"/>
                          <a:cs typeface="Times New Roman" pitchFamily="18" charset="0"/>
                        </a:rPr>
                        <a:t>52 007,9</a:t>
                      </a:r>
                      <a:endParaRPr lang="ru-RU" sz="1600" dirty="0">
                        <a:latin typeface="Times New Roman" pitchFamily="18" charset="0"/>
                        <a:cs typeface="Times New Roman" pitchFamily="18" charset="0"/>
                      </a:endParaRPr>
                    </a:p>
                  </a:txBody>
                  <a:tcPr marL="26331" marR="2633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algn="ctr"/>
                      <a:r>
                        <a:rPr lang="ru-RU" sz="1600" dirty="0" smtClean="0">
                          <a:latin typeface="Times New Roman" pitchFamily="18" charset="0"/>
                          <a:cs typeface="Times New Roman" pitchFamily="18" charset="0"/>
                        </a:rPr>
                        <a:t>52 035,8</a:t>
                      </a:r>
                      <a:endParaRPr lang="ru-RU" sz="1600" dirty="0">
                        <a:latin typeface="Times New Roman" pitchFamily="18" charset="0"/>
                        <a:cs typeface="Times New Roman" pitchFamily="18" charset="0"/>
                      </a:endParaRPr>
                    </a:p>
                  </a:txBody>
                  <a:tcPr marL="26331" marR="2633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r>
              <a:tr h="24035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Муниципальная программа «Социальная поддержка населения»</a:t>
                      </a:r>
                    </a:p>
                  </a:txBody>
                  <a:tcPr marL="26331" marR="2633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algn="ctr"/>
                      <a:r>
                        <a:rPr lang="ru-RU" sz="1600" dirty="0" smtClean="0">
                          <a:latin typeface="Times New Roman" pitchFamily="18" charset="0"/>
                          <a:cs typeface="Times New Roman" pitchFamily="18" charset="0"/>
                        </a:rPr>
                        <a:t>6 286,7</a:t>
                      </a:r>
                      <a:endParaRPr lang="ru-RU" sz="1600" dirty="0">
                        <a:latin typeface="Times New Roman" pitchFamily="18" charset="0"/>
                        <a:cs typeface="Times New Roman" pitchFamily="18" charset="0"/>
                      </a:endParaRPr>
                    </a:p>
                  </a:txBody>
                  <a:tcPr marL="26331" marR="2633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algn="ctr"/>
                      <a:r>
                        <a:rPr lang="ru-RU" sz="1600" dirty="0" smtClean="0">
                          <a:latin typeface="Times New Roman" pitchFamily="18" charset="0"/>
                          <a:cs typeface="Times New Roman" pitchFamily="18" charset="0"/>
                        </a:rPr>
                        <a:t>6 282,2</a:t>
                      </a:r>
                      <a:endParaRPr lang="ru-RU" sz="1600" dirty="0">
                        <a:latin typeface="Times New Roman" pitchFamily="18" charset="0"/>
                        <a:cs typeface="Times New Roman" pitchFamily="18" charset="0"/>
                      </a:endParaRPr>
                    </a:p>
                  </a:txBody>
                  <a:tcPr marL="26331" marR="2633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algn="ctr"/>
                      <a:r>
                        <a:rPr lang="ru-RU" sz="1600" dirty="0" smtClean="0">
                          <a:latin typeface="Times New Roman" pitchFamily="18" charset="0"/>
                          <a:cs typeface="Times New Roman" pitchFamily="18" charset="0"/>
                        </a:rPr>
                        <a:t>6 275,2</a:t>
                      </a:r>
                      <a:endParaRPr lang="ru-RU" sz="1600" dirty="0">
                        <a:latin typeface="Times New Roman" pitchFamily="18" charset="0"/>
                        <a:cs typeface="Times New Roman" pitchFamily="18" charset="0"/>
                      </a:endParaRPr>
                    </a:p>
                  </a:txBody>
                  <a:tcPr marL="26331" marR="2633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r>
              <a:tr h="43499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Муниципальная программа «Создание условий для устойчивого экономического развития»</a:t>
                      </a:r>
                    </a:p>
                  </a:txBody>
                  <a:tcPr marL="26331" marR="2633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algn="ctr"/>
                      <a:r>
                        <a:rPr lang="ru-RU" sz="1600" dirty="0" smtClean="0">
                          <a:latin typeface="Times New Roman" pitchFamily="18" charset="0"/>
                          <a:cs typeface="Times New Roman" pitchFamily="18" charset="0"/>
                        </a:rPr>
                        <a:t>2 560,3</a:t>
                      </a:r>
                      <a:endParaRPr lang="ru-RU" sz="1600" dirty="0">
                        <a:latin typeface="Times New Roman" pitchFamily="18" charset="0"/>
                        <a:cs typeface="Times New Roman" pitchFamily="18" charset="0"/>
                      </a:endParaRPr>
                    </a:p>
                  </a:txBody>
                  <a:tcPr marL="26331" marR="2633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algn="ctr"/>
                      <a:r>
                        <a:rPr lang="ru-RU" sz="1600" dirty="0" smtClean="0">
                          <a:latin typeface="Times New Roman" pitchFamily="18" charset="0"/>
                          <a:cs typeface="Times New Roman" pitchFamily="18" charset="0"/>
                        </a:rPr>
                        <a:t>2 560,3</a:t>
                      </a:r>
                      <a:endParaRPr lang="ru-RU" sz="1600" dirty="0">
                        <a:latin typeface="Times New Roman" pitchFamily="18" charset="0"/>
                        <a:cs typeface="Times New Roman" pitchFamily="18" charset="0"/>
                      </a:endParaRPr>
                    </a:p>
                  </a:txBody>
                  <a:tcPr marL="26331" marR="2633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algn="ctr"/>
                      <a:r>
                        <a:rPr lang="ru-RU" sz="1600" dirty="0" smtClean="0">
                          <a:latin typeface="Times New Roman" pitchFamily="18" charset="0"/>
                          <a:cs typeface="Times New Roman" pitchFamily="18" charset="0"/>
                        </a:rPr>
                        <a:t>2 560,3</a:t>
                      </a:r>
                      <a:endParaRPr lang="ru-RU" sz="1600" dirty="0">
                        <a:latin typeface="Times New Roman" pitchFamily="18" charset="0"/>
                        <a:cs typeface="Times New Roman" pitchFamily="18" charset="0"/>
                      </a:endParaRPr>
                    </a:p>
                  </a:txBody>
                  <a:tcPr marL="26331" marR="2633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r>
              <a:tr h="40324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Муниципальная программа «Безопасность на территории муниципального образования «Муниципальный округ Кизнерский район Удмуртской Республики»</a:t>
                      </a:r>
                    </a:p>
                  </a:txBody>
                  <a:tcPr marL="26331" marR="2633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algn="ctr"/>
                      <a:r>
                        <a:rPr lang="ru-RU" sz="1600" dirty="0" smtClean="0">
                          <a:latin typeface="Times New Roman" pitchFamily="18" charset="0"/>
                          <a:cs typeface="Times New Roman" pitchFamily="18" charset="0"/>
                        </a:rPr>
                        <a:t>3 347,0</a:t>
                      </a:r>
                      <a:endParaRPr lang="ru-RU" sz="1600" dirty="0">
                        <a:latin typeface="Times New Roman" pitchFamily="18" charset="0"/>
                        <a:cs typeface="Times New Roman" pitchFamily="18" charset="0"/>
                      </a:endParaRPr>
                    </a:p>
                  </a:txBody>
                  <a:tcPr marL="26331" marR="2633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algn="ctr"/>
                      <a:r>
                        <a:rPr lang="ru-RU" sz="1600" dirty="0" smtClean="0">
                          <a:latin typeface="Times New Roman" pitchFamily="18" charset="0"/>
                          <a:cs typeface="Times New Roman" pitchFamily="18" charset="0"/>
                        </a:rPr>
                        <a:t>3 347,0</a:t>
                      </a:r>
                      <a:endParaRPr lang="ru-RU" sz="1600" dirty="0">
                        <a:latin typeface="Times New Roman" pitchFamily="18" charset="0"/>
                        <a:cs typeface="Times New Roman" pitchFamily="18" charset="0"/>
                      </a:endParaRPr>
                    </a:p>
                  </a:txBody>
                  <a:tcPr marL="26331" marR="2633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algn="ctr"/>
                      <a:r>
                        <a:rPr lang="ru-RU" sz="1600" dirty="0" smtClean="0">
                          <a:latin typeface="Times New Roman" pitchFamily="18" charset="0"/>
                          <a:cs typeface="Times New Roman" pitchFamily="18" charset="0"/>
                        </a:rPr>
                        <a:t>3 347,0</a:t>
                      </a:r>
                      <a:endParaRPr lang="ru-RU" sz="1600" dirty="0">
                        <a:latin typeface="Times New Roman" pitchFamily="18" charset="0"/>
                        <a:cs typeface="Times New Roman" pitchFamily="18" charset="0"/>
                      </a:endParaRPr>
                    </a:p>
                  </a:txBody>
                  <a:tcPr marL="26331" marR="2633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r>
              <a:tr h="22299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Муниципальная программа «Содержание и развитие муниципального хозяйства»</a:t>
                      </a:r>
                    </a:p>
                  </a:txBody>
                  <a:tcPr marL="26331" marR="2633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algn="ctr"/>
                      <a:r>
                        <a:rPr lang="ru-RU" sz="1600" dirty="0" smtClean="0">
                          <a:latin typeface="Times New Roman" pitchFamily="18" charset="0"/>
                          <a:cs typeface="Times New Roman" pitchFamily="18" charset="0"/>
                        </a:rPr>
                        <a:t>53</a:t>
                      </a:r>
                      <a:r>
                        <a:rPr lang="ru-RU" sz="1600" baseline="0" dirty="0" smtClean="0">
                          <a:latin typeface="Times New Roman" pitchFamily="18" charset="0"/>
                          <a:cs typeface="Times New Roman" pitchFamily="18" charset="0"/>
                        </a:rPr>
                        <a:t> 016,5</a:t>
                      </a:r>
                      <a:endParaRPr lang="ru-RU" sz="1600" dirty="0">
                        <a:latin typeface="Times New Roman" pitchFamily="18" charset="0"/>
                        <a:cs typeface="Times New Roman" pitchFamily="18" charset="0"/>
                      </a:endParaRPr>
                    </a:p>
                  </a:txBody>
                  <a:tcPr marL="26331" marR="2633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algn="ctr"/>
                      <a:r>
                        <a:rPr lang="ru-RU" sz="1600" dirty="0" smtClean="0">
                          <a:latin typeface="Times New Roman" pitchFamily="18" charset="0"/>
                          <a:cs typeface="Times New Roman" pitchFamily="18" charset="0"/>
                        </a:rPr>
                        <a:t>54 716,6</a:t>
                      </a:r>
                      <a:endParaRPr lang="ru-RU" sz="1600" dirty="0">
                        <a:latin typeface="Times New Roman" pitchFamily="18" charset="0"/>
                        <a:cs typeface="Times New Roman" pitchFamily="18" charset="0"/>
                      </a:endParaRPr>
                    </a:p>
                  </a:txBody>
                  <a:tcPr marL="26331" marR="2633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algn="ctr"/>
                      <a:r>
                        <a:rPr lang="ru-RU" sz="1600" dirty="0" smtClean="0">
                          <a:latin typeface="Times New Roman" pitchFamily="18" charset="0"/>
                          <a:cs typeface="Times New Roman" pitchFamily="18" charset="0"/>
                        </a:rPr>
                        <a:t>61 619,8</a:t>
                      </a:r>
                      <a:endParaRPr lang="ru-RU" sz="1600" dirty="0">
                        <a:latin typeface="Times New Roman" pitchFamily="18" charset="0"/>
                        <a:cs typeface="Times New Roman" pitchFamily="18" charset="0"/>
                      </a:endParaRPr>
                    </a:p>
                  </a:txBody>
                  <a:tcPr marL="26331" marR="2633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r>
              <a:tr h="24862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Муниципальная программа «Муниципальное управление»</a:t>
                      </a:r>
                    </a:p>
                  </a:txBody>
                  <a:tcPr marL="26331" marR="2633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algn="ctr"/>
                      <a:r>
                        <a:rPr lang="ru-RU" sz="1600" dirty="0" smtClean="0">
                          <a:latin typeface="Times New Roman" pitchFamily="18" charset="0"/>
                          <a:cs typeface="Times New Roman" pitchFamily="18" charset="0"/>
                        </a:rPr>
                        <a:t>75 905,4</a:t>
                      </a:r>
                      <a:endParaRPr lang="ru-RU" sz="1600" dirty="0">
                        <a:latin typeface="Times New Roman" pitchFamily="18" charset="0"/>
                        <a:cs typeface="Times New Roman" pitchFamily="18" charset="0"/>
                      </a:endParaRPr>
                    </a:p>
                  </a:txBody>
                  <a:tcPr marL="26331" marR="2633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algn="ctr"/>
                      <a:r>
                        <a:rPr lang="ru-RU" sz="1600" dirty="0" smtClean="0">
                          <a:latin typeface="Times New Roman" pitchFamily="18" charset="0"/>
                          <a:cs typeface="Times New Roman" pitchFamily="18" charset="0"/>
                        </a:rPr>
                        <a:t>77 868,0</a:t>
                      </a:r>
                      <a:endParaRPr lang="ru-RU" sz="1600" dirty="0">
                        <a:latin typeface="Times New Roman" pitchFamily="18" charset="0"/>
                        <a:cs typeface="Times New Roman" pitchFamily="18" charset="0"/>
                      </a:endParaRPr>
                    </a:p>
                  </a:txBody>
                  <a:tcPr marL="26331" marR="2633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algn="ctr"/>
                      <a:r>
                        <a:rPr lang="ru-RU" sz="1600" dirty="0" smtClean="0">
                          <a:latin typeface="Times New Roman" pitchFamily="18" charset="0"/>
                          <a:cs typeface="Times New Roman" pitchFamily="18" charset="0"/>
                        </a:rPr>
                        <a:t>77 668,5</a:t>
                      </a:r>
                      <a:endParaRPr lang="ru-RU" sz="1600" dirty="0">
                        <a:latin typeface="Times New Roman" pitchFamily="18" charset="0"/>
                        <a:cs typeface="Times New Roman" pitchFamily="18" charset="0"/>
                      </a:endParaRPr>
                    </a:p>
                  </a:txBody>
                  <a:tcPr marL="26331" marR="2633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r>
              <a:tr h="23557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Муниципальная программа «Управление муниципальными финансами»</a:t>
                      </a:r>
                    </a:p>
                  </a:txBody>
                  <a:tcPr marL="26331" marR="2633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algn="ctr"/>
                      <a:r>
                        <a:rPr lang="ru-RU" sz="1600" baseline="0" dirty="0" smtClean="0">
                          <a:latin typeface="Times New Roman" pitchFamily="18" charset="0"/>
                          <a:cs typeface="Times New Roman" pitchFamily="18" charset="0"/>
                        </a:rPr>
                        <a:t>12 582,7 </a:t>
                      </a:r>
                      <a:endParaRPr lang="ru-RU" sz="1600" dirty="0">
                        <a:latin typeface="Times New Roman" pitchFamily="18" charset="0"/>
                        <a:cs typeface="Times New Roman" pitchFamily="18" charset="0"/>
                      </a:endParaRPr>
                    </a:p>
                  </a:txBody>
                  <a:tcPr marL="26331" marR="2633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algn="ctr"/>
                      <a:r>
                        <a:rPr lang="ru-RU" sz="1600" dirty="0" smtClean="0">
                          <a:latin typeface="Times New Roman" pitchFamily="18" charset="0"/>
                          <a:cs typeface="Times New Roman" pitchFamily="18" charset="0"/>
                        </a:rPr>
                        <a:t>14 764,0</a:t>
                      </a:r>
                      <a:endParaRPr lang="ru-RU" sz="1600" dirty="0">
                        <a:latin typeface="Times New Roman" pitchFamily="18" charset="0"/>
                        <a:cs typeface="Times New Roman" pitchFamily="18" charset="0"/>
                      </a:endParaRPr>
                    </a:p>
                  </a:txBody>
                  <a:tcPr marL="26331" marR="2633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algn="ctr"/>
                      <a:r>
                        <a:rPr lang="ru-RU" sz="1600" dirty="0" smtClean="0">
                          <a:latin typeface="Times New Roman" pitchFamily="18" charset="0"/>
                          <a:cs typeface="Times New Roman" pitchFamily="18" charset="0"/>
                        </a:rPr>
                        <a:t>14 146,3</a:t>
                      </a:r>
                      <a:endParaRPr lang="ru-RU" sz="1600" dirty="0">
                        <a:latin typeface="Times New Roman" pitchFamily="18" charset="0"/>
                        <a:cs typeface="Times New Roman" pitchFamily="18" charset="0"/>
                      </a:endParaRPr>
                    </a:p>
                  </a:txBody>
                  <a:tcPr marL="26331" marR="2633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r>
              <a:tr h="40324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Муниципальная программа «Комплексные меры противодействия  немедицинскому потреблению наркотических средств и их незаконному обороту в </a:t>
                      </a:r>
                      <a:r>
                        <a:rPr kumimoji="0" lang="ru-RU" sz="1200" b="0" i="0" u="none" strike="noStrike" cap="none" normalizeH="0" baseline="0" dirty="0" err="1" smtClean="0">
                          <a:ln>
                            <a:noFill/>
                          </a:ln>
                          <a:solidFill>
                            <a:schemeClr val="tx1"/>
                          </a:solidFill>
                          <a:effectLst/>
                          <a:latin typeface="Times New Roman" pitchFamily="18" charset="0"/>
                          <a:cs typeface="Times New Roman" pitchFamily="18" charset="0"/>
                        </a:rPr>
                        <a:t>Кизнерском</a:t>
                      </a: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 районе»</a:t>
                      </a:r>
                    </a:p>
                  </a:txBody>
                  <a:tcPr marL="26331" marR="2633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algn="ctr"/>
                      <a:r>
                        <a:rPr lang="ru-RU" sz="1600" dirty="0" smtClean="0">
                          <a:latin typeface="Times New Roman" pitchFamily="18" charset="0"/>
                          <a:cs typeface="Times New Roman" pitchFamily="18" charset="0"/>
                        </a:rPr>
                        <a:t>10,0</a:t>
                      </a:r>
                      <a:endParaRPr lang="ru-RU" sz="1600" dirty="0">
                        <a:latin typeface="Times New Roman" pitchFamily="18" charset="0"/>
                        <a:cs typeface="Times New Roman" pitchFamily="18" charset="0"/>
                      </a:endParaRPr>
                    </a:p>
                  </a:txBody>
                  <a:tcPr marL="26331" marR="2633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algn="ctr"/>
                      <a:r>
                        <a:rPr lang="ru-RU" sz="1600" dirty="0" smtClean="0">
                          <a:latin typeface="Times New Roman" pitchFamily="18" charset="0"/>
                          <a:cs typeface="Times New Roman" pitchFamily="18" charset="0"/>
                        </a:rPr>
                        <a:t>10,0</a:t>
                      </a:r>
                      <a:endParaRPr lang="ru-RU" sz="1600" dirty="0">
                        <a:latin typeface="Times New Roman" pitchFamily="18" charset="0"/>
                        <a:cs typeface="Times New Roman" pitchFamily="18" charset="0"/>
                      </a:endParaRPr>
                    </a:p>
                  </a:txBody>
                  <a:tcPr marL="26331" marR="2633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algn="ctr"/>
                      <a:r>
                        <a:rPr lang="ru-RU" sz="1600" dirty="0" smtClean="0">
                          <a:latin typeface="Times New Roman" pitchFamily="18" charset="0"/>
                          <a:cs typeface="Times New Roman" pitchFamily="18" charset="0"/>
                        </a:rPr>
                        <a:t>10,0</a:t>
                      </a:r>
                      <a:endParaRPr lang="ru-RU" sz="1600" dirty="0">
                        <a:latin typeface="Times New Roman" pitchFamily="18" charset="0"/>
                        <a:cs typeface="Times New Roman" pitchFamily="18" charset="0"/>
                      </a:endParaRPr>
                    </a:p>
                  </a:txBody>
                  <a:tcPr marL="26331" marR="2633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r>
              <a:tr h="37308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Муниципальная программа «Стимулирование улучшения жилищных условий» район»</a:t>
                      </a:r>
                    </a:p>
                  </a:txBody>
                  <a:tcPr marL="26331" marR="2633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algn="ctr"/>
                      <a:r>
                        <a:rPr lang="ru-RU" sz="1600" dirty="0" smtClean="0">
                          <a:latin typeface="Times New Roman" pitchFamily="18" charset="0"/>
                          <a:cs typeface="Times New Roman" pitchFamily="18" charset="0"/>
                        </a:rPr>
                        <a:t>409,1</a:t>
                      </a:r>
                      <a:endParaRPr lang="ru-RU" sz="1600" dirty="0">
                        <a:latin typeface="Times New Roman" pitchFamily="18" charset="0"/>
                        <a:cs typeface="Times New Roman" pitchFamily="18" charset="0"/>
                      </a:endParaRPr>
                    </a:p>
                  </a:txBody>
                  <a:tcPr marL="26331" marR="2633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algn="ctr"/>
                      <a:r>
                        <a:rPr lang="ru-RU" sz="1600" dirty="0" smtClean="0">
                          <a:latin typeface="Times New Roman" pitchFamily="18" charset="0"/>
                          <a:cs typeface="Times New Roman" pitchFamily="18" charset="0"/>
                        </a:rPr>
                        <a:t>409,1</a:t>
                      </a:r>
                      <a:endParaRPr lang="ru-RU" sz="1600" dirty="0">
                        <a:latin typeface="Times New Roman" pitchFamily="18" charset="0"/>
                        <a:cs typeface="Times New Roman" pitchFamily="18" charset="0"/>
                      </a:endParaRPr>
                    </a:p>
                  </a:txBody>
                  <a:tcPr marL="26331" marR="2633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algn="ctr"/>
                      <a:r>
                        <a:rPr lang="ru-RU" sz="1600" dirty="0" smtClean="0">
                          <a:latin typeface="Times New Roman" pitchFamily="18" charset="0"/>
                          <a:cs typeface="Times New Roman" pitchFamily="18" charset="0"/>
                        </a:rPr>
                        <a:t>409,1</a:t>
                      </a:r>
                      <a:endParaRPr lang="ru-RU" sz="1600" dirty="0">
                        <a:latin typeface="Times New Roman" pitchFamily="18" charset="0"/>
                        <a:cs typeface="Times New Roman" pitchFamily="18" charset="0"/>
                      </a:endParaRPr>
                    </a:p>
                  </a:txBody>
                  <a:tcPr marL="26331" marR="2633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r>
              <a:tr h="37308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Муниципальная программа «Управление муниципальным имуществом и земельными ресурсами»</a:t>
                      </a:r>
                    </a:p>
                  </a:txBody>
                  <a:tcPr marL="26331" marR="2633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algn="ctr"/>
                      <a:r>
                        <a:rPr lang="ru-RU" sz="1600" dirty="0" smtClean="0">
                          <a:latin typeface="Times New Roman" pitchFamily="18" charset="0"/>
                          <a:cs typeface="Times New Roman" pitchFamily="18" charset="0"/>
                        </a:rPr>
                        <a:t>379,9</a:t>
                      </a:r>
                      <a:endParaRPr lang="ru-RU" sz="1600" dirty="0">
                        <a:latin typeface="Times New Roman" pitchFamily="18" charset="0"/>
                        <a:cs typeface="Times New Roman" pitchFamily="18" charset="0"/>
                      </a:endParaRPr>
                    </a:p>
                  </a:txBody>
                  <a:tcPr marL="26331" marR="2633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algn="ctr"/>
                      <a:r>
                        <a:rPr lang="ru-RU" sz="1600" dirty="0" smtClean="0">
                          <a:latin typeface="Times New Roman" pitchFamily="18" charset="0"/>
                          <a:cs typeface="Times New Roman" pitchFamily="18" charset="0"/>
                        </a:rPr>
                        <a:t>200,0</a:t>
                      </a:r>
                      <a:endParaRPr lang="ru-RU" sz="1600" dirty="0">
                        <a:latin typeface="Times New Roman" pitchFamily="18" charset="0"/>
                        <a:cs typeface="Times New Roman" pitchFamily="18" charset="0"/>
                      </a:endParaRPr>
                    </a:p>
                  </a:txBody>
                  <a:tcPr marL="26331" marR="2633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algn="ctr"/>
                      <a:r>
                        <a:rPr lang="ru-RU" sz="1600" dirty="0" smtClean="0">
                          <a:latin typeface="Times New Roman" pitchFamily="18" charset="0"/>
                          <a:cs typeface="Times New Roman" pitchFamily="18" charset="0"/>
                        </a:rPr>
                        <a:t>200,0</a:t>
                      </a:r>
                      <a:endParaRPr lang="ru-RU" sz="1600" dirty="0">
                        <a:latin typeface="Times New Roman" pitchFamily="18" charset="0"/>
                        <a:cs typeface="Times New Roman" pitchFamily="18" charset="0"/>
                      </a:endParaRPr>
                    </a:p>
                  </a:txBody>
                  <a:tcPr marL="26331" marR="2633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r>
              <a:tr h="37308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Муниципальная программа «Реализация молодежной политики»</a:t>
                      </a:r>
                    </a:p>
                  </a:txBody>
                  <a:tcPr marL="26331" marR="2633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algn="ctr"/>
                      <a:r>
                        <a:rPr lang="ru-RU" sz="1600" dirty="0" smtClean="0">
                          <a:latin typeface="Times New Roman" pitchFamily="18" charset="0"/>
                          <a:cs typeface="Times New Roman" pitchFamily="18" charset="0"/>
                        </a:rPr>
                        <a:t>1</a:t>
                      </a:r>
                      <a:r>
                        <a:rPr lang="ru-RU" sz="1600" baseline="0" dirty="0" smtClean="0">
                          <a:latin typeface="Times New Roman" pitchFamily="18" charset="0"/>
                          <a:cs typeface="Times New Roman" pitchFamily="18" charset="0"/>
                        </a:rPr>
                        <a:t> 089,3</a:t>
                      </a:r>
                      <a:endParaRPr lang="ru-RU" sz="1600" dirty="0">
                        <a:latin typeface="Times New Roman" pitchFamily="18" charset="0"/>
                        <a:cs typeface="Times New Roman" pitchFamily="18" charset="0"/>
                      </a:endParaRPr>
                    </a:p>
                  </a:txBody>
                  <a:tcPr marL="26331" marR="2633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algn="ctr"/>
                      <a:r>
                        <a:rPr lang="ru-RU" sz="1600" dirty="0" smtClean="0">
                          <a:latin typeface="Times New Roman" pitchFamily="18" charset="0"/>
                          <a:cs typeface="Times New Roman" pitchFamily="18" charset="0"/>
                        </a:rPr>
                        <a:t>1</a:t>
                      </a:r>
                      <a:r>
                        <a:rPr lang="ru-RU" sz="1600" baseline="0" dirty="0" smtClean="0">
                          <a:latin typeface="Times New Roman" pitchFamily="18" charset="0"/>
                          <a:cs typeface="Times New Roman" pitchFamily="18" charset="0"/>
                        </a:rPr>
                        <a:t> 089,3</a:t>
                      </a:r>
                      <a:endParaRPr lang="ru-RU" sz="1600" dirty="0">
                        <a:latin typeface="Times New Roman" pitchFamily="18" charset="0"/>
                        <a:cs typeface="Times New Roman" pitchFamily="18" charset="0"/>
                      </a:endParaRPr>
                    </a:p>
                  </a:txBody>
                  <a:tcPr marL="26331" marR="2633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algn="ctr"/>
                      <a:r>
                        <a:rPr lang="ru-RU" sz="1600" dirty="0" smtClean="0">
                          <a:latin typeface="Times New Roman" pitchFamily="18" charset="0"/>
                          <a:cs typeface="Times New Roman" pitchFamily="18" charset="0"/>
                        </a:rPr>
                        <a:t>1 089,3</a:t>
                      </a:r>
                      <a:endParaRPr lang="ru-RU" sz="1600" dirty="0">
                        <a:latin typeface="Times New Roman" pitchFamily="18" charset="0"/>
                        <a:cs typeface="Times New Roman" pitchFamily="18" charset="0"/>
                      </a:endParaRPr>
                    </a:p>
                  </a:txBody>
                  <a:tcPr marL="26331" marR="2633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r>
              <a:tr h="37308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Удельный вес программных расходов в общем объеме расходов бюджета муниципального образования «Муниципальный округ Кизнерский район Удмуртской Республики», в %</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26331" marR="2633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99,5</a:t>
                      </a:r>
                    </a:p>
                  </a:txBody>
                  <a:tcPr marL="26331" marR="2633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99,5</a:t>
                      </a:r>
                    </a:p>
                  </a:txBody>
                  <a:tcPr marL="26331" marR="2633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99,5</a:t>
                      </a:r>
                    </a:p>
                  </a:txBody>
                  <a:tcPr marL="26331" marR="2633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r>
            </a:tbl>
          </a:graphicData>
        </a:graphic>
      </p:graphicFrame>
      <p:sp>
        <p:nvSpPr>
          <p:cNvPr id="24580" name="Line 4"/>
          <p:cNvSpPr>
            <a:spLocks noChangeShapeType="1"/>
          </p:cNvSpPr>
          <p:nvPr/>
        </p:nvSpPr>
        <p:spPr bwMode="auto">
          <a:xfrm>
            <a:off x="323528" y="692696"/>
            <a:ext cx="8496300" cy="0"/>
          </a:xfrm>
          <a:prstGeom prst="line">
            <a:avLst/>
          </a:prstGeom>
          <a:noFill/>
          <a:ln w="47625" cmpd="dbl">
            <a:solidFill>
              <a:schemeClr val="accent2"/>
            </a:solidFill>
            <a:round/>
            <a:headEnd/>
            <a:tailEnd/>
          </a:ln>
          <a:extLst>
            <a:ext uri="{909E8E84-426E-40DD-AFC4-6F175D3DCCD1}">
              <a14:hiddenFill xmlns="" xmlns:a14="http://schemas.microsoft.com/office/drawing/2010/main">
                <a:noFill/>
              </a14:hiddenFill>
            </a:ext>
          </a:extLst>
        </p:spPr>
        <p:txBody>
          <a:bodyPr/>
          <a:lstStyle/>
          <a:p>
            <a:endParaRPr lang="ru-RU"/>
          </a:p>
        </p:txBody>
      </p:sp>
      <p:pic>
        <p:nvPicPr>
          <p:cNvPr id="11266" name="Picture 2"/>
          <p:cNvPicPr>
            <a:picLocks noChangeAspect="1" noChangeArrowheads="1"/>
          </p:cNvPicPr>
          <p:nvPr/>
        </p:nvPicPr>
        <p:blipFill>
          <a:blip r:embed="rId3" cstate="email">
            <a:extLst>
              <a:ext uri="{28A0092B-C50C-407E-A947-70E740481C1C}">
                <a14:useLocalDpi xmlns="" xmlns:a14="http://schemas.microsoft.com/office/drawing/2010/main" val="0"/>
              </a:ext>
            </a:extLst>
          </a:blip>
          <a:srcRect/>
          <a:stretch>
            <a:fillRect/>
          </a:stretch>
        </p:blipFill>
        <p:spPr bwMode="auto">
          <a:xfrm>
            <a:off x="0" y="0"/>
            <a:ext cx="611560" cy="79579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16744395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Заголовок 1"/>
          <p:cNvSpPr>
            <a:spLocks noGrp="1"/>
          </p:cNvSpPr>
          <p:nvPr>
            <p:ph type="title"/>
          </p:nvPr>
        </p:nvSpPr>
        <p:spPr>
          <a:xfrm>
            <a:off x="1331640" y="103188"/>
            <a:ext cx="7598414" cy="1306512"/>
          </a:xfrm>
        </p:spPr>
        <p:txBody>
          <a:bodyPr>
            <a:normAutofit fontScale="90000"/>
          </a:bodyPr>
          <a:lstStyle/>
          <a:p>
            <a:pPr algn="ctr"/>
            <a:r>
              <a:rPr lang="ru-RU" altLang="ru-RU" sz="3200" b="1" dirty="0" smtClean="0">
                <a:solidFill>
                  <a:schemeClr val="bg2">
                    <a:lumMod val="10000"/>
                  </a:schemeClr>
                </a:solidFill>
              </a:rPr>
              <a:t/>
            </a:r>
            <a:br>
              <a:rPr lang="ru-RU" altLang="ru-RU" sz="3200" b="1" dirty="0" smtClean="0">
                <a:solidFill>
                  <a:schemeClr val="bg2">
                    <a:lumMod val="10000"/>
                  </a:schemeClr>
                </a:solidFill>
              </a:rPr>
            </a:br>
            <a:r>
              <a:rPr lang="ru-RU" altLang="ru-RU" sz="3200" b="1" dirty="0" smtClean="0">
                <a:solidFill>
                  <a:schemeClr val="bg2">
                    <a:lumMod val="10000"/>
                  </a:schemeClr>
                </a:solidFill>
              </a:rPr>
              <a:t>Социальная направленность расходов бюджета МО «Муниципальный округ Кизнерский район Удмуртской Республики» на 2023-2025 годы</a:t>
            </a:r>
          </a:p>
        </p:txBody>
      </p:sp>
      <p:graphicFrame>
        <p:nvGraphicFramePr>
          <p:cNvPr id="29764" name="Group 68"/>
          <p:cNvGraphicFramePr>
            <a:graphicFrameLocks noGrp="1"/>
          </p:cNvGraphicFramePr>
          <p:nvPr>
            <p:ph type="tbl" idx="1"/>
            <p:extLst>
              <p:ext uri="{D42A27DB-BD31-4B8C-83A1-F6EECF244321}">
                <p14:modId xmlns="" xmlns:p14="http://schemas.microsoft.com/office/powerpoint/2010/main" val="3618037898"/>
              </p:ext>
            </p:extLst>
          </p:nvPr>
        </p:nvGraphicFramePr>
        <p:xfrm>
          <a:off x="577362" y="2071677"/>
          <a:ext cx="8093320" cy="4286281"/>
        </p:xfrm>
        <a:graphic>
          <a:graphicData uri="http://schemas.openxmlformats.org/drawingml/2006/table">
            <a:tbl>
              <a:tblPr/>
              <a:tblGrid>
                <a:gridCol w="3140320"/>
                <a:gridCol w="1737946"/>
                <a:gridCol w="1547446"/>
                <a:gridCol w="1667608"/>
              </a:tblGrid>
              <a:tr h="59762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Times New Roman" pitchFamily="18" charset="0"/>
                        </a:rPr>
                        <a:t>Направления расходов</a:t>
                      </a:r>
                    </a:p>
                  </a:txBody>
                  <a:tcPr marL="84406" marR="84406" marT="45714" marB="45714"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25400" cap="flat" cmpd="sng" algn="ctr">
                      <a:solidFill>
                        <a:schemeClr val="accent2"/>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Times New Roman" pitchFamily="18" charset="0"/>
                        </a:rPr>
                        <a:t>2023 год</a:t>
                      </a:r>
                    </a:p>
                  </a:txBody>
                  <a:tcPr marL="84406" marR="84406" marT="45714" marB="45714"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25400" cap="flat" cmpd="sng" algn="ctr">
                      <a:solidFill>
                        <a:schemeClr val="accent2"/>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Times New Roman" pitchFamily="18" charset="0"/>
                        </a:rPr>
                        <a:t>2024 год</a:t>
                      </a:r>
                    </a:p>
                  </a:txBody>
                  <a:tcPr marL="84406" marR="84406" marT="45714" marB="45714"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25400" cap="flat" cmpd="sng" algn="ctr">
                      <a:solidFill>
                        <a:schemeClr val="accent2"/>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Times New Roman" pitchFamily="18" charset="0"/>
                        </a:rPr>
                        <a:t>2025 год</a:t>
                      </a:r>
                    </a:p>
                  </a:txBody>
                  <a:tcPr marL="84406" marR="84406" marT="45714" marB="45714"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25400" cap="flat" cmpd="sng" algn="ctr">
                      <a:solidFill>
                        <a:schemeClr val="accent2"/>
                      </a:solidFill>
                      <a:prstDash val="solid"/>
                      <a:round/>
                      <a:headEnd type="none" w="med" len="med"/>
                      <a:tailEnd type="none" w="med" len="med"/>
                    </a:lnB>
                    <a:lnTlToBr>
                      <a:noFill/>
                    </a:lnTlToBr>
                    <a:lnBlToTr>
                      <a:noFill/>
                    </a:lnBlToTr>
                    <a:solidFill>
                      <a:schemeClr val="accent1">
                        <a:lumMod val="20000"/>
                        <a:lumOff val="80000"/>
                      </a:schemeClr>
                    </a:solidFill>
                  </a:tcPr>
                </a:tc>
              </a:tr>
              <a:tr h="42772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rPr>
                        <a:t>Всего расходов</a:t>
                      </a:r>
                    </a:p>
                  </a:txBody>
                  <a:tcPr marL="84406" marR="84406" marT="45714" marB="45714"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254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Times New Roman" pitchFamily="18" charset="0"/>
                        </a:rPr>
                        <a:t>741 679</a:t>
                      </a:r>
                      <a:r>
                        <a:rPr kumimoji="0" lang="ru-RU" sz="1800" b="1" i="0" u="none" strike="noStrike" cap="none" normalizeH="0" baseline="0" dirty="0" smtClean="0">
                          <a:ln>
                            <a:noFill/>
                          </a:ln>
                          <a:solidFill>
                            <a:schemeClr val="tx1"/>
                          </a:solidFill>
                          <a:effectLst/>
                          <a:latin typeface="Times New Roman" pitchFamily="18" charset="0"/>
                        </a:rPr>
                        <a:t>,</a:t>
                      </a:r>
                      <a:r>
                        <a:rPr kumimoji="0" lang="en-US" sz="1800" b="1" i="0" u="none" strike="noStrike" cap="none" normalizeH="0" baseline="0" dirty="0" smtClean="0">
                          <a:ln>
                            <a:noFill/>
                          </a:ln>
                          <a:solidFill>
                            <a:schemeClr val="tx1"/>
                          </a:solidFill>
                          <a:effectLst/>
                          <a:latin typeface="Times New Roman" pitchFamily="18" charset="0"/>
                        </a:rPr>
                        <a:t>9</a:t>
                      </a:r>
                      <a:endParaRPr kumimoji="0" lang="ru-RU" sz="1800" b="1" i="0" u="none" strike="noStrike" cap="none" normalizeH="0" baseline="0" dirty="0" smtClean="0">
                        <a:ln>
                          <a:noFill/>
                        </a:ln>
                        <a:solidFill>
                          <a:schemeClr val="tx1"/>
                        </a:solidFill>
                        <a:effectLst/>
                        <a:latin typeface="Times New Roman" pitchFamily="18" charset="0"/>
                      </a:endParaRPr>
                    </a:p>
                  </a:txBody>
                  <a:tcPr marL="84406" marR="84406" marT="45714" marB="45714"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254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Times New Roman" pitchFamily="18" charset="0"/>
                        </a:rPr>
                        <a:t>762 911,7</a:t>
                      </a:r>
                    </a:p>
                  </a:txBody>
                  <a:tcPr marL="84406" marR="84406" marT="45714" marB="45714"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254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Times New Roman" pitchFamily="18" charset="0"/>
                        </a:rPr>
                        <a:t>777 722,0</a:t>
                      </a:r>
                    </a:p>
                  </a:txBody>
                  <a:tcPr marL="84406" marR="84406" marT="45714" marB="45714"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254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1">
                        <a:lumMod val="20000"/>
                        <a:lumOff val="80000"/>
                      </a:schemeClr>
                    </a:solidFill>
                  </a:tcPr>
                </a:tc>
              </a:tr>
              <a:tr h="36234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rPr>
                        <a:t>Образование</a:t>
                      </a:r>
                    </a:p>
                  </a:txBody>
                  <a:tcPr marL="84406" marR="84406" marT="45714" marB="45714"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algn="ctr"/>
                      <a:r>
                        <a:rPr lang="en-US" sz="1600" dirty="0" smtClean="0">
                          <a:latin typeface="Times New Roman" pitchFamily="18" charset="0"/>
                          <a:cs typeface="Times New Roman" pitchFamily="18" charset="0"/>
                        </a:rPr>
                        <a:t>534 265</a:t>
                      </a:r>
                      <a:endParaRPr lang="ru-RU" sz="1600" dirty="0">
                        <a:latin typeface="Times New Roman" pitchFamily="18" charset="0"/>
                        <a:cs typeface="Times New Roman" pitchFamily="18" charset="0"/>
                      </a:endParaRPr>
                    </a:p>
                  </a:txBody>
                  <a:tcPr marL="84406" marR="84406" marT="45714" marB="45714"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cs typeface="Times New Roman" pitchFamily="18" charset="0"/>
                        </a:rPr>
                        <a:t>541 790</a:t>
                      </a:r>
                    </a:p>
                  </a:txBody>
                  <a:tcPr marL="84406" marR="84406" marT="45714" marB="45714"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cs typeface="Times New Roman" pitchFamily="18" charset="0"/>
                        </a:rPr>
                        <a:t>541 791</a:t>
                      </a:r>
                    </a:p>
                  </a:txBody>
                  <a:tcPr marL="84406" marR="84406" marT="45714" marB="45714"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1">
                        <a:lumMod val="20000"/>
                        <a:lumOff val="80000"/>
                      </a:schemeClr>
                    </a:solidFill>
                  </a:tcPr>
                </a:tc>
              </a:tr>
              <a:tr h="4418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rPr>
                        <a:t>Культура, кинематография</a:t>
                      </a:r>
                    </a:p>
                  </a:txBody>
                  <a:tcPr marL="84406" marR="84406" marT="45714" marB="45714"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algn="ctr"/>
                      <a:r>
                        <a:rPr lang="en-US" sz="1600" dirty="0" smtClean="0">
                          <a:latin typeface="Times New Roman" pitchFamily="18" charset="0"/>
                          <a:cs typeface="Times New Roman" pitchFamily="18" charset="0"/>
                        </a:rPr>
                        <a:t>4</a:t>
                      </a:r>
                      <a:r>
                        <a:rPr lang="ru-RU" sz="1600" dirty="0" smtClean="0">
                          <a:latin typeface="Times New Roman" pitchFamily="18" charset="0"/>
                          <a:cs typeface="Times New Roman" pitchFamily="18" charset="0"/>
                        </a:rPr>
                        <a:t>3</a:t>
                      </a:r>
                      <a:r>
                        <a:rPr lang="ru-RU" sz="1600" baseline="0" dirty="0" smtClean="0">
                          <a:latin typeface="Times New Roman" pitchFamily="18" charset="0"/>
                          <a:cs typeface="Times New Roman" pitchFamily="18" charset="0"/>
                        </a:rPr>
                        <a:t> 960</a:t>
                      </a:r>
                      <a:endParaRPr lang="ru-RU" sz="1600" dirty="0">
                        <a:latin typeface="Times New Roman" pitchFamily="18" charset="0"/>
                        <a:cs typeface="Times New Roman" pitchFamily="18" charset="0"/>
                      </a:endParaRPr>
                    </a:p>
                  </a:txBody>
                  <a:tcPr marL="84406" marR="84406" marT="45714" marB="45714"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cs typeface="Times New Roman" pitchFamily="18" charset="0"/>
                        </a:rPr>
                        <a:t>52 008</a:t>
                      </a:r>
                    </a:p>
                  </a:txBody>
                  <a:tcPr marL="84406" marR="84406" marT="45714" marB="45714"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cs typeface="Times New Roman" pitchFamily="18" charset="0"/>
                        </a:rPr>
                        <a:t>52 036</a:t>
                      </a:r>
                    </a:p>
                  </a:txBody>
                  <a:tcPr marL="84406" marR="84406" marT="45714" marB="45714"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1">
                        <a:lumMod val="20000"/>
                        <a:lumOff val="80000"/>
                      </a:schemeClr>
                    </a:solidFill>
                  </a:tcPr>
                </a:tc>
              </a:tr>
              <a:tr h="4497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rPr>
                        <a:t>Социальная политика</a:t>
                      </a:r>
                    </a:p>
                  </a:txBody>
                  <a:tcPr marL="84406" marR="84406" marT="45714" marB="45714"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algn="ctr"/>
                      <a:r>
                        <a:rPr lang="en-US" sz="1600" dirty="0" smtClean="0">
                          <a:latin typeface="Times New Roman" pitchFamily="18" charset="0"/>
                          <a:cs typeface="Times New Roman" pitchFamily="18" charset="0"/>
                        </a:rPr>
                        <a:t>6 658</a:t>
                      </a:r>
                      <a:endParaRPr lang="ru-RU" sz="1600" dirty="0">
                        <a:latin typeface="Times New Roman" pitchFamily="18" charset="0"/>
                        <a:cs typeface="Times New Roman" pitchFamily="18" charset="0"/>
                      </a:endParaRPr>
                    </a:p>
                  </a:txBody>
                  <a:tcPr marL="84406" marR="84406" marT="45714" marB="45714"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cs typeface="Times New Roman" pitchFamily="18" charset="0"/>
                        </a:rPr>
                        <a:t>6 653</a:t>
                      </a:r>
                    </a:p>
                  </a:txBody>
                  <a:tcPr marL="84406" marR="84406" marT="45714" marB="45714"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cs typeface="Times New Roman" pitchFamily="18" charset="0"/>
                        </a:rPr>
                        <a:t>6 646</a:t>
                      </a:r>
                    </a:p>
                  </a:txBody>
                  <a:tcPr marL="84406" marR="84406" marT="45714" marB="45714"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1">
                        <a:lumMod val="20000"/>
                        <a:lumOff val="80000"/>
                      </a:schemeClr>
                    </a:solidFill>
                  </a:tcPr>
                </a:tc>
              </a:tr>
              <a:tr h="48276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rPr>
                        <a:t>Физическая культура и спорт</a:t>
                      </a:r>
                    </a:p>
                  </a:txBody>
                  <a:tcPr marL="84406" marR="84406" marT="45714" marB="45714"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algn="ctr"/>
                      <a:r>
                        <a:rPr lang="en-US" sz="1600" dirty="0" smtClean="0">
                          <a:latin typeface="Times New Roman" pitchFamily="18" charset="0"/>
                          <a:cs typeface="Times New Roman" pitchFamily="18" charset="0"/>
                        </a:rPr>
                        <a:t>4 318</a:t>
                      </a:r>
                      <a:endParaRPr lang="ru-RU" sz="1600" dirty="0">
                        <a:latin typeface="Times New Roman" pitchFamily="18" charset="0"/>
                        <a:cs typeface="Times New Roman" pitchFamily="18" charset="0"/>
                      </a:endParaRPr>
                    </a:p>
                  </a:txBody>
                  <a:tcPr marL="84406" marR="84406" marT="45714" marB="45714"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cs typeface="Times New Roman" pitchFamily="18" charset="0"/>
                        </a:rPr>
                        <a:t>4 318</a:t>
                      </a:r>
                    </a:p>
                  </a:txBody>
                  <a:tcPr marL="84406" marR="84406" marT="45714" marB="45714"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cs typeface="Times New Roman" pitchFamily="18" charset="0"/>
                        </a:rPr>
                        <a:t>4 318</a:t>
                      </a:r>
                    </a:p>
                  </a:txBody>
                  <a:tcPr marL="84406" marR="84406" marT="45714" marB="45714"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1">
                        <a:lumMod val="20000"/>
                        <a:lumOff val="80000"/>
                      </a:schemeClr>
                    </a:solidFill>
                  </a:tcPr>
                </a:tc>
              </a:tr>
              <a:tr h="63686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chemeClr val="tx1"/>
                          </a:solidFill>
                          <a:effectLst/>
                          <a:latin typeface="Times New Roman" pitchFamily="18" charset="0"/>
                        </a:rPr>
                        <a:t>Итого расходов социальной направленности</a:t>
                      </a:r>
                    </a:p>
                  </a:txBody>
                  <a:tcPr marL="84406" marR="84406" marT="45714" marB="45714"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algn="ctr"/>
                      <a:r>
                        <a:rPr lang="en-US" sz="1600" b="1" dirty="0" smtClean="0">
                          <a:latin typeface="Times New Roman" pitchFamily="18" charset="0"/>
                          <a:cs typeface="Times New Roman" pitchFamily="18" charset="0"/>
                        </a:rPr>
                        <a:t>591</a:t>
                      </a:r>
                      <a:r>
                        <a:rPr lang="ru-RU" sz="1600" b="1" dirty="0" smtClean="0">
                          <a:latin typeface="Times New Roman" pitchFamily="18" charset="0"/>
                          <a:cs typeface="Times New Roman" pitchFamily="18" charset="0"/>
                        </a:rPr>
                        <a:t> </a:t>
                      </a:r>
                      <a:r>
                        <a:rPr lang="en-US" sz="1600" b="1" dirty="0" smtClean="0">
                          <a:latin typeface="Times New Roman" pitchFamily="18" charset="0"/>
                          <a:cs typeface="Times New Roman" pitchFamily="18" charset="0"/>
                        </a:rPr>
                        <a:t>161</a:t>
                      </a:r>
                      <a:endParaRPr lang="ru-RU" sz="1600" b="1" dirty="0">
                        <a:latin typeface="Times New Roman" pitchFamily="18" charset="0"/>
                        <a:cs typeface="Times New Roman" pitchFamily="18" charset="0"/>
                      </a:endParaRPr>
                    </a:p>
                  </a:txBody>
                  <a:tcPr marL="84406" marR="84406" marT="45714" marB="45714"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Times New Roman" pitchFamily="18" charset="0"/>
                        </a:rPr>
                        <a:t>604 769</a:t>
                      </a:r>
                    </a:p>
                  </a:txBody>
                  <a:tcPr marL="84406" marR="84406" marT="45714" marB="45714"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Times New Roman" pitchFamily="18" charset="0"/>
                        </a:rPr>
                        <a:t>604 791</a:t>
                      </a:r>
                    </a:p>
                  </a:txBody>
                  <a:tcPr marL="84406" marR="84406" marT="45714" marB="45714"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1">
                        <a:lumMod val="20000"/>
                        <a:lumOff val="80000"/>
                      </a:schemeClr>
                    </a:solidFill>
                  </a:tcPr>
                </a:tc>
              </a:tr>
              <a:tr h="88734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chemeClr val="tx1"/>
                          </a:solidFill>
                          <a:effectLst/>
                          <a:latin typeface="Times New Roman" pitchFamily="18" charset="0"/>
                        </a:rPr>
                        <a:t>Доля расходов социальной направленности в общем объеме расходов бюджета, %</a:t>
                      </a:r>
                    </a:p>
                  </a:txBody>
                  <a:tcPr marL="84406" marR="84406" marT="45714" marB="45714"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dirty="0" smtClean="0">
                        <a:ln>
                          <a:noFill/>
                        </a:ln>
                        <a:solidFill>
                          <a:schemeClr val="tx1"/>
                        </a:solidFill>
                        <a:effectLst/>
                        <a:latin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Times New Roman" pitchFamily="18" charset="0"/>
                        </a:rPr>
                        <a:t>79,4</a:t>
                      </a:r>
                    </a:p>
                  </a:txBody>
                  <a:tcPr marL="84406" marR="84406" marT="45714" marB="45714"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dirty="0" smtClean="0">
                        <a:ln>
                          <a:noFill/>
                        </a:ln>
                        <a:solidFill>
                          <a:schemeClr val="tx1"/>
                        </a:solidFill>
                        <a:effectLst/>
                        <a:latin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Times New Roman" pitchFamily="18" charset="0"/>
                        </a:rPr>
                        <a:t>79,3</a:t>
                      </a:r>
                    </a:p>
                  </a:txBody>
                  <a:tcPr marL="84406" marR="84406" marT="45714" marB="45714"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dirty="0" smtClean="0">
                        <a:ln>
                          <a:noFill/>
                        </a:ln>
                        <a:solidFill>
                          <a:schemeClr val="tx1"/>
                        </a:solidFill>
                        <a:effectLst/>
                        <a:latin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Times New Roman" pitchFamily="18" charset="0"/>
                        </a:rPr>
                        <a:t>77,8</a:t>
                      </a:r>
                    </a:p>
                  </a:txBody>
                  <a:tcPr marL="84406" marR="84406" marT="45714" marB="45714"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1">
                        <a:lumMod val="20000"/>
                        <a:lumOff val="80000"/>
                      </a:schemeClr>
                    </a:solidFill>
                  </a:tcPr>
                </a:tc>
              </a:tr>
            </a:tbl>
          </a:graphicData>
        </a:graphic>
      </p:graphicFrame>
      <p:sp>
        <p:nvSpPr>
          <p:cNvPr id="25650" name="Номер слайда 3"/>
          <p:cNvSpPr>
            <a:spLocks noGrp="1"/>
          </p:cNvSpPr>
          <p:nvPr>
            <p:ph type="sldNum" sz="quarter" idx="12"/>
          </p:nvPr>
        </p:nvSpPr>
        <p:spPr>
          <a:xfrm>
            <a:off x="6572264" y="6340475"/>
            <a:ext cx="2526016" cy="38100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ru-RU" altLang="ru-RU" sz="1400" dirty="0" smtClean="0"/>
          </a:p>
          <a:p>
            <a:pPr eaLnBrk="1" hangingPunct="1">
              <a:spcBef>
                <a:spcPct val="0"/>
              </a:spcBef>
              <a:buFontTx/>
              <a:buNone/>
            </a:pPr>
            <a:endParaRPr lang="ru-RU" altLang="ru-RU" sz="1400" dirty="0" smtClean="0"/>
          </a:p>
        </p:txBody>
      </p:sp>
      <p:pic>
        <p:nvPicPr>
          <p:cNvPr id="12290" name="Picture 2"/>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0" y="20324"/>
            <a:ext cx="890587" cy="1158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48113954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Номер слайда 5"/>
          <p:cNvSpPr txBox="1">
            <a:spLocks noGrp="1"/>
          </p:cNvSpPr>
          <p:nvPr/>
        </p:nvSpPr>
        <p:spPr bwMode="auto">
          <a:xfrm>
            <a:off x="6553200" y="6245225"/>
            <a:ext cx="2133600" cy="476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r" eaLnBrk="1" hangingPunct="1">
              <a:spcBef>
                <a:spcPct val="0"/>
              </a:spcBef>
              <a:buFontTx/>
              <a:buNone/>
            </a:pPr>
            <a:fld id="{1D35ED61-62D9-4642-B59C-4DC404307882}" type="slidenum">
              <a:rPr lang="ru-RU" altLang="ru-RU" sz="1400"/>
              <a:pPr algn="r" eaLnBrk="1" hangingPunct="1">
                <a:spcBef>
                  <a:spcPct val="0"/>
                </a:spcBef>
                <a:buFontTx/>
                <a:buNone/>
              </a:pPr>
              <a:t>35</a:t>
            </a:fld>
            <a:endParaRPr lang="ru-RU" altLang="ru-RU" sz="1400"/>
          </a:p>
        </p:txBody>
      </p:sp>
      <p:sp>
        <p:nvSpPr>
          <p:cNvPr id="26627" name="Rectangle 2"/>
          <p:cNvSpPr>
            <a:spLocks noGrp="1" noChangeArrowheads="1"/>
          </p:cNvSpPr>
          <p:nvPr>
            <p:ph type="title" idx="4294967295"/>
          </p:nvPr>
        </p:nvSpPr>
        <p:spPr>
          <a:xfrm>
            <a:off x="1259632" y="115888"/>
            <a:ext cx="7252543" cy="520700"/>
          </a:xfrm>
        </p:spPr>
        <p:txBody>
          <a:bodyPr>
            <a:normAutofit fontScale="90000"/>
          </a:bodyPr>
          <a:lstStyle/>
          <a:p>
            <a:pPr algn="ctr" eaLnBrk="1" hangingPunct="1"/>
            <a:r>
              <a:rPr lang="ru-RU" altLang="ru-RU" sz="2000" b="1" dirty="0" smtClean="0">
                <a:solidFill>
                  <a:schemeClr val="bg2">
                    <a:lumMod val="10000"/>
                  </a:schemeClr>
                </a:solidFill>
                <a:latin typeface="Bookman Old Style" pitchFamily="18" charset="0"/>
              </a:rPr>
              <a:t>Основные </a:t>
            </a:r>
            <a:r>
              <a:rPr lang="ru-RU" altLang="ru-RU" sz="2000" b="1" u="sng" dirty="0" smtClean="0">
                <a:solidFill>
                  <a:schemeClr val="bg2">
                    <a:lumMod val="10000"/>
                  </a:schemeClr>
                </a:solidFill>
                <a:latin typeface="Bookman Old Style" pitchFamily="18" charset="0"/>
              </a:rPr>
              <a:t>направления расходов</a:t>
            </a:r>
            <a:r>
              <a:rPr lang="ru-RU" altLang="ru-RU" sz="2000" b="1" dirty="0" smtClean="0">
                <a:solidFill>
                  <a:schemeClr val="bg2">
                    <a:lumMod val="10000"/>
                  </a:schemeClr>
                </a:solidFill>
                <a:latin typeface="Bookman Old Style" pitchFamily="18" charset="0"/>
              </a:rPr>
              <a:t> бюджета </a:t>
            </a:r>
            <a:br>
              <a:rPr lang="ru-RU" altLang="ru-RU" sz="2000" b="1" dirty="0" smtClean="0">
                <a:solidFill>
                  <a:schemeClr val="bg2">
                    <a:lumMod val="10000"/>
                  </a:schemeClr>
                </a:solidFill>
                <a:latin typeface="Bookman Old Style" pitchFamily="18" charset="0"/>
              </a:rPr>
            </a:br>
            <a:r>
              <a:rPr lang="ru-RU" altLang="ru-RU" sz="2000" b="1" dirty="0" smtClean="0">
                <a:solidFill>
                  <a:schemeClr val="bg2">
                    <a:lumMod val="10000"/>
                  </a:schemeClr>
                </a:solidFill>
                <a:latin typeface="Bookman Old Style" pitchFamily="18" charset="0"/>
              </a:rPr>
              <a:t>МО «Муниципальный округ Кизнерский район Удмуртской Республики» на 2023 год </a:t>
            </a:r>
          </a:p>
        </p:txBody>
      </p:sp>
      <p:sp>
        <p:nvSpPr>
          <p:cNvPr id="26628" name="AutoShape 4"/>
          <p:cNvSpPr>
            <a:spLocks noChangeArrowheads="1"/>
          </p:cNvSpPr>
          <p:nvPr/>
        </p:nvSpPr>
        <p:spPr bwMode="auto">
          <a:xfrm rot="-5400000">
            <a:off x="3842659" y="2229515"/>
            <a:ext cx="1579568" cy="2692654"/>
          </a:xfrm>
          <a:prstGeom prst="upDownArrowCallout">
            <a:avLst>
              <a:gd name="adj1" fmla="val 25000"/>
              <a:gd name="adj2" fmla="val 25000"/>
              <a:gd name="adj3" fmla="val 16912"/>
              <a:gd name="adj4" fmla="val 50000"/>
            </a:avLst>
          </a:prstGeom>
          <a:solidFill>
            <a:srgbClr val="FF99FF"/>
          </a:solidFill>
          <a:ln w="19050">
            <a:solidFill>
              <a:srgbClr val="FF00FF"/>
            </a:solidFill>
            <a:miter lim="800000"/>
            <a:headEnd/>
            <a:tailEnd/>
          </a:ln>
        </p:spPr>
        <p:txBody>
          <a:bodyPr vert="eaVert"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endParaRPr lang="ru-RU" altLang="ru-RU" sz="1800" b="1" dirty="0" smtClean="0"/>
          </a:p>
          <a:p>
            <a:pPr algn="ctr" eaLnBrk="1" hangingPunct="1">
              <a:spcBef>
                <a:spcPct val="0"/>
              </a:spcBef>
              <a:buFontTx/>
              <a:buNone/>
            </a:pPr>
            <a:r>
              <a:rPr lang="ru-RU" altLang="ru-RU" sz="1800" b="1" dirty="0" smtClean="0"/>
              <a:t>РАСХОДЫ</a:t>
            </a:r>
            <a:r>
              <a:rPr lang="ru-RU" altLang="ru-RU" sz="2400" b="1" dirty="0" smtClean="0"/>
              <a:t> </a:t>
            </a:r>
          </a:p>
          <a:p>
            <a:pPr algn="ctr" eaLnBrk="1" hangingPunct="1">
              <a:spcBef>
                <a:spcPct val="0"/>
              </a:spcBef>
              <a:buFontTx/>
              <a:buNone/>
            </a:pPr>
            <a:r>
              <a:rPr lang="ru-RU" altLang="ru-RU" sz="2400" b="1" dirty="0" smtClean="0"/>
              <a:t> 741 679,9</a:t>
            </a:r>
          </a:p>
          <a:p>
            <a:pPr algn="ctr" eaLnBrk="1" hangingPunct="1">
              <a:spcBef>
                <a:spcPct val="0"/>
              </a:spcBef>
              <a:buFontTx/>
              <a:buNone/>
            </a:pPr>
            <a:r>
              <a:rPr lang="ru-RU" altLang="ru-RU" sz="2000" b="1" dirty="0" smtClean="0"/>
              <a:t>тыс.руб.</a:t>
            </a:r>
            <a:endParaRPr lang="ru-RU" altLang="ru-RU" sz="2000" b="1" dirty="0"/>
          </a:p>
        </p:txBody>
      </p:sp>
      <p:sp>
        <p:nvSpPr>
          <p:cNvPr id="26630" name="AutoShape 10"/>
          <p:cNvSpPr>
            <a:spLocks noChangeArrowheads="1"/>
          </p:cNvSpPr>
          <p:nvPr/>
        </p:nvSpPr>
        <p:spPr bwMode="auto">
          <a:xfrm>
            <a:off x="410308" y="4643445"/>
            <a:ext cx="2870689" cy="885819"/>
          </a:xfrm>
          <a:prstGeom prst="homePlate">
            <a:avLst>
              <a:gd name="adj" fmla="val 41318"/>
            </a:avLst>
          </a:prstGeom>
          <a:solidFill>
            <a:srgbClr val="6699FF"/>
          </a:solidFill>
          <a:ln w="19050">
            <a:solidFill>
              <a:srgbClr val="3366FF"/>
            </a:solidFill>
            <a:miter lim="800000"/>
            <a:headEnd/>
            <a:tailEnd/>
          </a:ln>
        </p:spPr>
        <p:txBody>
          <a:bodyPr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endParaRPr lang="ru-RU" altLang="ru-RU" sz="1800" b="1" dirty="0"/>
          </a:p>
          <a:p>
            <a:pPr algn="ctr" eaLnBrk="1" hangingPunct="1">
              <a:spcBef>
                <a:spcPct val="0"/>
              </a:spcBef>
              <a:buFontTx/>
              <a:buNone/>
            </a:pPr>
            <a:r>
              <a:rPr lang="ru-RU" altLang="ru-RU" sz="1600" b="1" dirty="0"/>
              <a:t>Жилищно-коммунальное хозяйство </a:t>
            </a:r>
            <a:r>
              <a:rPr lang="ru-RU" altLang="ru-RU" sz="1800" b="1" dirty="0"/>
              <a:t>– </a:t>
            </a:r>
            <a:r>
              <a:rPr lang="ru-RU" altLang="ru-RU" sz="1800" b="1" dirty="0" smtClean="0"/>
              <a:t>13 245</a:t>
            </a:r>
            <a:endParaRPr lang="ru-RU" altLang="ru-RU" sz="1800" b="1" dirty="0"/>
          </a:p>
          <a:p>
            <a:pPr algn="ctr" eaLnBrk="1" hangingPunct="1">
              <a:spcBef>
                <a:spcPct val="0"/>
              </a:spcBef>
              <a:buFontTx/>
              <a:buNone/>
            </a:pPr>
            <a:r>
              <a:rPr lang="ru-RU" altLang="ru-RU" sz="1800" b="1" dirty="0" smtClean="0"/>
              <a:t> </a:t>
            </a:r>
            <a:r>
              <a:rPr lang="ru-RU" altLang="ru-RU" sz="1600" b="1" dirty="0" smtClean="0"/>
              <a:t>тыс</a:t>
            </a:r>
            <a:r>
              <a:rPr lang="ru-RU" altLang="ru-RU" sz="1600" b="1" dirty="0"/>
              <a:t>. руб.</a:t>
            </a:r>
          </a:p>
          <a:p>
            <a:pPr algn="ctr" eaLnBrk="1" hangingPunct="1">
              <a:spcBef>
                <a:spcPct val="0"/>
              </a:spcBef>
              <a:buFontTx/>
              <a:buNone/>
            </a:pPr>
            <a:endParaRPr lang="ru-RU" altLang="ru-RU" sz="1600" b="1" dirty="0"/>
          </a:p>
        </p:txBody>
      </p:sp>
      <p:sp>
        <p:nvSpPr>
          <p:cNvPr id="26631" name="AutoShape 11"/>
          <p:cNvSpPr>
            <a:spLocks noChangeArrowheads="1"/>
          </p:cNvSpPr>
          <p:nvPr/>
        </p:nvSpPr>
        <p:spPr bwMode="auto">
          <a:xfrm>
            <a:off x="395654" y="3500438"/>
            <a:ext cx="2854569" cy="857256"/>
          </a:xfrm>
          <a:prstGeom prst="homePlate">
            <a:avLst>
              <a:gd name="adj" fmla="val 34462"/>
            </a:avLst>
          </a:prstGeom>
          <a:solidFill>
            <a:srgbClr val="FF5050"/>
          </a:solidFill>
          <a:ln w="15875">
            <a:solidFill>
              <a:srgbClr val="FF0000"/>
            </a:solidFill>
            <a:miter lim="800000"/>
            <a:headEnd/>
            <a:tailEnd/>
          </a:ln>
        </p:spPr>
        <p:txBody>
          <a:bodyPr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endParaRPr lang="ru-RU" altLang="ru-RU" sz="1600" b="1" dirty="0"/>
          </a:p>
          <a:p>
            <a:pPr algn="ctr" eaLnBrk="1" hangingPunct="1">
              <a:spcBef>
                <a:spcPct val="0"/>
              </a:spcBef>
              <a:buFontTx/>
              <a:buNone/>
            </a:pPr>
            <a:r>
              <a:rPr lang="ru-RU" altLang="ru-RU" sz="1800" b="1" dirty="0"/>
              <a:t>Национальная экономика – </a:t>
            </a:r>
            <a:r>
              <a:rPr lang="ru-RU" altLang="ru-RU" sz="1800" b="1" dirty="0" smtClean="0"/>
              <a:t>42 493,7</a:t>
            </a:r>
          </a:p>
          <a:p>
            <a:pPr algn="ctr" eaLnBrk="1" hangingPunct="1">
              <a:spcBef>
                <a:spcPct val="0"/>
              </a:spcBef>
              <a:buFontTx/>
              <a:buNone/>
            </a:pPr>
            <a:r>
              <a:rPr lang="ru-RU" altLang="ru-RU" sz="1600" b="1" dirty="0" smtClean="0"/>
              <a:t> тыс</a:t>
            </a:r>
            <a:r>
              <a:rPr lang="ru-RU" altLang="ru-RU" sz="1600" b="1" dirty="0"/>
              <a:t>. руб.</a:t>
            </a:r>
          </a:p>
          <a:p>
            <a:pPr algn="ctr" eaLnBrk="1" hangingPunct="1">
              <a:spcBef>
                <a:spcPct val="0"/>
              </a:spcBef>
              <a:buFontTx/>
              <a:buNone/>
            </a:pPr>
            <a:endParaRPr lang="ru-RU" altLang="ru-RU" sz="1800" b="1" dirty="0"/>
          </a:p>
        </p:txBody>
      </p:sp>
      <p:sp>
        <p:nvSpPr>
          <p:cNvPr id="26632" name="AutoShape 12"/>
          <p:cNvSpPr>
            <a:spLocks noChangeArrowheads="1"/>
          </p:cNvSpPr>
          <p:nvPr/>
        </p:nvSpPr>
        <p:spPr bwMode="auto">
          <a:xfrm rot="10800000">
            <a:off x="5929321" y="1071544"/>
            <a:ext cx="2977283" cy="1047767"/>
          </a:xfrm>
          <a:prstGeom prst="homePlate">
            <a:avLst>
              <a:gd name="adj" fmla="val 42094"/>
            </a:avLst>
          </a:prstGeom>
          <a:solidFill>
            <a:srgbClr val="92D050"/>
          </a:solidFill>
          <a:ln w="9525">
            <a:solidFill>
              <a:srgbClr val="00FFFF"/>
            </a:solidFill>
            <a:miter lim="800000"/>
            <a:headEnd/>
            <a:tailEnd/>
          </a:ln>
        </p:spPr>
        <p:txBody>
          <a:bodyPr rot="10800000" wrap="none" anchor="ctr" anchorCtr="1"/>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ru-RU" altLang="ru-RU" sz="1600" b="1" dirty="0" smtClean="0"/>
              <a:t>Национальная безопасность </a:t>
            </a:r>
          </a:p>
          <a:p>
            <a:pPr algn="ctr" eaLnBrk="1" hangingPunct="1">
              <a:spcBef>
                <a:spcPct val="0"/>
              </a:spcBef>
              <a:buFontTx/>
              <a:buNone/>
            </a:pPr>
            <a:r>
              <a:rPr lang="ru-RU" altLang="ru-RU" sz="1600" b="1" dirty="0" smtClean="0"/>
              <a:t>и правоохранительная </a:t>
            </a:r>
            <a:r>
              <a:rPr lang="ru-RU" altLang="ru-RU" sz="1600" b="1" dirty="0" err="1" smtClean="0"/>
              <a:t>дея</a:t>
            </a:r>
            <a:r>
              <a:rPr lang="ru-RU" altLang="ru-RU" sz="1600" b="1" dirty="0" smtClean="0"/>
              <a:t>-</a:t>
            </a:r>
          </a:p>
          <a:p>
            <a:pPr algn="ctr" eaLnBrk="1" hangingPunct="1">
              <a:spcBef>
                <a:spcPct val="0"/>
              </a:spcBef>
              <a:buFontTx/>
              <a:buNone/>
            </a:pPr>
            <a:r>
              <a:rPr lang="ru-RU" altLang="ru-RU" sz="1600" b="1" dirty="0" err="1" smtClean="0"/>
              <a:t>тельность</a:t>
            </a:r>
            <a:r>
              <a:rPr lang="ru-RU" altLang="ru-RU" sz="1600" b="1" dirty="0" smtClean="0"/>
              <a:t>  - </a:t>
            </a:r>
            <a:r>
              <a:rPr lang="ru-RU" altLang="ru-RU" sz="1800" b="1" dirty="0" smtClean="0"/>
              <a:t>3 317 </a:t>
            </a:r>
            <a:r>
              <a:rPr lang="ru-RU" altLang="ru-RU" sz="1600" b="1" dirty="0" smtClean="0"/>
              <a:t>тыс.руб.</a:t>
            </a:r>
          </a:p>
        </p:txBody>
      </p:sp>
      <p:sp>
        <p:nvSpPr>
          <p:cNvPr id="26633" name="Line 16"/>
          <p:cNvSpPr>
            <a:spLocks noChangeShapeType="1"/>
          </p:cNvSpPr>
          <p:nvPr/>
        </p:nvSpPr>
        <p:spPr bwMode="auto">
          <a:xfrm>
            <a:off x="251520" y="836712"/>
            <a:ext cx="8496300" cy="0"/>
          </a:xfrm>
          <a:prstGeom prst="line">
            <a:avLst/>
          </a:prstGeom>
          <a:noFill/>
          <a:ln w="47625" cmpd="dbl">
            <a:solidFill>
              <a:schemeClr val="accent2"/>
            </a:solidFill>
            <a:round/>
            <a:headEnd/>
            <a:tailEnd/>
          </a:ln>
          <a:extLst>
            <a:ext uri="{909E8E84-426E-40DD-AFC4-6F175D3DCCD1}">
              <a14:hiddenFill xmlns="" xmlns:a14="http://schemas.microsoft.com/office/drawing/2010/main">
                <a:noFill/>
              </a14:hiddenFill>
            </a:ext>
          </a:extLst>
        </p:spPr>
        <p:txBody>
          <a:bodyPr/>
          <a:lstStyle/>
          <a:p>
            <a:endParaRPr lang="ru-RU"/>
          </a:p>
        </p:txBody>
      </p:sp>
      <p:sp>
        <p:nvSpPr>
          <p:cNvPr id="26634" name="AutoShape 18"/>
          <p:cNvSpPr>
            <a:spLocks noChangeArrowheads="1"/>
          </p:cNvSpPr>
          <p:nvPr/>
        </p:nvSpPr>
        <p:spPr bwMode="auto">
          <a:xfrm rot="10800000">
            <a:off x="6166339" y="2170114"/>
            <a:ext cx="2724150" cy="949325"/>
          </a:xfrm>
          <a:prstGeom prst="homePlate">
            <a:avLst>
              <a:gd name="adj" fmla="val 53870"/>
            </a:avLst>
          </a:prstGeom>
          <a:solidFill>
            <a:srgbClr val="FFCCFF"/>
          </a:solidFill>
          <a:ln w="9525">
            <a:solidFill>
              <a:srgbClr val="00FFFF"/>
            </a:solidFill>
            <a:miter lim="800000"/>
            <a:headEnd/>
            <a:tailEnd/>
          </a:ln>
        </p:spPr>
        <p:txBody>
          <a:bodyPr rot="10800000" wrap="none" anchor="ctr" anchorCtr="1"/>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ru-RU" altLang="ru-RU" sz="1800" b="1" dirty="0"/>
              <a:t>Образование </a:t>
            </a:r>
            <a:r>
              <a:rPr lang="ru-RU" altLang="ru-RU" sz="1800" b="1" dirty="0" smtClean="0"/>
              <a:t>–</a:t>
            </a:r>
          </a:p>
          <a:p>
            <a:pPr algn="ctr" eaLnBrk="1" hangingPunct="1">
              <a:spcBef>
                <a:spcPct val="0"/>
              </a:spcBef>
              <a:buFontTx/>
              <a:buNone/>
            </a:pPr>
            <a:r>
              <a:rPr lang="ru-RU" altLang="ru-RU" sz="1800" b="1" dirty="0" smtClean="0"/>
              <a:t> 534 265,4 </a:t>
            </a:r>
            <a:r>
              <a:rPr lang="ru-RU" altLang="ru-RU" sz="1600" b="1" dirty="0" smtClean="0"/>
              <a:t>тыс</a:t>
            </a:r>
            <a:r>
              <a:rPr lang="ru-RU" altLang="ru-RU" sz="1600" b="1" dirty="0"/>
              <a:t>. руб.</a:t>
            </a:r>
          </a:p>
        </p:txBody>
      </p:sp>
      <p:sp>
        <p:nvSpPr>
          <p:cNvPr id="26635" name="AutoShape 19"/>
          <p:cNvSpPr>
            <a:spLocks noChangeArrowheads="1"/>
          </p:cNvSpPr>
          <p:nvPr/>
        </p:nvSpPr>
        <p:spPr bwMode="auto">
          <a:xfrm rot="10800000">
            <a:off x="6197112" y="3273425"/>
            <a:ext cx="2709496" cy="1111250"/>
          </a:xfrm>
          <a:prstGeom prst="homePlate">
            <a:avLst>
              <a:gd name="adj" fmla="val 44880"/>
            </a:avLst>
          </a:prstGeom>
          <a:solidFill>
            <a:srgbClr val="00B0F0"/>
          </a:solidFill>
          <a:ln w="9525">
            <a:solidFill>
              <a:srgbClr val="00FFFF"/>
            </a:solidFill>
            <a:miter lim="800000"/>
            <a:headEnd/>
            <a:tailEnd/>
          </a:ln>
        </p:spPr>
        <p:txBody>
          <a:bodyPr rot="10800000" anchor="ctr" anchorCtr="1"/>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ru-RU" altLang="ru-RU" sz="1800" b="1" dirty="0"/>
              <a:t>Культура, </a:t>
            </a:r>
            <a:endParaRPr lang="ru-RU" altLang="ru-RU" sz="1800" b="1" dirty="0" smtClean="0"/>
          </a:p>
          <a:p>
            <a:pPr algn="ctr" eaLnBrk="1" hangingPunct="1">
              <a:spcBef>
                <a:spcPct val="0"/>
              </a:spcBef>
              <a:buFontTx/>
              <a:buNone/>
            </a:pPr>
            <a:r>
              <a:rPr lang="ru-RU" altLang="ru-RU" sz="1800" b="1" dirty="0" smtClean="0"/>
              <a:t>кинематография – </a:t>
            </a:r>
          </a:p>
          <a:p>
            <a:pPr algn="ctr" eaLnBrk="1" hangingPunct="1">
              <a:spcBef>
                <a:spcPct val="0"/>
              </a:spcBef>
              <a:buFontTx/>
              <a:buNone/>
            </a:pPr>
            <a:r>
              <a:rPr lang="ru-RU" altLang="ru-RU" sz="1800" b="1" dirty="0" smtClean="0"/>
              <a:t>43 959,8 </a:t>
            </a:r>
            <a:r>
              <a:rPr lang="ru-RU" altLang="ru-RU" sz="1600" b="1" dirty="0" smtClean="0"/>
              <a:t>тыс</a:t>
            </a:r>
            <a:r>
              <a:rPr lang="ru-RU" altLang="ru-RU" sz="1600" b="1" dirty="0"/>
              <a:t>. руб.</a:t>
            </a:r>
          </a:p>
        </p:txBody>
      </p:sp>
      <p:sp>
        <p:nvSpPr>
          <p:cNvPr id="26636" name="AutoShape 21"/>
          <p:cNvSpPr>
            <a:spLocks noChangeArrowheads="1"/>
          </p:cNvSpPr>
          <p:nvPr/>
        </p:nvSpPr>
        <p:spPr bwMode="auto">
          <a:xfrm rot="10800000">
            <a:off x="6232279" y="4572007"/>
            <a:ext cx="2655277" cy="785817"/>
          </a:xfrm>
          <a:prstGeom prst="homePlate">
            <a:avLst>
              <a:gd name="adj" fmla="val 61991"/>
            </a:avLst>
          </a:prstGeom>
          <a:solidFill>
            <a:srgbClr val="FFC000"/>
          </a:solidFill>
          <a:ln w="9525">
            <a:solidFill>
              <a:srgbClr val="00FFFF"/>
            </a:solidFill>
            <a:miter lim="800000"/>
            <a:headEnd/>
            <a:tailEnd/>
          </a:ln>
        </p:spPr>
        <p:txBody>
          <a:bodyPr rot="10800000" wrap="none" anchor="ctr" anchorCtr="1"/>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ru-RU" altLang="ru-RU" sz="1800" b="1" dirty="0"/>
              <a:t>Социальная политика </a:t>
            </a:r>
            <a:endParaRPr lang="ru-RU" altLang="ru-RU" sz="1800" b="1" dirty="0" smtClean="0"/>
          </a:p>
          <a:p>
            <a:pPr algn="ctr" eaLnBrk="1" hangingPunct="1">
              <a:spcBef>
                <a:spcPct val="0"/>
              </a:spcBef>
              <a:buFontTx/>
              <a:buNone/>
            </a:pPr>
            <a:r>
              <a:rPr lang="ru-RU" altLang="ru-RU" sz="1800" b="1" dirty="0" smtClean="0"/>
              <a:t>– 6 657,9 </a:t>
            </a:r>
            <a:r>
              <a:rPr lang="ru-RU" altLang="ru-RU" sz="1600" b="1" dirty="0" smtClean="0"/>
              <a:t>тыс</a:t>
            </a:r>
            <a:r>
              <a:rPr lang="ru-RU" altLang="ru-RU" sz="1600" b="1" dirty="0"/>
              <a:t>. руб.</a:t>
            </a:r>
          </a:p>
        </p:txBody>
      </p:sp>
      <p:sp>
        <p:nvSpPr>
          <p:cNvPr id="26637" name="AutoShape 10"/>
          <p:cNvSpPr>
            <a:spLocks noChangeArrowheads="1"/>
          </p:cNvSpPr>
          <p:nvPr/>
        </p:nvSpPr>
        <p:spPr bwMode="auto">
          <a:xfrm>
            <a:off x="465993" y="5673725"/>
            <a:ext cx="2870688" cy="914400"/>
          </a:xfrm>
          <a:prstGeom prst="homePlate">
            <a:avLst>
              <a:gd name="adj" fmla="val 41316"/>
            </a:avLst>
          </a:prstGeom>
          <a:solidFill>
            <a:srgbClr val="FFFF00"/>
          </a:solidFill>
          <a:ln w="19050">
            <a:solidFill>
              <a:srgbClr val="3366FF"/>
            </a:solidFill>
            <a:miter lim="800000"/>
            <a:headEnd/>
            <a:tailEnd/>
          </a:ln>
        </p:spPr>
        <p:txBody>
          <a:bodyPr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ru-RU" altLang="ru-RU" sz="1800" b="1" dirty="0" smtClean="0"/>
              <a:t>Обслуживание муниципального долга –  2 766 </a:t>
            </a:r>
            <a:r>
              <a:rPr lang="ru-RU" altLang="ru-RU" sz="1600" b="1" dirty="0" smtClean="0"/>
              <a:t>тыс</a:t>
            </a:r>
            <a:r>
              <a:rPr lang="ru-RU" altLang="ru-RU" sz="1600" b="1" dirty="0"/>
              <a:t>. руб.</a:t>
            </a:r>
          </a:p>
        </p:txBody>
      </p:sp>
      <p:sp>
        <p:nvSpPr>
          <p:cNvPr id="26638" name="AutoShape 9"/>
          <p:cNvSpPr>
            <a:spLocks noChangeArrowheads="1"/>
          </p:cNvSpPr>
          <p:nvPr/>
        </p:nvSpPr>
        <p:spPr bwMode="auto">
          <a:xfrm>
            <a:off x="410308" y="1332880"/>
            <a:ext cx="2839915" cy="1024550"/>
          </a:xfrm>
          <a:prstGeom prst="homePlate">
            <a:avLst>
              <a:gd name="adj" fmla="val 41342"/>
            </a:avLst>
          </a:prstGeom>
          <a:solidFill>
            <a:srgbClr val="CCFFCC"/>
          </a:solidFill>
          <a:ln w="15875">
            <a:solidFill>
              <a:srgbClr val="00FF00"/>
            </a:solidFill>
            <a:miter lim="800000"/>
            <a:headEnd/>
            <a:tailEnd/>
          </a:ln>
        </p:spPr>
        <p:txBody>
          <a:bodyPr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ru-RU" altLang="ru-RU" sz="1800" b="1" dirty="0"/>
              <a:t>Общегосударственные вопросы – </a:t>
            </a:r>
            <a:r>
              <a:rPr lang="ru-RU" altLang="ru-RU" sz="1800" b="1" dirty="0" smtClean="0"/>
              <a:t>89 340</a:t>
            </a:r>
            <a:endParaRPr lang="ru-RU" altLang="ru-RU" sz="1800" b="1" dirty="0"/>
          </a:p>
          <a:p>
            <a:pPr algn="ctr" eaLnBrk="1" hangingPunct="1">
              <a:spcBef>
                <a:spcPct val="0"/>
              </a:spcBef>
              <a:buFontTx/>
              <a:buNone/>
            </a:pPr>
            <a:r>
              <a:rPr lang="ru-RU" altLang="ru-RU" sz="1800" b="1" dirty="0" smtClean="0"/>
              <a:t> </a:t>
            </a:r>
            <a:r>
              <a:rPr lang="ru-RU" altLang="ru-RU" sz="1600" b="1" dirty="0" smtClean="0"/>
              <a:t>тыс. руб.</a:t>
            </a:r>
            <a:endParaRPr lang="ru-RU" altLang="ru-RU" sz="1600" b="1" dirty="0"/>
          </a:p>
        </p:txBody>
      </p:sp>
      <p:sp>
        <p:nvSpPr>
          <p:cNvPr id="26639" name="AutoShape 21"/>
          <p:cNvSpPr>
            <a:spLocks noChangeArrowheads="1"/>
          </p:cNvSpPr>
          <p:nvPr/>
        </p:nvSpPr>
        <p:spPr bwMode="auto">
          <a:xfrm rot="10800000">
            <a:off x="6192716" y="5511801"/>
            <a:ext cx="2728546" cy="1050925"/>
          </a:xfrm>
          <a:prstGeom prst="homePlate">
            <a:avLst>
              <a:gd name="adj" fmla="val 41722"/>
            </a:avLst>
          </a:prstGeom>
          <a:solidFill>
            <a:schemeClr val="bg1">
              <a:lumMod val="75000"/>
            </a:schemeClr>
          </a:solidFill>
          <a:ln w="9525">
            <a:solidFill>
              <a:srgbClr val="00FFFF"/>
            </a:solidFill>
            <a:miter lim="800000"/>
            <a:headEnd/>
            <a:tailEnd/>
          </a:ln>
        </p:spPr>
        <p:txBody>
          <a:bodyPr rot="10800000" wrap="none" anchor="ctr" anchorCtr="1"/>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ru-RU" altLang="ru-RU" sz="1800" b="1" dirty="0"/>
              <a:t>Физическая культура </a:t>
            </a:r>
          </a:p>
          <a:p>
            <a:pPr algn="ctr" eaLnBrk="1" hangingPunct="1">
              <a:spcBef>
                <a:spcPct val="0"/>
              </a:spcBef>
              <a:buFontTx/>
              <a:buNone/>
            </a:pPr>
            <a:r>
              <a:rPr lang="ru-RU" altLang="ru-RU" sz="1800" b="1" dirty="0"/>
              <a:t>и спорт</a:t>
            </a:r>
            <a:r>
              <a:rPr lang="ru-RU" altLang="ru-RU" sz="1800" b="1" dirty="0" smtClean="0"/>
              <a:t>– 4 317,7</a:t>
            </a:r>
            <a:r>
              <a:rPr lang="ru-RU" altLang="ru-RU" sz="1600" b="1" dirty="0" smtClean="0"/>
              <a:t> тыс</a:t>
            </a:r>
            <a:r>
              <a:rPr lang="ru-RU" altLang="ru-RU" sz="1600" b="1" dirty="0"/>
              <a:t>. руб.</a:t>
            </a:r>
          </a:p>
        </p:txBody>
      </p:sp>
      <p:pic>
        <p:nvPicPr>
          <p:cNvPr id="13314" name="Picture 2"/>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18473" y="0"/>
            <a:ext cx="890587" cy="1158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6" name="AutoShape 11"/>
          <p:cNvSpPr>
            <a:spLocks noChangeArrowheads="1"/>
          </p:cNvSpPr>
          <p:nvPr/>
        </p:nvSpPr>
        <p:spPr bwMode="auto">
          <a:xfrm>
            <a:off x="428597" y="2571745"/>
            <a:ext cx="2928958" cy="785817"/>
          </a:xfrm>
          <a:prstGeom prst="homePlate">
            <a:avLst>
              <a:gd name="adj" fmla="val 34462"/>
            </a:avLst>
          </a:prstGeom>
          <a:solidFill>
            <a:schemeClr val="accent6">
              <a:lumMod val="75000"/>
            </a:schemeClr>
          </a:solidFill>
          <a:ln w="15875">
            <a:solidFill>
              <a:srgbClr val="FF0000"/>
            </a:solidFill>
            <a:miter lim="800000"/>
            <a:headEnd/>
            <a:tailEnd/>
          </a:ln>
        </p:spPr>
        <p:txBody>
          <a:bodyPr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endParaRPr lang="ru-RU" altLang="ru-RU" sz="1600" b="1" dirty="0"/>
          </a:p>
          <a:p>
            <a:pPr algn="ctr" eaLnBrk="1" hangingPunct="1">
              <a:spcBef>
                <a:spcPct val="0"/>
              </a:spcBef>
              <a:buFontTx/>
              <a:buNone/>
            </a:pPr>
            <a:r>
              <a:rPr lang="ru-RU" altLang="ru-RU" sz="1800" b="1" dirty="0"/>
              <a:t>Национальная </a:t>
            </a:r>
            <a:r>
              <a:rPr lang="ru-RU" altLang="ru-RU" sz="1800" b="1" dirty="0" smtClean="0"/>
              <a:t>оборона </a:t>
            </a:r>
            <a:r>
              <a:rPr lang="ru-RU" altLang="ru-RU" sz="1800" b="1" dirty="0"/>
              <a:t>– </a:t>
            </a:r>
            <a:endParaRPr lang="ru-RU" altLang="ru-RU" sz="1800" b="1" dirty="0" smtClean="0"/>
          </a:p>
          <a:p>
            <a:pPr algn="ctr" eaLnBrk="1" hangingPunct="1">
              <a:spcBef>
                <a:spcPct val="0"/>
              </a:spcBef>
              <a:buFontTx/>
              <a:buNone/>
            </a:pPr>
            <a:r>
              <a:rPr lang="ru-RU" altLang="ru-RU" sz="1800" b="1" dirty="0" smtClean="0"/>
              <a:t>1 317,4 </a:t>
            </a:r>
            <a:r>
              <a:rPr lang="ru-RU" altLang="ru-RU" sz="1600" b="1" dirty="0" smtClean="0"/>
              <a:t>тыс</a:t>
            </a:r>
            <a:r>
              <a:rPr lang="ru-RU" altLang="ru-RU" sz="1600" b="1" dirty="0"/>
              <a:t>. руб.</a:t>
            </a:r>
          </a:p>
          <a:p>
            <a:pPr algn="ctr" eaLnBrk="1" hangingPunct="1">
              <a:spcBef>
                <a:spcPct val="0"/>
              </a:spcBef>
              <a:buFontTx/>
              <a:buNone/>
            </a:pPr>
            <a:endParaRPr lang="ru-RU" altLang="ru-RU" sz="1800" b="1" dirty="0"/>
          </a:p>
        </p:txBody>
      </p:sp>
    </p:spTree>
    <p:extLst>
      <p:ext uri="{BB962C8B-B14F-4D97-AF65-F5344CB8AC3E}">
        <p14:creationId xmlns="" xmlns:p14="http://schemas.microsoft.com/office/powerpoint/2010/main" val="217572844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47664" y="44624"/>
            <a:ext cx="7596336" cy="1261884"/>
          </a:xfrm>
          <a:prstGeom prst="rect">
            <a:avLst/>
          </a:prstGeom>
          <a:noFill/>
        </p:spPr>
        <p:txBody>
          <a:bodyPr wrap="square" rtlCol="0">
            <a:spAutoFit/>
          </a:bodyPr>
          <a:lstStyle/>
          <a:p>
            <a:pPr algn="ctr"/>
            <a:r>
              <a:rPr lang="ru-RU" sz="2400" b="1" i="1" dirty="0" smtClean="0">
                <a:solidFill>
                  <a:schemeClr val="bg2">
                    <a:lumMod val="10000"/>
                  </a:schemeClr>
                </a:solidFill>
              </a:rPr>
              <a:t>Направления расходов в 2023 году  по отраслям</a:t>
            </a:r>
          </a:p>
          <a:p>
            <a:pPr algn="ctr"/>
            <a:r>
              <a:rPr lang="ru-RU" sz="2800" b="1" i="1" dirty="0" smtClean="0">
                <a:solidFill>
                  <a:srgbClr val="C00000"/>
                </a:solidFill>
              </a:rPr>
              <a:t> </a:t>
            </a:r>
            <a:endParaRPr lang="ru-RU" sz="2800" b="1" i="1" dirty="0">
              <a:solidFill>
                <a:srgbClr val="C00000"/>
              </a:solidFill>
            </a:endParaRPr>
          </a:p>
        </p:txBody>
      </p:sp>
      <p:sp>
        <p:nvSpPr>
          <p:cNvPr id="3" name="Прямоугольник с двумя скругленными противолежащими углами 2"/>
          <p:cNvSpPr/>
          <p:nvPr/>
        </p:nvSpPr>
        <p:spPr>
          <a:xfrm>
            <a:off x="323528" y="1268760"/>
            <a:ext cx="4860540" cy="914400"/>
          </a:xfrm>
          <a:prstGeom prst="round2DiagRect">
            <a:avLst/>
          </a:prstGeom>
          <a:solidFill>
            <a:schemeClr val="bg1">
              <a:lumMod val="85000"/>
            </a:schemeClr>
          </a:solidFill>
          <a:ln>
            <a:solidFill>
              <a:srgbClr val="C00000"/>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                          </a:t>
            </a:r>
            <a:r>
              <a:rPr lang="ru-RU" b="1" dirty="0" smtClean="0">
                <a:solidFill>
                  <a:schemeClr val="tx1">
                    <a:lumMod val="95000"/>
                    <a:lumOff val="5000"/>
                  </a:schemeClr>
                </a:solidFill>
              </a:rPr>
              <a:t>Общегосударственные расходы</a:t>
            </a:r>
            <a:endParaRPr lang="ru-RU" b="1" dirty="0">
              <a:solidFill>
                <a:schemeClr val="tx1">
                  <a:lumMod val="95000"/>
                  <a:lumOff val="5000"/>
                </a:schemeClr>
              </a:solidFill>
            </a:endParaRPr>
          </a:p>
        </p:txBody>
      </p:sp>
      <p:sp>
        <p:nvSpPr>
          <p:cNvPr id="5" name="Прямоугольник с двумя скругленными противолежащими углами 4"/>
          <p:cNvSpPr/>
          <p:nvPr/>
        </p:nvSpPr>
        <p:spPr>
          <a:xfrm>
            <a:off x="5940152" y="1772816"/>
            <a:ext cx="45719" cy="72008"/>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с двумя скругленными противолежащими углами 5"/>
          <p:cNvSpPr/>
          <p:nvPr/>
        </p:nvSpPr>
        <p:spPr>
          <a:xfrm>
            <a:off x="5652120" y="1268760"/>
            <a:ext cx="1420209" cy="914400"/>
          </a:xfrm>
          <a:prstGeom prst="round2DiagRect">
            <a:avLst/>
          </a:prstGeom>
          <a:solidFill>
            <a:schemeClr val="bg1">
              <a:lumMod val="85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lumMod val="95000"/>
                    <a:lumOff val="5000"/>
                  </a:schemeClr>
                </a:solidFill>
              </a:rPr>
              <a:t> 89 340</a:t>
            </a:r>
            <a:endParaRPr lang="ru-RU" b="1" dirty="0">
              <a:solidFill>
                <a:schemeClr val="tx1">
                  <a:lumMod val="95000"/>
                  <a:lumOff val="5000"/>
                </a:schemeClr>
              </a:solidFill>
            </a:endParaRPr>
          </a:p>
        </p:txBody>
      </p:sp>
      <p:sp>
        <p:nvSpPr>
          <p:cNvPr id="7" name="Прямоугольник с двумя скругленными противолежащими углами 6"/>
          <p:cNvSpPr/>
          <p:nvPr/>
        </p:nvSpPr>
        <p:spPr>
          <a:xfrm>
            <a:off x="7740352" y="1268760"/>
            <a:ext cx="1008112" cy="720080"/>
          </a:xfrm>
          <a:prstGeom prst="round2DiagRect">
            <a:avLst/>
          </a:prstGeom>
          <a:solidFill>
            <a:schemeClr val="bg1">
              <a:lumMod val="85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lumMod val="95000"/>
                    <a:lumOff val="5000"/>
                  </a:schemeClr>
                </a:solidFill>
              </a:rPr>
              <a:t>12,0 %</a:t>
            </a:r>
            <a:endParaRPr lang="ru-RU" b="1" dirty="0">
              <a:solidFill>
                <a:schemeClr val="tx1">
                  <a:lumMod val="95000"/>
                  <a:lumOff val="5000"/>
                </a:schemeClr>
              </a:solidFill>
            </a:endParaRPr>
          </a:p>
        </p:txBody>
      </p:sp>
      <p:sp>
        <p:nvSpPr>
          <p:cNvPr id="11" name="Прямоугольник с двумя скругленными противолежащими углами 10"/>
          <p:cNvSpPr/>
          <p:nvPr/>
        </p:nvSpPr>
        <p:spPr>
          <a:xfrm>
            <a:off x="323528" y="2636912"/>
            <a:ext cx="4860540" cy="1224136"/>
          </a:xfrm>
          <a:prstGeom prst="round2DiagRect">
            <a:avLst/>
          </a:prstGeom>
          <a:solidFill>
            <a:schemeClr val="accent3">
              <a:lumMod val="60000"/>
              <a:lumOff val="4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ru-RU" b="1" dirty="0" smtClean="0">
                <a:solidFill>
                  <a:schemeClr val="tx1">
                    <a:lumMod val="95000"/>
                    <a:lumOff val="5000"/>
                  </a:schemeClr>
                </a:solidFill>
              </a:rPr>
              <a:t>Национальная безопасность и правоохранительная </a:t>
            </a:r>
          </a:p>
          <a:p>
            <a:pPr algn="r"/>
            <a:r>
              <a:rPr lang="ru-RU" b="1" dirty="0" smtClean="0">
                <a:solidFill>
                  <a:schemeClr val="tx1">
                    <a:lumMod val="95000"/>
                    <a:lumOff val="5000"/>
                  </a:schemeClr>
                </a:solidFill>
              </a:rPr>
              <a:t>деятельность</a:t>
            </a:r>
            <a:endParaRPr lang="ru-RU" b="1" dirty="0">
              <a:solidFill>
                <a:schemeClr val="tx1">
                  <a:lumMod val="95000"/>
                  <a:lumOff val="5000"/>
                </a:schemeClr>
              </a:solidFill>
            </a:endParaRPr>
          </a:p>
        </p:txBody>
      </p:sp>
      <p:sp>
        <p:nvSpPr>
          <p:cNvPr id="12" name="Прямоугольник с двумя скругленными противолежащими углами 11"/>
          <p:cNvSpPr/>
          <p:nvPr/>
        </p:nvSpPr>
        <p:spPr>
          <a:xfrm>
            <a:off x="5643570" y="2786058"/>
            <a:ext cx="1428760" cy="914400"/>
          </a:xfrm>
          <a:prstGeom prst="round2DiagRect">
            <a:avLst/>
          </a:prstGeom>
          <a:solidFill>
            <a:schemeClr val="accent3">
              <a:lumMod val="60000"/>
              <a:lumOff val="4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lumMod val="95000"/>
                    <a:lumOff val="5000"/>
                  </a:schemeClr>
                </a:solidFill>
              </a:rPr>
              <a:t>3 317,0</a:t>
            </a:r>
            <a:endParaRPr lang="ru-RU" b="1" dirty="0">
              <a:solidFill>
                <a:schemeClr val="tx1">
                  <a:lumMod val="95000"/>
                  <a:lumOff val="5000"/>
                </a:schemeClr>
              </a:solidFill>
            </a:endParaRPr>
          </a:p>
        </p:txBody>
      </p:sp>
      <p:sp>
        <p:nvSpPr>
          <p:cNvPr id="13" name="Прямоугольник с двумя скругленными противолежащими углами 12"/>
          <p:cNvSpPr/>
          <p:nvPr/>
        </p:nvSpPr>
        <p:spPr>
          <a:xfrm>
            <a:off x="7668344" y="2708920"/>
            <a:ext cx="936104" cy="785614"/>
          </a:xfrm>
          <a:prstGeom prst="round2DiagRect">
            <a:avLst/>
          </a:prstGeom>
          <a:solidFill>
            <a:schemeClr val="accent3">
              <a:lumMod val="60000"/>
              <a:lumOff val="4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lumMod val="95000"/>
                    <a:lumOff val="5000"/>
                  </a:schemeClr>
                </a:solidFill>
              </a:rPr>
              <a:t>0,4 %</a:t>
            </a:r>
            <a:endParaRPr lang="ru-RU" b="1" dirty="0">
              <a:solidFill>
                <a:schemeClr val="tx1">
                  <a:lumMod val="95000"/>
                  <a:lumOff val="5000"/>
                </a:schemeClr>
              </a:solidFill>
            </a:endParaRPr>
          </a:p>
        </p:txBody>
      </p:sp>
      <p:sp>
        <p:nvSpPr>
          <p:cNvPr id="14" name="Прямоугольник с двумя скругленными противолежащими углами 13"/>
          <p:cNvSpPr/>
          <p:nvPr/>
        </p:nvSpPr>
        <p:spPr>
          <a:xfrm>
            <a:off x="467544" y="4293096"/>
            <a:ext cx="4788532" cy="914400"/>
          </a:xfrm>
          <a:prstGeom prst="round2DiagRect">
            <a:avLst/>
          </a:prstGeom>
          <a:solidFill>
            <a:schemeClr val="accent2">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ru-RU" b="1" dirty="0" smtClean="0">
                <a:solidFill>
                  <a:schemeClr val="tx1">
                    <a:lumMod val="95000"/>
                    <a:lumOff val="5000"/>
                  </a:schemeClr>
                </a:solidFill>
              </a:rPr>
              <a:t>Национальная экономика</a:t>
            </a:r>
            <a:endParaRPr lang="ru-RU" b="1" dirty="0">
              <a:solidFill>
                <a:schemeClr val="tx1">
                  <a:lumMod val="95000"/>
                  <a:lumOff val="5000"/>
                </a:schemeClr>
              </a:solidFill>
            </a:endParaRPr>
          </a:p>
        </p:txBody>
      </p:sp>
      <p:sp>
        <p:nvSpPr>
          <p:cNvPr id="15" name="Прямоугольник с двумя скругленными противолежащими углами 14"/>
          <p:cNvSpPr/>
          <p:nvPr/>
        </p:nvSpPr>
        <p:spPr>
          <a:xfrm>
            <a:off x="5643570" y="4286256"/>
            <a:ext cx="1428760" cy="857256"/>
          </a:xfrm>
          <a:prstGeom prst="round2DiagRect">
            <a:avLst/>
          </a:prstGeom>
          <a:solidFill>
            <a:schemeClr val="accent2">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lumMod val="95000"/>
                    <a:lumOff val="5000"/>
                  </a:schemeClr>
                </a:solidFill>
              </a:rPr>
              <a:t>42 493</a:t>
            </a:r>
            <a:endParaRPr lang="ru-RU" b="1" dirty="0">
              <a:solidFill>
                <a:schemeClr val="tx1">
                  <a:lumMod val="95000"/>
                  <a:lumOff val="5000"/>
                </a:schemeClr>
              </a:solidFill>
            </a:endParaRPr>
          </a:p>
        </p:txBody>
      </p:sp>
      <p:sp>
        <p:nvSpPr>
          <p:cNvPr id="16" name="Прямоугольник с двумя скругленными противолежащими углами 15"/>
          <p:cNvSpPr/>
          <p:nvPr/>
        </p:nvSpPr>
        <p:spPr>
          <a:xfrm>
            <a:off x="7596336" y="4437112"/>
            <a:ext cx="1008112" cy="648072"/>
          </a:xfrm>
          <a:prstGeom prst="round2DiagRect">
            <a:avLst/>
          </a:prstGeom>
          <a:solidFill>
            <a:schemeClr val="accent2">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lumMod val="95000"/>
                    <a:lumOff val="5000"/>
                  </a:schemeClr>
                </a:solidFill>
              </a:rPr>
              <a:t>5,7 %</a:t>
            </a:r>
            <a:endParaRPr lang="ru-RU" b="1" dirty="0">
              <a:solidFill>
                <a:schemeClr val="tx1">
                  <a:lumMod val="95000"/>
                  <a:lumOff val="5000"/>
                </a:schemeClr>
              </a:solidFill>
            </a:endParaRPr>
          </a:p>
        </p:txBody>
      </p:sp>
      <p:sp>
        <p:nvSpPr>
          <p:cNvPr id="17" name="Прямоугольник с двумя скругленными противолежащими углами 16"/>
          <p:cNvSpPr/>
          <p:nvPr/>
        </p:nvSpPr>
        <p:spPr>
          <a:xfrm>
            <a:off x="395536" y="5805264"/>
            <a:ext cx="4680520" cy="914400"/>
          </a:xfrm>
          <a:prstGeom prst="round2DiagRect">
            <a:avLst/>
          </a:prstGeom>
          <a:solidFill>
            <a:schemeClr val="accent5">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ru-RU" b="1" dirty="0" err="1" smtClean="0">
                <a:solidFill>
                  <a:schemeClr val="tx1">
                    <a:lumMod val="95000"/>
                    <a:lumOff val="5000"/>
                  </a:schemeClr>
                </a:solidFill>
              </a:rPr>
              <a:t>Жилищно</a:t>
            </a:r>
            <a:r>
              <a:rPr lang="ru-RU" b="1" dirty="0" smtClean="0">
                <a:solidFill>
                  <a:schemeClr val="tx1">
                    <a:lumMod val="95000"/>
                    <a:lumOff val="5000"/>
                  </a:schemeClr>
                </a:solidFill>
              </a:rPr>
              <a:t> – коммунальное </a:t>
            </a:r>
          </a:p>
          <a:p>
            <a:pPr algn="ctr"/>
            <a:r>
              <a:rPr lang="ru-RU" b="1" dirty="0" smtClean="0">
                <a:solidFill>
                  <a:schemeClr val="tx1">
                    <a:lumMod val="95000"/>
                    <a:lumOff val="5000"/>
                  </a:schemeClr>
                </a:solidFill>
              </a:rPr>
              <a:t>хозяйство</a:t>
            </a:r>
            <a:endParaRPr lang="ru-RU" b="1" dirty="0">
              <a:solidFill>
                <a:schemeClr val="tx1">
                  <a:lumMod val="95000"/>
                  <a:lumOff val="5000"/>
                </a:schemeClr>
              </a:solidFill>
            </a:endParaRPr>
          </a:p>
        </p:txBody>
      </p:sp>
      <p:sp>
        <p:nvSpPr>
          <p:cNvPr id="18" name="Прямоугольник с двумя скругленными противолежащими углами 17"/>
          <p:cNvSpPr/>
          <p:nvPr/>
        </p:nvSpPr>
        <p:spPr>
          <a:xfrm>
            <a:off x="5786447" y="5857892"/>
            <a:ext cx="1285884" cy="861772"/>
          </a:xfrm>
          <a:prstGeom prst="round2DiagRect">
            <a:avLst/>
          </a:prstGeom>
          <a:solidFill>
            <a:schemeClr val="accent5">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lumMod val="95000"/>
                    <a:lumOff val="5000"/>
                  </a:schemeClr>
                </a:solidFill>
              </a:rPr>
              <a:t>13 245</a:t>
            </a:r>
            <a:endParaRPr lang="ru-RU" b="1" dirty="0">
              <a:solidFill>
                <a:schemeClr val="tx1">
                  <a:lumMod val="95000"/>
                  <a:lumOff val="5000"/>
                </a:schemeClr>
              </a:solidFill>
            </a:endParaRPr>
          </a:p>
        </p:txBody>
      </p:sp>
      <p:sp>
        <p:nvSpPr>
          <p:cNvPr id="19" name="Прямоугольник с двумя скругленными противолежащими углами 18"/>
          <p:cNvSpPr/>
          <p:nvPr/>
        </p:nvSpPr>
        <p:spPr>
          <a:xfrm>
            <a:off x="7643834" y="5929330"/>
            <a:ext cx="888606" cy="642942"/>
          </a:xfrm>
          <a:prstGeom prst="round2DiagRect">
            <a:avLst/>
          </a:prstGeom>
          <a:solidFill>
            <a:schemeClr val="accent5">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lumMod val="95000"/>
                    <a:lumOff val="5000"/>
                  </a:schemeClr>
                </a:solidFill>
              </a:rPr>
              <a:t>1,8 %</a:t>
            </a:r>
            <a:endParaRPr lang="ru-RU" b="1" dirty="0">
              <a:solidFill>
                <a:schemeClr val="tx1">
                  <a:lumMod val="95000"/>
                  <a:lumOff val="5000"/>
                </a:schemeClr>
              </a:solidFill>
            </a:endParaRPr>
          </a:p>
        </p:txBody>
      </p:sp>
      <p:sp>
        <p:nvSpPr>
          <p:cNvPr id="20" name="AutoShape 5"/>
          <p:cNvSpPr>
            <a:spLocks noChangeAspect="1" noChangeArrowheads="1"/>
          </p:cNvSpPr>
          <p:nvPr/>
        </p:nvSpPr>
        <p:spPr bwMode="auto">
          <a:xfrm>
            <a:off x="63500" y="-136525"/>
            <a:ext cx="304800" cy="304800"/>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21" name="AutoShape 7"/>
          <p:cNvSpPr>
            <a:spLocks noChangeAspect="1" noChangeArrowheads="1"/>
          </p:cNvSpPr>
          <p:nvPr/>
        </p:nvSpPr>
        <p:spPr bwMode="auto">
          <a:xfrm>
            <a:off x="215900" y="15875"/>
            <a:ext cx="304800" cy="304800"/>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4" name="TextBox 3"/>
          <p:cNvSpPr txBox="1"/>
          <p:nvPr/>
        </p:nvSpPr>
        <p:spPr>
          <a:xfrm>
            <a:off x="5681548" y="827420"/>
            <a:ext cx="1266716" cy="369332"/>
          </a:xfrm>
          <a:prstGeom prst="rect">
            <a:avLst/>
          </a:prstGeom>
          <a:noFill/>
        </p:spPr>
        <p:txBody>
          <a:bodyPr wrap="square" rtlCol="0">
            <a:spAutoFit/>
          </a:bodyPr>
          <a:lstStyle/>
          <a:p>
            <a:r>
              <a:rPr lang="ru-RU" sz="1600" b="1" dirty="0" smtClean="0"/>
              <a:t>тыс. руб</a:t>
            </a:r>
            <a:r>
              <a:rPr lang="ru-RU" dirty="0" smtClean="0"/>
              <a:t>.</a:t>
            </a:r>
            <a:endParaRPr lang="ru-RU" dirty="0"/>
          </a:p>
        </p:txBody>
      </p:sp>
      <p:sp>
        <p:nvSpPr>
          <p:cNvPr id="22" name="TextBox 21"/>
          <p:cNvSpPr txBox="1"/>
          <p:nvPr/>
        </p:nvSpPr>
        <p:spPr>
          <a:xfrm>
            <a:off x="7308304" y="786190"/>
            <a:ext cx="1656184" cy="338554"/>
          </a:xfrm>
          <a:prstGeom prst="rect">
            <a:avLst/>
          </a:prstGeom>
          <a:noFill/>
        </p:spPr>
        <p:txBody>
          <a:bodyPr wrap="square" rtlCol="0">
            <a:spAutoFit/>
          </a:bodyPr>
          <a:lstStyle/>
          <a:p>
            <a:r>
              <a:rPr lang="ru-RU" sz="1600" b="1" dirty="0" smtClean="0"/>
              <a:t>% в структуре</a:t>
            </a:r>
            <a:endParaRPr lang="ru-RU" sz="1600" b="1" dirty="0"/>
          </a:p>
        </p:txBody>
      </p:sp>
      <p:pic>
        <p:nvPicPr>
          <p:cNvPr id="14339" name="Picture 3"/>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0" y="604"/>
            <a:ext cx="890587" cy="1158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0" name="Picture 37" descr="https://miro.medium.com/max/1024/1*iOtrPHnkCNvZ3_Bbh2iYkQ.jpe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23528" y="1268760"/>
            <a:ext cx="1548172" cy="936104"/>
          </a:xfrm>
          <a:prstGeom prst="rect">
            <a:avLst/>
          </a:prstGeom>
          <a:noFill/>
          <a:extLst>
            <a:ext uri="{909E8E84-426E-40DD-AFC4-6F175D3DCCD1}">
              <a14:hiddenFill xmlns="" xmlns:a14="http://schemas.microsoft.com/office/drawing/2010/main">
                <a:solidFill>
                  <a:srgbClr val="FFFFFF"/>
                </a:solidFill>
              </a14:hiddenFill>
            </a:ext>
          </a:extLst>
        </p:spPr>
      </p:pic>
      <p:pic>
        <p:nvPicPr>
          <p:cNvPr id="31" name="Picture 27" descr="\\Sl\1\Ющенко\иконки-расходов\shield_and_swords-512.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rot="10800000" flipV="1">
            <a:off x="323528" y="2636912"/>
            <a:ext cx="1296144" cy="1296144"/>
          </a:xfrm>
          <a:prstGeom prst="rect">
            <a:avLst/>
          </a:prstGeom>
          <a:noFill/>
          <a:extLst>
            <a:ext uri="{909E8E84-426E-40DD-AFC4-6F175D3DCCD1}">
              <a14:hiddenFill xmlns="" xmlns:a14="http://schemas.microsoft.com/office/drawing/2010/main">
                <a:solidFill>
                  <a:srgbClr val="FFFFFF"/>
                </a:solidFill>
              </a14:hiddenFill>
            </a:ext>
          </a:extLst>
        </p:spPr>
      </p:pic>
      <p:pic>
        <p:nvPicPr>
          <p:cNvPr id="32" name="Picture 25" descr="\\Sl\1\Ющенко\иконки-расходов\XXXL.jpg"/>
          <p:cNvPicPr>
            <a:picLocks noChangeAspect="1" noChangeArrowheads="1"/>
          </p:cNvPicPr>
          <p:nvPr/>
        </p:nvPicPr>
        <p:blipFill>
          <a:blip r:embed="rId5" cstate="email">
            <a:extLst>
              <a:ext uri="{28A0092B-C50C-407E-A947-70E740481C1C}">
                <a14:useLocalDpi xmlns="" xmlns:a14="http://schemas.microsoft.com/office/drawing/2010/main" val="0"/>
              </a:ext>
            </a:extLst>
          </a:blip>
          <a:srcRect/>
          <a:stretch>
            <a:fillRect/>
          </a:stretch>
        </p:blipFill>
        <p:spPr bwMode="auto">
          <a:xfrm>
            <a:off x="467544" y="4293096"/>
            <a:ext cx="936104" cy="909101"/>
          </a:xfrm>
          <a:prstGeom prst="rect">
            <a:avLst/>
          </a:prstGeom>
          <a:noFill/>
          <a:extLst>
            <a:ext uri="{909E8E84-426E-40DD-AFC4-6F175D3DCCD1}">
              <a14:hiddenFill xmlns="" xmlns:a14="http://schemas.microsoft.com/office/drawing/2010/main">
                <a:solidFill>
                  <a:srgbClr val="FFFFFF"/>
                </a:solidFill>
              </a14:hiddenFill>
            </a:ext>
          </a:extLst>
        </p:spPr>
      </p:pic>
      <p:pic>
        <p:nvPicPr>
          <p:cNvPr id="33" name="Picture 28" descr="\\Sl\1\Ющенко\иконки-расходов\s1200.png"/>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395536" y="5805264"/>
            <a:ext cx="1180930" cy="93610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53998174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619672" y="116632"/>
            <a:ext cx="7524328" cy="830997"/>
          </a:xfrm>
          <a:prstGeom prst="rect">
            <a:avLst/>
          </a:prstGeom>
        </p:spPr>
        <p:txBody>
          <a:bodyPr wrap="square">
            <a:spAutoFit/>
          </a:bodyPr>
          <a:lstStyle/>
          <a:p>
            <a:pPr algn="ctr"/>
            <a:r>
              <a:rPr lang="ru-RU" sz="2400" b="1" i="1" dirty="0">
                <a:solidFill>
                  <a:schemeClr val="bg2">
                    <a:lumMod val="10000"/>
                  </a:schemeClr>
                </a:solidFill>
              </a:rPr>
              <a:t>Направления расходов в </a:t>
            </a:r>
            <a:r>
              <a:rPr lang="ru-RU" sz="2400" b="1" i="1" dirty="0" smtClean="0">
                <a:solidFill>
                  <a:schemeClr val="bg2">
                    <a:lumMod val="10000"/>
                  </a:schemeClr>
                </a:solidFill>
              </a:rPr>
              <a:t>2023 </a:t>
            </a:r>
            <a:r>
              <a:rPr lang="ru-RU" sz="2400" b="1" i="1" dirty="0">
                <a:solidFill>
                  <a:schemeClr val="bg2">
                    <a:lumMod val="10000"/>
                  </a:schemeClr>
                </a:solidFill>
              </a:rPr>
              <a:t>году по отраслям</a:t>
            </a:r>
          </a:p>
        </p:txBody>
      </p:sp>
      <p:sp>
        <p:nvSpPr>
          <p:cNvPr id="6" name="Прямоугольник с двумя скругленными противолежащими углами 5"/>
          <p:cNvSpPr/>
          <p:nvPr/>
        </p:nvSpPr>
        <p:spPr>
          <a:xfrm>
            <a:off x="359532" y="2142848"/>
            <a:ext cx="4176464" cy="914400"/>
          </a:xfrm>
          <a:prstGeom prst="round2DiagRect">
            <a:avLst/>
          </a:prstGeom>
          <a:solidFill>
            <a:schemeClr val="accent2">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ru-RU" b="1" dirty="0" smtClean="0">
                <a:solidFill>
                  <a:schemeClr val="tx1">
                    <a:lumMod val="95000"/>
                    <a:lumOff val="5000"/>
                  </a:schemeClr>
                </a:solidFill>
              </a:rPr>
              <a:t>Образование</a:t>
            </a:r>
            <a:endParaRPr lang="ru-RU" b="1" dirty="0">
              <a:solidFill>
                <a:schemeClr val="tx1">
                  <a:lumMod val="95000"/>
                  <a:lumOff val="5000"/>
                </a:schemeClr>
              </a:solidFill>
            </a:endParaRPr>
          </a:p>
        </p:txBody>
      </p:sp>
      <p:sp>
        <p:nvSpPr>
          <p:cNvPr id="7" name="Прямоугольник с двумя скругленными противолежащими углами 6"/>
          <p:cNvSpPr/>
          <p:nvPr/>
        </p:nvSpPr>
        <p:spPr>
          <a:xfrm>
            <a:off x="5148064" y="2035695"/>
            <a:ext cx="1296144" cy="992205"/>
          </a:xfrm>
          <a:prstGeom prst="round2DiagRect">
            <a:avLst/>
          </a:prstGeom>
          <a:solidFill>
            <a:schemeClr val="accent2">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lumMod val="95000"/>
                    <a:lumOff val="5000"/>
                  </a:schemeClr>
                </a:solidFill>
              </a:rPr>
              <a:t>534 265</a:t>
            </a:r>
            <a:endParaRPr lang="ru-RU" b="1" dirty="0">
              <a:solidFill>
                <a:schemeClr val="tx1">
                  <a:lumMod val="95000"/>
                  <a:lumOff val="5000"/>
                </a:schemeClr>
              </a:solidFill>
            </a:endParaRPr>
          </a:p>
        </p:txBody>
      </p:sp>
      <p:sp>
        <p:nvSpPr>
          <p:cNvPr id="8" name="Прямоугольник с двумя скругленными противолежащими углами 7"/>
          <p:cNvSpPr/>
          <p:nvPr/>
        </p:nvSpPr>
        <p:spPr>
          <a:xfrm>
            <a:off x="7164288" y="1999744"/>
            <a:ext cx="1008112" cy="925199"/>
          </a:xfrm>
          <a:prstGeom prst="round2DiagRect">
            <a:avLst/>
          </a:prstGeom>
          <a:solidFill>
            <a:schemeClr val="accent2">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lumMod val="95000"/>
                    <a:lumOff val="5000"/>
                  </a:schemeClr>
                </a:solidFill>
              </a:rPr>
              <a:t>72,0 %</a:t>
            </a:r>
            <a:endParaRPr lang="ru-RU" b="1" dirty="0">
              <a:solidFill>
                <a:schemeClr val="tx1">
                  <a:lumMod val="95000"/>
                  <a:lumOff val="5000"/>
                </a:schemeClr>
              </a:solidFill>
            </a:endParaRPr>
          </a:p>
        </p:txBody>
      </p:sp>
      <p:sp>
        <p:nvSpPr>
          <p:cNvPr id="9" name="Прямоугольник с двумя скругленными противолежащими углами 8"/>
          <p:cNvSpPr/>
          <p:nvPr/>
        </p:nvSpPr>
        <p:spPr>
          <a:xfrm>
            <a:off x="405830" y="3215978"/>
            <a:ext cx="4186758" cy="914400"/>
          </a:xfrm>
          <a:prstGeom prst="round2DiagRect">
            <a:avLst/>
          </a:prstGeom>
          <a:solidFill>
            <a:schemeClr val="accent3">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ru-RU" b="1" dirty="0" smtClean="0">
                <a:solidFill>
                  <a:schemeClr val="tx1">
                    <a:lumMod val="95000"/>
                    <a:lumOff val="5000"/>
                  </a:schemeClr>
                </a:solidFill>
              </a:rPr>
              <a:t>Культура</a:t>
            </a:r>
            <a:endParaRPr lang="ru-RU" b="1" dirty="0">
              <a:solidFill>
                <a:schemeClr val="tx1">
                  <a:lumMod val="95000"/>
                  <a:lumOff val="5000"/>
                </a:schemeClr>
              </a:solidFill>
            </a:endParaRPr>
          </a:p>
        </p:txBody>
      </p:sp>
      <p:sp>
        <p:nvSpPr>
          <p:cNvPr id="10" name="Прямоугольник с двумя скругленными противолежащими углами 9"/>
          <p:cNvSpPr/>
          <p:nvPr/>
        </p:nvSpPr>
        <p:spPr>
          <a:xfrm>
            <a:off x="5148064" y="3215978"/>
            <a:ext cx="1226443" cy="864096"/>
          </a:xfrm>
          <a:prstGeom prst="round2DiagRect">
            <a:avLst/>
          </a:prstGeom>
          <a:solidFill>
            <a:schemeClr val="accent3">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lumMod val="95000"/>
                    <a:lumOff val="5000"/>
                  </a:schemeClr>
                </a:solidFill>
              </a:rPr>
              <a:t>43 959,8</a:t>
            </a:r>
            <a:endParaRPr lang="ru-RU" b="1" dirty="0">
              <a:solidFill>
                <a:schemeClr val="tx1">
                  <a:lumMod val="95000"/>
                  <a:lumOff val="5000"/>
                </a:schemeClr>
              </a:solidFill>
            </a:endParaRPr>
          </a:p>
        </p:txBody>
      </p:sp>
      <p:sp>
        <p:nvSpPr>
          <p:cNvPr id="11" name="Прямоугольник с двумя скругленными противолежащими углами 10"/>
          <p:cNvSpPr/>
          <p:nvPr/>
        </p:nvSpPr>
        <p:spPr>
          <a:xfrm>
            <a:off x="7164288" y="3215978"/>
            <a:ext cx="1008113" cy="864096"/>
          </a:xfrm>
          <a:prstGeom prst="round2DiagRect">
            <a:avLst/>
          </a:prstGeom>
          <a:solidFill>
            <a:schemeClr val="accent3">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lumMod val="95000"/>
                    <a:lumOff val="5000"/>
                  </a:schemeClr>
                </a:solidFill>
              </a:rPr>
              <a:t>5,9 %</a:t>
            </a:r>
            <a:endParaRPr lang="ru-RU" b="1" dirty="0">
              <a:solidFill>
                <a:schemeClr val="tx1">
                  <a:lumMod val="95000"/>
                  <a:lumOff val="5000"/>
                </a:schemeClr>
              </a:solidFill>
            </a:endParaRPr>
          </a:p>
        </p:txBody>
      </p:sp>
      <p:sp>
        <p:nvSpPr>
          <p:cNvPr id="12" name="Прямоугольник с двумя скругленными противолежащими углами 11"/>
          <p:cNvSpPr/>
          <p:nvPr/>
        </p:nvSpPr>
        <p:spPr>
          <a:xfrm>
            <a:off x="405830" y="4405972"/>
            <a:ext cx="4166170" cy="967244"/>
          </a:xfrm>
          <a:prstGeom prst="round2DiagRect">
            <a:avLst/>
          </a:prstGeom>
          <a:solidFill>
            <a:schemeClr val="accent5">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ru-RU" b="1" dirty="0" smtClean="0">
                <a:solidFill>
                  <a:schemeClr val="tx1">
                    <a:lumMod val="95000"/>
                    <a:lumOff val="5000"/>
                  </a:schemeClr>
                </a:solidFill>
              </a:rPr>
              <a:t>Социальная политика</a:t>
            </a:r>
            <a:endParaRPr lang="ru-RU" b="1" dirty="0">
              <a:solidFill>
                <a:schemeClr val="tx1">
                  <a:lumMod val="95000"/>
                  <a:lumOff val="5000"/>
                </a:schemeClr>
              </a:solidFill>
            </a:endParaRPr>
          </a:p>
        </p:txBody>
      </p:sp>
      <p:sp>
        <p:nvSpPr>
          <p:cNvPr id="13" name="Прямоугольник с двумя скругленными противолежащими углами 12"/>
          <p:cNvSpPr/>
          <p:nvPr/>
        </p:nvSpPr>
        <p:spPr>
          <a:xfrm>
            <a:off x="5220072" y="4405972"/>
            <a:ext cx="1224136" cy="882180"/>
          </a:xfrm>
          <a:prstGeom prst="round2DiagRect">
            <a:avLst/>
          </a:prstGeom>
          <a:solidFill>
            <a:schemeClr val="accent5">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lumMod val="95000"/>
                    <a:lumOff val="5000"/>
                  </a:schemeClr>
                </a:solidFill>
              </a:rPr>
              <a:t>6 658</a:t>
            </a:r>
            <a:endParaRPr lang="ru-RU" b="1" dirty="0">
              <a:solidFill>
                <a:schemeClr val="tx1">
                  <a:lumMod val="95000"/>
                  <a:lumOff val="5000"/>
                </a:schemeClr>
              </a:solidFill>
            </a:endParaRPr>
          </a:p>
        </p:txBody>
      </p:sp>
      <p:sp>
        <p:nvSpPr>
          <p:cNvPr id="14" name="Прямоугольник с двумя скругленными противолежащими углами 13"/>
          <p:cNvSpPr/>
          <p:nvPr/>
        </p:nvSpPr>
        <p:spPr>
          <a:xfrm>
            <a:off x="7215206" y="4405972"/>
            <a:ext cx="957194" cy="825560"/>
          </a:xfrm>
          <a:prstGeom prst="round2DiagRect">
            <a:avLst/>
          </a:prstGeom>
          <a:solidFill>
            <a:schemeClr val="accent5">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lumMod val="95000"/>
                    <a:lumOff val="5000"/>
                  </a:schemeClr>
                </a:solidFill>
              </a:rPr>
              <a:t>0,9 % </a:t>
            </a:r>
            <a:endParaRPr lang="ru-RU" b="1" dirty="0">
              <a:solidFill>
                <a:schemeClr val="tx1">
                  <a:lumMod val="95000"/>
                  <a:lumOff val="5000"/>
                </a:schemeClr>
              </a:solidFill>
            </a:endParaRPr>
          </a:p>
        </p:txBody>
      </p:sp>
      <p:sp>
        <p:nvSpPr>
          <p:cNvPr id="15" name="Прямоугольник с двумя скругленными противолежащими углами 14"/>
          <p:cNvSpPr/>
          <p:nvPr/>
        </p:nvSpPr>
        <p:spPr>
          <a:xfrm>
            <a:off x="416124" y="5661248"/>
            <a:ext cx="4176464" cy="914400"/>
          </a:xfrm>
          <a:prstGeom prst="round2DiagRect">
            <a:avLst/>
          </a:prstGeom>
          <a:solidFill>
            <a:schemeClr val="accent6">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ru-RU" b="1" dirty="0" smtClean="0">
                <a:solidFill>
                  <a:schemeClr val="tx1">
                    <a:lumMod val="95000"/>
                    <a:lumOff val="5000"/>
                  </a:schemeClr>
                </a:solidFill>
              </a:rPr>
              <a:t>Физическая культура </a:t>
            </a:r>
          </a:p>
          <a:p>
            <a:pPr algn="r"/>
            <a:r>
              <a:rPr lang="ru-RU" b="1" dirty="0" smtClean="0">
                <a:solidFill>
                  <a:schemeClr val="tx1">
                    <a:lumMod val="95000"/>
                    <a:lumOff val="5000"/>
                  </a:schemeClr>
                </a:solidFill>
              </a:rPr>
              <a:t>и спорт</a:t>
            </a:r>
            <a:endParaRPr lang="ru-RU" b="1" dirty="0">
              <a:solidFill>
                <a:schemeClr val="tx1">
                  <a:lumMod val="95000"/>
                  <a:lumOff val="5000"/>
                </a:schemeClr>
              </a:solidFill>
            </a:endParaRPr>
          </a:p>
        </p:txBody>
      </p:sp>
      <p:sp>
        <p:nvSpPr>
          <p:cNvPr id="16" name="Прямоугольник с двумя скругленными противолежащими углами 15"/>
          <p:cNvSpPr/>
          <p:nvPr/>
        </p:nvSpPr>
        <p:spPr>
          <a:xfrm>
            <a:off x="5220072" y="5661248"/>
            <a:ext cx="1076164" cy="914400"/>
          </a:xfrm>
          <a:prstGeom prst="round2DiagRect">
            <a:avLst/>
          </a:prstGeom>
          <a:solidFill>
            <a:schemeClr val="accent6">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lumMod val="95000"/>
                    <a:lumOff val="5000"/>
                  </a:schemeClr>
                </a:solidFill>
              </a:rPr>
              <a:t>4 318</a:t>
            </a:r>
            <a:endParaRPr lang="ru-RU" b="1" dirty="0">
              <a:solidFill>
                <a:schemeClr val="tx1">
                  <a:lumMod val="95000"/>
                  <a:lumOff val="5000"/>
                </a:schemeClr>
              </a:solidFill>
            </a:endParaRPr>
          </a:p>
        </p:txBody>
      </p:sp>
      <p:sp>
        <p:nvSpPr>
          <p:cNvPr id="17" name="Прямоугольник с двумя скругленными противолежащими углами 16"/>
          <p:cNvSpPr/>
          <p:nvPr/>
        </p:nvSpPr>
        <p:spPr>
          <a:xfrm>
            <a:off x="7286644" y="5715016"/>
            <a:ext cx="864096" cy="785818"/>
          </a:xfrm>
          <a:prstGeom prst="round2DiagRect">
            <a:avLst/>
          </a:prstGeom>
          <a:solidFill>
            <a:schemeClr val="accent6">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lumMod val="95000"/>
                    <a:lumOff val="5000"/>
                  </a:schemeClr>
                </a:solidFill>
              </a:rPr>
              <a:t>0,6 % </a:t>
            </a:r>
            <a:endParaRPr lang="ru-RU" b="1" dirty="0">
              <a:solidFill>
                <a:schemeClr val="tx1">
                  <a:lumMod val="95000"/>
                  <a:lumOff val="5000"/>
                </a:schemeClr>
              </a:solidFill>
            </a:endParaRPr>
          </a:p>
        </p:txBody>
      </p:sp>
      <p:sp>
        <p:nvSpPr>
          <p:cNvPr id="23" name="AutoShape 4"/>
          <p:cNvSpPr>
            <a:spLocks noChangeAspect="1" noChangeArrowheads="1"/>
          </p:cNvSpPr>
          <p:nvPr/>
        </p:nvSpPr>
        <p:spPr bwMode="auto">
          <a:xfrm>
            <a:off x="63500" y="-136525"/>
            <a:ext cx="304800" cy="304800"/>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24" name="AutoShape 6"/>
          <p:cNvSpPr>
            <a:spLocks noChangeAspect="1" noChangeArrowheads="1"/>
          </p:cNvSpPr>
          <p:nvPr/>
        </p:nvSpPr>
        <p:spPr bwMode="auto">
          <a:xfrm>
            <a:off x="215900" y="15875"/>
            <a:ext cx="304800" cy="304800"/>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5362" name="Picture 2"/>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0" y="0"/>
            <a:ext cx="890587" cy="1158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7" name="Picture 26" descr="\\Sl\1\Ющенко\иконки-расходов\unnamed.jpg"/>
          <p:cNvPicPr>
            <a:picLocks noChangeAspect="1" noChangeArrowheads="1"/>
          </p:cNvPicPr>
          <p:nvPr/>
        </p:nvPicPr>
        <p:blipFill>
          <a:blip r:embed="rId3" cstate="email">
            <a:extLst>
              <a:ext uri="{28A0092B-C50C-407E-A947-70E740481C1C}">
                <a14:useLocalDpi xmlns="" xmlns:a14="http://schemas.microsoft.com/office/drawing/2010/main" val="0"/>
              </a:ext>
            </a:extLst>
          </a:blip>
          <a:srcRect/>
          <a:stretch>
            <a:fillRect/>
          </a:stretch>
        </p:blipFill>
        <p:spPr bwMode="auto">
          <a:xfrm>
            <a:off x="323528" y="2132856"/>
            <a:ext cx="864096" cy="936104"/>
          </a:xfrm>
          <a:prstGeom prst="rect">
            <a:avLst/>
          </a:prstGeom>
          <a:noFill/>
          <a:extLst>
            <a:ext uri="{909E8E84-426E-40DD-AFC4-6F175D3DCCD1}">
              <a14:hiddenFill xmlns="" xmlns:a14="http://schemas.microsoft.com/office/drawing/2010/main">
                <a:solidFill>
                  <a:srgbClr val="FFFFFF"/>
                </a:solidFill>
              </a14:hiddenFill>
            </a:ext>
          </a:extLst>
        </p:spPr>
      </p:pic>
      <p:pic>
        <p:nvPicPr>
          <p:cNvPr id="29" name="Picture 31" descr="\\Sl\1\Ющенко\иконки-расходов\kisspng-computer-icons-mask-cinema-theatre-clip-art-actor-5ac6b11a909717.6547987715229709065923.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67544" y="3212976"/>
            <a:ext cx="792088" cy="936104"/>
          </a:xfrm>
          <a:prstGeom prst="rect">
            <a:avLst/>
          </a:prstGeom>
          <a:noFill/>
          <a:extLst>
            <a:ext uri="{909E8E84-426E-40DD-AFC4-6F175D3DCCD1}">
              <a14:hiddenFill xmlns="" xmlns:a14="http://schemas.microsoft.com/office/drawing/2010/main">
                <a:solidFill>
                  <a:srgbClr val="FFFFFF"/>
                </a:solidFill>
              </a14:hiddenFill>
            </a:ext>
          </a:extLst>
        </p:spPr>
      </p:pic>
      <p:pic>
        <p:nvPicPr>
          <p:cNvPr id="30" name="Picture 34" descr="\\Sl\1\Ющенко\иконки-расходов\114f4c2178a97e36215e0d7837f18c8a.png"/>
          <p:cNvPicPr>
            <a:picLocks noChangeAspect="1" noChangeArrowheads="1"/>
          </p:cNvPicPr>
          <p:nvPr/>
        </p:nvPicPr>
        <p:blipFill>
          <a:blip r:embed="rId5" cstate="email">
            <a:extLst>
              <a:ext uri="{28A0092B-C50C-407E-A947-70E740481C1C}">
                <a14:useLocalDpi xmlns="" xmlns:a14="http://schemas.microsoft.com/office/drawing/2010/main" val="0"/>
              </a:ext>
            </a:extLst>
          </a:blip>
          <a:srcRect/>
          <a:stretch>
            <a:fillRect/>
          </a:stretch>
        </p:blipFill>
        <p:spPr bwMode="auto">
          <a:xfrm>
            <a:off x="287199" y="4437112"/>
            <a:ext cx="1405563" cy="936104"/>
          </a:xfrm>
          <a:prstGeom prst="rect">
            <a:avLst/>
          </a:prstGeom>
          <a:noFill/>
          <a:extLst>
            <a:ext uri="{909E8E84-426E-40DD-AFC4-6F175D3DCCD1}">
              <a14:hiddenFill xmlns="" xmlns:a14="http://schemas.microsoft.com/office/drawing/2010/main">
                <a:solidFill>
                  <a:srgbClr val="FFFFFF"/>
                </a:solidFill>
              </a14:hiddenFill>
            </a:ext>
          </a:extLst>
        </p:spPr>
      </p:pic>
      <p:pic>
        <p:nvPicPr>
          <p:cNvPr id="31" name="Picture 33" descr="\\Sl\1\Ющенко\иконки-расходов\kisspng-2016-summer-olympics-2018-winter-olympics-olympic-sports-activities-5ac2b807a80940.4492913215227105356883.jpg"/>
          <p:cNvPicPr>
            <a:picLocks noChangeAspect="1" noChangeArrowheads="1"/>
          </p:cNvPicPr>
          <p:nvPr/>
        </p:nvPicPr>
        <p:blipFill>
          <a:blip r:embed="rId6" cstate="email">
            <a:extLst>
              <a:ext uri="{28A0092B-C50C-407E-A947-70E740481C1C}">
                <a14:useLocalDpi xmlns="" xmlns:a14="http://schemas.microsoft.com/office/drawing/2010/main" val="0"/>
              </a:ext>
            </a:extLst>
          </a:blip>
          <a:srcRect/>
          <a:stretch>
            <a:fillRect/>
          </a:stretch>
        </p:blipFill>
        <p:spPr bwMode="auto">
          <a:xfrm>
            <a:off x="422848" y="5661248"/>
            <a:ext cx="1340840" cy="93610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2826546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5"/>
          <p:cNvSpPr>
            <a:spLocks noChangeArrowheads="1"/>
          </p:cNvSpPr>
          <p:nvPr/>
        </p:nvSpPr>
        <p:spPr bwMode="auto">
          <a:xfrm>
            <a:off x="0" y="386080"/>
            <a:ext cx="9144000" cy="954107"/>
          </a:xfrm>
          <a:prstGeom prst="rect">
            <a:avLst/>
          </a:prstGeom>
          <a:noFill/>
          <a:ln w="9525">
            <a:noFill/>
            <a:miter lim="800000"/>
            <a:headEnd/>
            <a:tailEnd/>
          </a:ln>
        </p:spPr>
        <p:txBody>
          <a:bodyPr>
            <a:spAutoFit/>
          </a:bodyPr>
          <a:lstStyle/>
          <a:p>
            <a:pPr algn="ctr"/>
            <a:r>
              <a:rPr lang="ru-RU" altLang="ru-RU" sz="1400" b="1" i="1" dirty="0">
                <a:solidFill>
                  <a:schemeClr val="tx2">
                    <a:lumMod val="50000"/>
                  </a:schemeClr>
                </a:solidFill>
                <a:latin typeface="Arial Black" pitchFamily="34" charset="0"/>
              </a:rPr>
              <a:t>Распределение расходов бюджета муниципального </a:t>
            </a:r>
            <a:r>
              <a:rPr lang="ru-RU" altLang="ru-RU" sz="1400" b="1" i="1" dirty="0" smtClean="0">
                <a:solidFill>
                  <a:schemeClr val="tx2">
                    <a:lumMod val="50000"/>
                  </a:schemeClr>
                </a:solidFill>
                <a:latin typeface="Arial Black" pitchFamily="34" charset="0"/>
              </a:rPr>
              <a:t>образования </a:t>
            </a:r>
          </a:p>
          <a:p>
            <a:pPr algn="ctr"/>
            <a:r>
              <a:rPr lang="ru-RU" altLang="ru-RU" sz="1400" b="1" i="1" dirty="0" smtClean="0">
                <a:solidFill>
                  <a:schemeClr val="tx2">
                    <a:lumMod val="50000"/>
                  </a:schemeClr>
                </a:solidFill>
                <a:latin typeface="Arial Black" pitchFamily="34" charset="0"/>
              </a:rPr>
              <a:t>«Муниципальный округ Кизнерский район Удмуртской Республики" </a:t>
            </a:r>
          </a:p>
          <a:p>
            <a:pPr algn="ctr"/>
            <a:r>
              <a:rPr lang="ru-RU" altLang="ru-RU" sz="1400" b="1" i="1" dirty="0" smtClean="0">
                <a:solidFill>
                  <a:schemeClr val="tx2">
                    <a:lumMod val="50000"/>
                  </a:schemeClr>
                </a:solidFill>
                <a:latin typeface="Arial Black" pitchFamily="34" charset="0"/>
              </a:rPr>
              <a:t>по </a:t>
            </a:r>
            <a:r>
              <a:rPr lang="ru-RU" altLang="ru-RU" sz="1400" b="1" i="1" dirty="0">
                <a:solidFill>
                  <a:schemeClr val="tx2">
                    <a:lumMod val="50000"/>
                  </a:schemeClr>
                </a:solidFill>
                <a:latin typeface="Arial Black" pitchFamily="34" charset="0"/>
              </a:rPr>
              <a:t>разделам и </a:t>
            </a:r>
            <a:r>
              <a:rPr lang="ru-RU" altLang="ru-RU" sz="1400" b="1" i="1" dirty="0" smtClean="0">
                <a:solidFill>
                  <a:schemeClr val="tx2">
                    <a:lumMod val="50000"/>
                  </a:schemeClr>
                </a:solidFill>
                <a:latin typeface="Arial Black" pitchFamily="34" charset="0"/>
              </a:rPr>
              <a:t>подразделам </a:t>
            </a:r>
            <a:r>
              <a:rPr lang="ru-RU" altLang="ru-RU" sz="1400" b="1" i="1" dirty="0">
                <a:solidFill>
                  <a:schemeClr val="tx2">
                    <a:lumMod val="50000"/>
                  </a:schemeClr>
                </a:solidFill>
                <a:latin typeface="Arial Black" pitchFamily="34" charset="0"/>
              </a:rPr>
              <a:t>функциональной классификации расходов </a:t>
            </a:r>
            <a:endParaRPr lang="ru-RU" altLang="ru-RU" sz="1400" b="1" i="1" dirty="0" smtClean="0">
              <a:solidFill>
                <a:schemeClr val="tx2">
                  <a:lumMod val="50000"/>
                </a:schemeClr>
              </a:solidFill>
              <a:latin typeface="Arial Black" pitchFamily="34" charset="0"/>
            </a:endParaRPr>
          </a:p>
          <a:p>
            <a:pPr algn="ctr"/>
            <a:r>
              <a:rPr lang="ru-RU" altLang="ru-RU" sz="1400" b="1" i="1" dirty="0" smtClean="0">
                <a:solidFill>
                  <a:schemeClr val="tx2">
                    <a:lumMod val="50000"/>
                  </a:schemeClr>
                </a:solidFill>
                <a:latin typeface="Arial Black" pitchFamily="34" charset="0"/>
              </a:rPr>
              <a:t>на 2023 год</a:t>
            </a:r>
            <a:endParaRPr lang="ru-RU" altLang="ru-RU" sz="1400" b="1" i="1" dirty="0">
              <a:solidFill>
                <a:schemeClr val="tx2">
                  <a:lumMod val="50000"/>
                </a:schemeClr>
              </a:solidFill>
              <a:latin typeface="Arial Black" pitchFamily="34" charset="0"/>
            </a:endParaRPr>
          </a:p>
        </p:txBody>
      </p:sp>
      <p:graphicFrame>
        <p:nvGraphicFramePr>
          <p:cNvPr id="3" name="Group 250"/>
          <p:cNvGraphicFramePr>
            <a:graphicFrameLocks noGrp="1"/>
          </p:cNvGraphicFramePr>
          <p:nvPr>
            <p:extLst>
              <p:ext uri="{D42A27DB-BD31-4B8C-83A1-F6EECF244321}">
                <p14:modId xmlns="" xmlns:p14="http://schemas.microsoft.com/office/powerpoint/2010/main" val="3043055478"/>
              </p:ext>
            </p:extLst>
          </p:nvPr>
        </p:nvGraphicFramePr>
        <p:xfrm>
          <a:off x="107503" y="1430915"/>
          <a:ext cx="8977636" cy="5124340"/>
        </p:xfrm>
        <a:graphic>
          <a:graphicData uri="http://schemas.openxmlformats.org/drawingml/2006/table">
            <a:tbl>
              <a:tblPr/>
              <a:tblGrid>
                <a:gridCol w="313981"/>
                <a:gridCol w="490653"/>
                <a:gridCol w="7258822"/>
                <a:gridCol w="914180"/>
              </a:tblGrid>
              <a:tr h="125400">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2">
                              <a:lumMod val="50000"/>
                            </a:schemeClr>
                          </a:solidFill>
                          <a:effectLst/>
                          <a:latin typeface="Trebuchet MS" pitchFamily="34" charset="0"/>
                          <a:cs typeface="Arial" pitchFamily="34" charset="0"/>
                        </a:rPr>
                        <a:t>Раз дел</a:t>
                      </a:r>
                      <a:endParaRPr kumimoji="0" lang="ru-RU" sz="1200" b="0" i="0" u="none" strike="noStrike" cap="none" normalizeH="0" baseline="0" dirty="0" smtClean="0">
                        <a:ln>
                          <a:noFill/>
                        </a:ln>
                        <a:solidFill>
                          <a:schemeClr val="tx2">
                            <a:lumMod val="50000"/>
                          </a:schemeClr>
                        </a:solidFill>
                        <a:effectLst/>
                        <a:latin typeface="Times New Roman" pitchFamily="18" charset="0"/>
                        <a:cs typeface="Arial" pitchFamily="34" charset="0"/>
                      </a:endParaRPr>
                    </a:p>
                  </a:txBody>
                  <a:tcPr marL="3233" marR="3233" marT="323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2">
                              <a:lumMod val="50000"/>
                            </a:schemeClr>
                          </a:solidFill>
                          <a:effectLst/>
                          <a:latin typeface="Times New Roman" pitchFamily="18" charset="0"/>
                          <a:cs typeface="Arial" pitchFamily="34" charset="0"/>
                        </a:rPr>
                        <a:t>Подраздел</a:t>
                      </a:r>
                    </a:p>
                  </a:txBody>
                  <a:tcPr marL="3233" marR="3233" marT="323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2">
                              <a:lumMod val="50000"/>
                            </a:schemeClr>
                          </a:solidFill>
                          <a:effectLst/>
                          <a:latin typeface="Trebuchet MS" pitchFamily="34" charset="0"/>
                          <a:cs typeface="Arial" pitchFamily="34" charset="0"/>
                        </a:rPr>
                        <a:t>Наименование</a:t>
                      </a:r>
                      <a:endParaRPr kumimoji="0" lang="ru-RU" sz="1200" b="0" i="0" u="none" strike="noStrike" cap="none" normalizeH="0" baseline="0" dirty="0" smtClean="0">
                        <a:ln>
                          <a:noFill/>
                        </a:ln>
                        <a:solidFill>
                          <a:schemeClr val="tx2">
                            <a:lumMod val="50000"/>
                          </a:schemeClr>
                        </a:solidFill>
                        <a:effectLst/>
                        <a:latin typeface="Times New Roman" pitchFamily="18" charset="0"/>
                        <a:cs typeface="Arial" pitchFamily="34" charset="0"/>
                      </a:endParaRPr>
                    </a:p>
                  </a:txBody>
                  <a:tcPr marL="3233" marR="3233" marT="323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2">
                              <a:lumMod val="50000"/>
                            </a:schemeClr>
                          </a:solidFill>
                          <a:effectLst/>
                          <a:latin typeface="Trebuchet MS" pitchFamily="34" charset="0"/>
                          <a:cs typeface="Arial" pitchFamily="34" charset="0"/>
                        </a:rPr>
                        <a:t>Сумма </a:t>
                      </a:r>
                    </a:p>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2">
                              <a:lumMod val="50000"/>
                            </a:schemeClr>
                          </a:solidFill>
                          <a:effectLst/>
                          <a:latin typeface="Trebuchet MS" pitchFamily="34" charset="0"/>
                          <a:cs typeface="Arial" pitchFamily="34" charset="0"/>
                        </a:rPr>
                        <a:t>на 2023 год</a:t>
                      </a:r>
                      <a:endParaRPr kumimoji="0" lang="ru-RU" sz="1200" b="0" i="0" u="none" strike="noStrike" cap="none" normalizeH="0" baseline="0" dirty="0" smtClean="0">
                        <a:ln>
                          <a:noFill/>
                        </a:ln>
                        <a:solidFill>
                          <a:schemeClr val="tx2">
                            <a:lumMod val="50000"/>
                          </a:schemeClr>
                        </a:solidFill>
                        <a:effectLst/>
                        <a:latin typeface="Times New Roman" pitchFamily="18" charset="0"/>
                        <a:cs typeface="Arial" pitchFamily="34" charset="0"/>
                      </a:endParaRPr>
                    </a:p>
                  </a:txBody>
                  <a:tcPr marL="3233" marR="3233" marT="323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r>
              <a:tr h="125151">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2">
                              <a:lumMod val="50000"/>
                            </a:schemeClr>
                          </a:solidFill>
                          <a:effectLst/>
                          <a:latin typeface="Trebuchet MS" pitchFamily="34" charset="0"/>
                          <a:cs typeface="Arial" pitchFamily="34" charset="0"/>
                        </a:rPr>
                        <a:t>01</a:t>
                      </a:r>
                      <a:endParaRPr kumimoji="0" lang="ru-RU" sz="1600" b="1" i="0" u="none" strike="noStrike" cap="none" normalizeH="0" baseline="0" dirty="0" smtClean="0">
                        <a:ln>
                          <a:noFill/>
                        </a:ln>
                        <a:solidFill>
                          <a:schemeClr val="tx2">
                            <a:lumMod val="50000"/>
                          </a:schemeClr>
                        </a:solidFill>
                        <a:effectLst/>
                        <a:latin typeface="Times New Roman" pitchFamily="18" charset="0"/>
                        <a:cs typeface="Arial" pitchFamily="34" charset="0"/>
                      </a:endParaRP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2">
                              <a:lumMod val="50000"/>
                            </a:schemeClr>
                          </a:solidFill>
                          <a:effectLst/>
                          <a:latin typeface="Trebuchet MS" pitchFamily="34" charset="0"/>
                          <a:cs typeface="Arial" pitchFamily="34" charset="0"/>
                        </a:rPr>
                        <a:t>00</a:t>
                      </a:r>
                      <a:endParaRPr kumimoji="0" lang="ru-RU" sz="1600" b="1" i="0" u="none" strike="noStrike" cap="none" normalizeH="0" baseline="0" dirty="0" smtClean="0">
                        <a:ln>
                          <a:noFill/>
                        </a:ln>
                        <a:solidFill>
                          <a:schemeClr val="tx2">
                            <a:lumMod val="50000"/>
                          </a:schemeClr>
                        </a:solidFill>
                        <a:effectLst/>
                        <a:latin typeface="Times New Roman" pitchFamily="18" charset="0"/>
                        <a:cs typeface="Arial" pitchFamily="34" charset="0"/>
                      </a:endParaRP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2">
                              <a:lumMod val="50000"/>
                            </a:schemeClr>
                          </a:solidFill>
                          <a:effectLst/>
                          <a:latin typeface="Trebuchet MS" pitchFamily="34" charset="0"/>
                          <a:cs typeface="Arial" pitchFamily="34" charset="0"/>
                        </a:rPr>
                        <a:t>Общегосударственные вопросы</a:t>
                      </a:r>
                      <a:endParaRPr kumimoji="0" lang="ru-RU" sz="1600" b="1" i="0" u="none" strike="noStrike" cap="none" normalizeH="0" baseline="0" dirty="0" smtClean="0">
                        <a:ln>
                          <a:noFill/>
                        </a:ln>
                        <a:solidFill>
                          <a:schemeClr val="tx2">
                            <a:lumMod val="50000"/>
                          </a:schemeClr>
                        </a:solidFill>
                        <a:effectLst/>
                        <a:latin typeface="Times New Roman" pitchFamily="18" charset="0"/>
                        <a:cs typeface="Arial" pitchFamily="34" charset="0"/>
                      </a:endParaRP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2">
                              <a:lumMod val="50000"/>
                            </a:schemeClr>
                          </a:solidFill>
                          <a:effectLst/>
                          <a:latin typeface="Times New Roman" pitchFamily="18" charset="0"/>
                          <a:cs typeface="Arial" pitchFamily="34" charset="0"/>
                        </a:rPr>
                        <a:t>89 340,0</a:t>
                      </a: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r>
              <a:tr h="177782">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2">
                              <a:lumMod val="50000"/>
                            </a:schemeClr>
                          </a:solidFill>
                          <a:effectLst/>
                          <a:latin typeface="Trebuchet MS" pitchFamily="34" charset="0"/>
                          <a:cs typeface="Arial" pitchFamily="34" charset="0"/>
                        </a:rPr>
                        <a:t>01</a:t>
                      </a:r>
                      <a:endParaRPr kumimoji="0" lang="ru-RU" sz="1200" b="0" i="0" u="none" strike="noStrike" cap="none" normalizeH="0" baseline="0" dirty="0" smtClean="0">
                        <a:ln>
                          <a:noFill/>
                        </a:ln>
                        <a:solidFill>
                          <a:schemeClr val="tx2">
                            <a:lumMod val="50000"/>
                          </a:schemeClr>
                        </a:solidFill>
                        <a:effectLst/>
                        <a:latin typeface="Times New Roman" pitchFamily="18" charset="0"/>
                        <a:cs typeface="Arial" pitchFamily="34" charset="0"/>
                      </a:endParaRP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2">
                              <a:lumMod val="50000"/>
                            </a:schemeClr>
                          </a:solidFill>
                          <a:effectLst/>
                          <a:latin typeface="Trebuchet MS" pitchFamily="34" charset="0"/>
                          <a:cs typeface="Arial" pitchFamily="34" charset="0"/>
                        </a:rPr>
                        <a:t>02</a:t>
                      </a:r>
                      <a:endParaRPr kumimoji="0" lang="ru-RU" sz="1200" b="0" i="0" u="none" strike="noStrike" cap="none" normalizeH="0" baseline="0" dirty="0" smtClean="0">
                        <a:ln>
                          <a:noFill/>
                        </a:ln>
                        <a:solidFill>
                          <a:schemeClr val="tx2">
                            <a:lumMod val="50000"/>
                          </a:schemeClr>
                        </a:solidFill>
                        <a:effectLst/>
                        <a:latin typeface="Times New Roman" pitchFamily="18" charset="0"/>
                        <a:cs typeface="Arial" pitchFamily="34" charset="0"/>
                      </a:endParaRP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2">
                              <a:lumMod val="50000"/>
                            </a:schemeClr>
                          </a:solidFill>
                          <a:effectLst/>
                          <a:latin typeface="Trebuchet MS" pitchFamily="34" charset="0"/>
                          <a:cs typeface="Arial" pitchFamily="34" charset="0"/>
                        </a:rPr>
                        <a:t>Функционирование высшего должностного лица субъекта Российской Федерации и муниципального образования</a:t>
                      </a:r>
                      <a:endParaRPr kumimoji="0" lang="ru-RU" sz="1200" b="0" i="0" u="none" strike="noStrike" cap="none" normalizeH="0" baseline="0" dirty="0" smtClean="0">
                        <a:ln>
                          <a:noFill/>
                        </a:ln>
                        <a:solidFill>
                          <a:schemeClr val="tx2">
                            <a:lumMod val="50000"/>
                          </a:schemeClr>
                        </a:solidFill>
                        <a:effectLst/>
                        <a:latin typeface="Times New Roman" pitchFamily="18" charset="0"/>
                        <a:cs typeface="Arial" pitchFamily="34" charset="0"/>
                      </a:endParaRP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2">
                              <a:lumMod val="50000"/>
                            </a:schemeClr>
                          </a:solidFill>
                          <a:effectLst/>
                          <a:latin typeface="Times New Roman" pitchFamily="18" charset="0"/>
                          <a:cs typeface="Arial" pitchFamily="34" charset="0"/>
                        </a:rPr>
                        <a:t>1 427,0</a:t>
                      </a: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r>
              <a:tr h="17937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2">
                              <a:lumMod val="50000"/>
                            </a:schemeClr>
                          </a:solidFill>
                          <a:effectLst/>
                          <a:latin typeface="Trebuchet MS" pitchFamily="34" charset="0"/>
                          <a:cs typeface="Arial" pitchFamily="34" charset="0"/>
                        </a:rPr>
                        <a:t>01</a:t>
                      </a:r>
                      <a:endParaRPr kumimoji="0" lang="ru-RU" sz="1200" b="0" i="0" u="none" strike="noStrike" cap="none" normalizeH="0" baseline="0" smtClean="0">
                        <a:ln>
                          <a:noFill/>
                        </a:ln>
                        <a:solidFill>
                          <a:schemeClr val="tx2">
                            <a:lumMod val="50000"/>
                          </a:schemeClr>
                        </a:solidFill>
                        <a:effectLst/>
                        <a:latin typeface="Times New Roman" pitchFamily="18" charset="0"/>
                        <a:cs typeface="Arial" pitchFamily="34" charset="0"/>
                      </a:endParaRP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2">
                              <a:lumMod val="50000"/>
                            </a:schemeClr>
                          </a:solidFill>
                          <a:effectLst/>
                          <a:latin typeface="Trebuchet MS" pitchFamily="34" charset="0"/>
                          <a:cs typeface="Arial" pitchFamily="34" charset="0"/>
                        </a:rPr>
                        <a:t>03</a:t>
                      </a:r>
                      <a:endParaRPr kumimoji="0" lang="ru-RU" sz="1200" b="0" i="0" u="none" strike="noStrike" cap="none" normalizeH="0" baseline="0" dirty="0" smtClean="0">
                        <a:ln>
                          <a:noFill/>
                        </a:ln>
                        <a:solidFill>
                          <a:schemeClr val="tx2">
                            <a:lumMod val="50000"/>
                          </a:schemeClr>
                        </a:solidFill>
                        <a:effectLst/>
                        <a:latin typeface="Times New Roman" pitchFamily="18" charset="0"/>
                        <a:cs typeface="Arial" pitchFamily="34" charset="0"/>
                      </a:endParaRP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2">
                              <a:lumMod val="50000"/>
                            </a:schemeClr>
                          </a:solidFill>
                          <a:effectLst/>
                          <a:latin typeface="Trebuchet MS" pitchFamily="34" charset="0"/>
                          <a:cs typeface="Arial" pitchFamily="34" charset="0"/>
                        </a:rPr>
                        <a:t>Функционирование законодательных (представительных) органов государственной власти и представительных органов муниципальных образований</a:t>
                      </a:r>
                      <a:endParaRPr kumimoji="0" lang="ru-RU" sz="1200" b="0" i="0" u="none" strike="noStrike" cap="none" normalizeH="0" baseline="0" dirty="0" smtClean="0">
                        <a:ln>
                          <a:noFill/>
                        </a:ln>
                        <a:solidFill>
                          <a:schemeClr val="tx2">
                            <a:lumMod val="50000"/>
                          </a:schemeClr>
                        </a:solidFill>
                        <a:effectLst/>
                        <a:latin typeface="Times New Roman" pitchFamily="18" charset="0"/>
                        <a:cs typeface="Arial" pitchFamily="34" charset="0"/>
                      </a:endParaRP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2">
                              <a:lumMod val="50000"/>
                            </a:schemeClr>
                          </a:solidFill>
                          <a:effectLst/>
                          <a:latin typeface="Times New Roman" pitchFamily="18" charset="0"/>
                          <a:cs typeface="Arial" pitchFamily="34" charset="0"/>
                        </a:rPr>
                        <a:t>696,6</a:t>
                      </a: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r>
              <a:tr h="247069">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2">
                              <a:lumMod val="50000"/>
                            </a:schemeClr>
                          </a:solidFill>
                          <a:effectLst/>
                          <a:latin typeface="Trebuchet MS" pitchFamily="34" charset="0"/>
                          <a:cs typeface="Arial" pitchFamily="34" charset="0"/>
                        </a:rPr>
                        <a:t>01</a:t>
                      </a:r>
                      <a:endParaRPr kumimoji="0" lang="ru-RU" sz="1200" b="0" i="0" u="none" strike="noStrike" cap="none" normalizeH="0" baseline="0" smtClean="0">
                        <a:ln>
                          <a:noFill/>
                        </a:ln>
                        <a:solidFill>
                          <a:schemeClr val="tx2">
                            <a:lumMod val="50000"/>
                          </a:schemeClr>
                        </a:solidFill>
                        <a:effectLst/>
                        <a:latin typeface="Times New Roman" pitchFamily="18" charset="0"/>
                        <a:cs typeface="Arial" pitchFamily="34" charset="0"/>
                      </a:endParaRP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2">
                              <a:lumMod val="50000"/>
                            </a:schemeClr>
                          </a:solidFill>
                          <a:effectLst/>
                          <a:latin typeface="Trebuchet MS" pitchFamily="34" charset="0"/>
                          <a:cs typeface="Arial" pitchFamily="34" charset="0"/>
                        </a:rPr>
                        <a:t>04</a:t>
                      </a:r>
                      <a:endParaRPr kumimoji="0" lang="ru-RU" sz="1200" b="0" i="0" u="none" strike="noStrike" cap="none" normalizeH="0" baseline="0" smtClean="0">
                        <a:ln>
                          <a:noFill/>
                        </a:ln>
                        <a:solidFill>
                          <a:schemeClr val="tx2">
                            <a:lumMod val="50000"/>
                          </a:schemeClr>
                        </a:solidFill>
                        <a:effectLst/>
                        <a:latin typeface="Times New Roman" pitchFamily="18" charset="0"/>
                        <a:cs typeface="Arial" pitchFamily="34" charset="0"/>
                      </a:endParaRP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2">
                              <a:lumMod val="50000"/>
                            </a:schemeClr>
                          </a:solidFill>
                          <a:effectLst/>
                          <a:latin typeface="Trebuchet MS" pitchFamily="34" charset="0"/>
                          <a:cs typeface="Arial" pitchFamily="34" charset="0"/>
                        </a:rPr>
                        <a:t>Функционирование Правительства Российской Федерации, высших исполнительных органов государственной власти субъектов Российской Федерации, местных администраций</a:t>
                      </a:r>
                      <a:endParaRPr kumimoji="0" lang="ru-RU" sz="1200" b="0" i="0" u="none" strike="noStrike" cap="none" normalizeH="0" baseline="0" dirty="0" smtClean="0">
                        <a:ln>
                          <a:noFill/>
                        </a:ln>
                        <a:solidFill>
                          <a:schemeClr val="tx2">
                            <a:lumMod val="50000"/>
                          </a:schemeClr>
                        </a:solidFill>
                        <a:effectLst/>
                        <a:latin typeface="Times New Roman" pitchFamily="18" charset="0"/>
                        <a:cs typeface="Arial" pitchFamily="34" charset="0"/>
                      </a:endParaRP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2">
                              <a:lumMod val="50000"/>
                            </a:schemeClr>
                          </a:solidFill>
                          <a:effectLst/>
                          <a:latin typeface="Times New Roman" pitchFamily="18" charset="0"/>
                          <a:cs typeface="Arial" pitchFamily="34" charset="0"/>
                        </a:rPr>
                        <a:t>39 501,7</a:t>
                      </a: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r>
              <a:tr h="125151">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2">
                              <a:lumMod val="50000"/>
                            </a:schemeClr>
                          </a:solidFill>
                          <a:effectLst/>
                          <a:latin typeface="Trebuchet MS" pitchFamily="34" charset="0"/>
                          <a:cs typeface="Arial" pitchFamily="34" charset="0"/>
                        </a:rPr>
                        <a:t>01</a:t>
                      </a:r>
                      <a:endParaRPr kumimoji="0" lang="ru-RU" sz="1200" b="0" i="0" u="none" strike="noStrike" cap="none" normalizeH="0" baseline="0" smtClean="0">
                        <a:ln>
                          <a:noFill/>
                        </a:ln>
                        <a:solidFill>
                          <a:schemeClr val="tx2">
                            <a:lumMod val="50000"/>
                          </a:schemeClr>
                        </a:solidFill>
                        <a:effectLst/>
                        <a:latin typeface="Times New Roman" pitchFamily="18" charset="0"/>
                        <a:cs typeface="Arial" pitchFamily="34" charset="0"/>
                      </a:endParaRP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2">
                              <a:lumMod val="50000"/>
                            </a:schemeClr>
                          </a:solidFill>
                          <a:effectLst/>
                          <a:latin typeface="Trebuchet MS" pitchFamily="34" charset="0"/>
                          <a:cs typeface="Arial" pitchFamily="34" charset="0"/>
                        </a:rPr>
                        <a:t>05</a:t>
                      </a:r>
                      <a:endParaRPr kumimoji="0" lang="ru-RU" sz="1200" b="0" i="0" u="none" strike="noStrike" cap="none" normalizeH="0" baseline="0" smtClean="0">
                        <a:ln>
                          <a:noFill/>
                        </a:ln>
                        <a:solidFill>
                          <a:schemeClr val="tx2">
                            <a:lumMod val="50000"/>
                          </a:schemeClr>
                        </a:solidFill>
                        <a:effectLst/>
                        <a:latin typeface="Times New Roman" pitchFamily="18" charset="0"/>
                        <a:cs typeface="Arial" pitchFamily="34" charset="0"/>
                      </a:endParaRP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2">
                              <a:lumMod val="50000"/>
                            </a:schemeClr>
                          </a:solidFill>
                          <a:effectLst/>
                          <a:latin typeface="Trebuchet MS" pitchFamily="34" charset="0"/>
                          <a:cs typeface="Arial" pitchFamily="34" charset="0"/>
                        </a:rPr>
                        <a:t>Судебная система</a:t>
                      </a:r>
                      <a:endParaRPr kumimoji="0" lang="ru-RU" sz="1200" b="0" i="0" u="none" strike="noStrike" cap="none" normalizeH="0" baseline="0" dirty="0" smtClean="0">
                        <a:ln>
                          <a:noFill/>
                        </a:ln>
                        <a:solidFill>
                          <a:schemeClr val="tx2">
                            <a:lumMod val="50000"/>
                          </a:schemeClr>
                        </a:solidFill>
                        <a:effectLst/>
                        <a:latin typeface="Times New Roman" pitchFamily="18" charset="0"/>
                        <a:cs typeface="Arial" pitchFamily="34" charset="0"/>
                      </a:endParaRP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2">
                              <a:lumMod val="50000"/>
                            </a:schemeClr>
                          </a:solidFill>
                          <a:effectLst/>
                          <a:latin typeface="Times New Roman" pitchFamily="18" charset="0"/>
                          <a:cs typeface="Arial" pitchFamily="34" charset="0"/>
                        </a:rPr>
                        <a:t>4,3</a:t>
                      </a: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r>
              <a:tr h="17937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2">
                              <a:lumMod val="50000"/>
                            </a:schemeClr>
                          </a:solidFill>
                          <a:effectLst/>
                          <a:latin typeface="Trebuchet MS" pitchFamily="34" charset="0"/>
                          <a:cs typeface="Arial" pitchFamily="34" charset="0"/>
                        </a:rPr>
                        <a:t>01</a:t>
                      </a:r>
                      <a:endParaRPr kumimoji="0" lang="ru-RU" sz="1200" b="0" i="0" u="none" strike="noStrike" cap="none" normalizeH="0" baseline="0" smtClean="0">
                        <a:ln>
                          <a:noFill/>
                        </a:ln>
                        <a:solidFill>
                          <a:schemeClr val="tx2">
                            <a:lumMod val="50000"/>
                          </a:schemeClr>
                        </a:solidFill>
                        <a:effectLst/>
                        <a:latin typeface="Times New Roman" pitchFamily="18" charset="0"/>
                        <a:cs typeface="Arial" pitchFamily="34" charset="0"/>
                      </a:endParaRP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2">
                              <a:lumMod val="50000"/>
                            </a:schemeClr>
                          </a:solidFill>
                          <a:effectLst/>
                          <a:latin typeface="Trebuchet MS" pitchFamily="34" charset="0"/>
                          <a:cs typeface="Arial" pitchFamily="34" charset="0"/>
                        </a:rPr>
                        <a:t>06</a:t>
                      </a:r>
                      <a:endParaRPr kumimoji="0" lang="ru-RU" sz="1200" b="0" i="0" u="none" strike="noStrike" cap="none" normalizeH="0" baseline="0" smtClean="0">
                        <a:ln>
                          <a:noFill/>
                        </a:ln>
                        <a:solidFill>
                          <a:schemeClr val="tx2">
                            <a:lumMod val="50000"/>
                          </a:schemeClr>
                        </a:solidFill>
                        <a:effectLst/>
                        <a:latin typeface="Times New Roman" pitchFamily="18" charset="0"/>
                        <a:cs typeface="Arial" pitchFamily="34" charset="0"/>
                      </a:endParaRP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2">
                              <a:lumMod val="50000"/>
                            </a:schemeClr>
                          </a:solidFill>
                          <a:effectLst/>
                          <a:latin typeface="Trebuchet MS" pitchFamily="34" charset="0"/>
                          <a:cs typeface="Arial" pitchFamily="34" charset="0"/>
                        </a:rPr>
                        <a:t>Обеспечение деятельности финансовых, налоговых и таможенных органов и органов финансового (финансово-бюджетного) надзора</a:t>
                      </a:r>
                      <a:endParaRPr kumimoji="0" lang="ru-RU" sz="1200" b="0" i="0" u="none" strike="noStrike" cap="none" normalizeH="0" baseline="0" dirty="0" smtClean="0">
                        <a:ln>
                          <a:noFill/>
                        </a:ln>
                        <a:solidFill>
                          <a:schemeClr val="tx2">
                            <a:lumMod val="50000"/>
                          </a:schemeClr>
                        </a:solidFill>
                        <a:effectLst/>
                        <a:latin typeface="Times New Roman" pitchFamily="18" charset="0"/>
                        <a:cs typeface="Arial" pitchFamily="34" charset="0"/>
                      </a:endParaRP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2">
                              <a:lumMod val="50000"/>
                            </a:schemeClr>
                          </a:solidFill>
                          <a:effectLst/>
                          <a:latin typeface="Times New Roman" pitchFamily="18" charset="0"/>
                          <a:cs typeface="Arial" pitchFamily="34" charset="0"/>
                        </a:rPr>
                        <a:t>5 525,1</a:t>
                      </a: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r>
              <a:tr h="125151">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2">
                              <a:lumMod val="50000"/>
                            </a:schemeClr>
                          </a:solidFill>
                          <a:effectLst/>
                          <a:latin typeface="Trebuchet MS" pitchFamily="34" charset="0"/>
                          <a:cs typeface="Arial" pitchFamily="34" charset="0"/>
                        </a:rPr>
                        <a:t>01</a:t>
                      </a:r>
                      <a:endParaRPr kumimoji="0" lang="ru-RU" sz="1200" b="0" i="0" u="none" strike="noStrike" cap="none" normalizeH="0" baseline="0" smtClean="0">
                        <a:ln>
                          <a:noFill/>
                        </a:ln>
                        <a:solidFill>
                          <a:schemeClr val="tx2">
                            <a:lumMod val="50000"/>
                          </a:schemeClr>
                        </a:solidFill>
                        <a:effectLst/>
                        <a:latin typeface="Times New Roman" pitchFamily="18" charset="0"/>
                        <a:cs typeface="Arial" pitchFamily="34" charset="0"/>
                      </a:endParaRP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2">
                              <a:lumMod val="50000"/>
                            </a:schemeClr>
                          </a:solidFill>
                          <a:effectLst/>
                          <a:latin typeface="Trebuchet MS" pitchFamily="34" charset="0"/>
                          <a:cs typeface="Arial" pitchFamily="34" charset="0"/>
                        </a:rPr>
                        <a:t>11</a:t>
                      </a:r>
                      <a:endParaRPr kumimoji="0" lang="ru-RU" sz="1200" b="0" i="0" u="none" strike="noStrike" cap="none" normalizeH="0" baseline="0" smtClean="0">
                        <a:ln>
                          <a:noFill/>
                        </a:ln>
                        <a:solidFill>
                          <a:schemeClr val="tx2">
                            <a:lumMod val="50000"/>
                          </a:schemeClr>
                        </a:solidFill>
                        <a:effectLst/>
                        <a:latin typeface="Times New Roman" pitchFamily="18" charset="0"/>
                        <a:cs typeface="Arial" pitchFamily="34" charset="0"/>
                      </a:endParaRP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2">
                              <a:lumMod val="50000"/>
                            </a:schemeClr>
                          </a:solidFill>
                          <a:effectLst/>
                          <a:latin typeface="Trebuchet MS" pitchFamily="34" charset="0"/>
                          <a:cs typeface="Arial" pitchFamily="34" charset="0"/>
                        </a:rPr>
                        <a:t>Резервные фонды</a:t>
                      </a:r>
                      <a:endParaRPr kumimoji="0" lang="ru-RU" sz="1200" b="0" i="0" u="none" strike="noStrike" cap="none" normalizeH="0" baseline="0" dirty="0" smtClean="0">
                        <a:ln>
                          <a:noFill/>
                        </a:ln>
                        <a:solidFill>
                          <a:schemeClr val="tx2">
                            <a:lumMod val="50000"/>
                          </a:schemeClr>
                        </a:solidFill>
                        <a:effectLst/>
                        <a:latin typeface="Times New Roman" pitchFamily="18" charset="0"/>
                        <a:cs typeface="Arial" pitchFamily="34" charset="0"/>
                      </a:endParaRP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2">
                              <a:lumMod val="50000"/>
                            </a:schemeClr>
                          </a:solidFill>
                          <a:effectLst/>
                          <a:latin typeface="Times New Roman" pitchFamily="18" charset="0"/>
                          <a:cs typeface="Arial" pitchFamily="34" charset="0"/>
                        </a:rPr>
                        <a:t>80,0</a:t>
                      </a: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r>
              <a:tr h="125151">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2">
                              <a:lumMod val="50000"/>
                            </a:schemeClr>
                          </a:solidFill>
                          <a:effectLst/>
                          <a:latin typeface="Trebuchet MS" pitchFamily="34" charset="0"/>
                          <a:cs typeface="Arial" pitchFamily="34" charset="0"/>
                        </a:rPr>
                        <a:t>01</a:t>
                      </a:r>
                      <a:endParaRPr kumimoji="0" lang="ru-RU" sz="1200" b="0" i="0" u="none" strike="noStrike" cap="none" normalizeH="0" baseline="0" dirty="0" smtClean="0">
                        <a:ln>
                          <a:noFill/>
                        </a:ln>
                        <a:solidFill>
                          <a:schemeClr val="tx2">
                            <a:lumMod val="50000"/>
                          </a:schemeClr>
                        </a:solidFill>
                        <a:effectLst/>
                        <a:latin typeface="Times New Roman" pitchFamily="18" charset="0"/>
                        <a:cs typeface="Arial" pitchFamily="34" charset="0"/>
                      </a:endParaRP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2">
                              <a:lumMod val="50000"/>
                            </a:schemeClr>
                          </a:solidFill>
                          <a:effectLst/>
                          <a:latin typeface="Trebuchet MS" pitchFamily="34" charset="0"/>
                          <a:cs typeface="Arial" pitchFamily="34" charset="0"/>
                        </a:rPr>
                        <a:t>13</a:t>
                      </a:r>
                      <a:endParaRPr kumimoji="0" lang="ru-RU" sz="1200" b="0" i="0" u="none" strike="noStrike" cap="none" normalizeH="0" baseline="0" dirty="0" smtClean="0">
                        <a:ln>
                          <a:noFill/>
                        </a:ln>
                        <a:solidFill>
                          <a:schemeClr val="tx2">
                            <a:lumMod val="50000"/>
                          </a:schemeClr>
                        </a:solidFill>
                        <a:effectLst/>
                        <a:latin typeface="Times New Roman" pitchFamily="18" charset="0"/>
                        <a:cs typeface="Arial" pitchFamily="34" charset="0"/>
                      </a:endParaRP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2">
                              <a:lumMod val="50000"/>
                            </a:schemeClr>
                          </a:solidFill>
                          <a:effectLst/>
                          <a:latin typeface="Trebuchet MS" pitchFamily="34" charset="0"/>
                          <a:cs typeface="Arial" pitchFamily="34" charset="0"/>
                        </a:rPr>
                        <a:t>Другие общегосударственные вопросы</a:t>
                      </a:r>
                      <a:endParaRPr kumimoji="0" lang="ru-RU" sz="1200" b="0" i="0" u="none" strike="noStrike" cap="none" normalizeH="0" baseline="0" dirty="0" smtClean="0">
                        <a:ln>
                          <a:noFill/>
                        </a:ln>
                        <a:solidFill>
                          <a:schemeClr val="tx2">
                            <a:lumMod val="50000"/>
                          </a:schemeClr>
                        </a:solidFill>
                        <a:effectLst/>
                        <a:latin typeface="Times New Roman" pitchFamily="18" charset="0"/>
                        <a:cs typeface="Arial" pitchFamily="34" charset="0"/>
                      </a:endParaRP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2">
                              <a:lumMod val="50000"/>
                            </a:schemeClr>
                          </a:solidFill>
                          <a:effectLst/>
                          <a:latin typeface="Times New Roman" pitchFamily="18" charset="0"/>
                          <a:cs typeface="Arial" pitchFamily="34" charset="0"/>
                        </a:rPr>
                        <a:t>42 105,2</a:t>
                      </a: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r>
              <a:tr h="125151">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2">
                              <a:lumMod val="50000"/>
                            </a:schemeClr>
                          </a:solidFill>
                          <a:effectLst/>
                          <a:latin typeface="Trebuchet MS" pitchFamily="34" charset="0"/>
                          <a:cs typeface="Arial" pitchFamily="34" charset="0"/>
                        </a:rPr>
                        <a:t>02</a:t>
                      </a: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2">
                              <a:lumMod val="50000"/>
                            </a:schemeClr>
                          </a:solidFill>
                          <a:effectLst/>
                          <a:latin typeface="Trebuchet MS" pitchFamily="34" charset="0"/>
                          <a:cs typeface="Arial" pitchFamily="34" charset="0"/>
                        </a:rPr>
                        <a:t>00</a:t>
                      </a: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2">
                              <a:lumMod val="50000"/>
                            </a:schemeClr>
                          </a:solidFill>
                          <a:effectLst/>
                          <a:latin typeface="Trebuchet MS" pitchFamily="34" charset="0"/>
                          <a:cs typeface="Arial" pitchFamily="34" charset="0"/>
                        </a:rPr>
                        <a:t>Национальная оборона</a:t>
                      </a: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2">
                              <a:lumMod val="50000"/>
                            </a:schemeClr>
                          </a:solidFill>
                          <a:effectLst/>
                          <a:latin typeface="Times New Roman" pitchFamily="18" charset="0"/>
                          <a:cs typeface="Arial" pitchFamily="34" charset="0"/>
                        </a:rPr>
                        <a:t>1 317,4</a:t>
                      </a: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r>
              <a:tr h="169257">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2">
                              <a:lumMod val="50000"/>
                            </a:schemeClr>
                          </a:solidFill>
                          <a:effectLst/>
                          <a:latin typeface="Trebuchet MS" pitchFamily="34" charset="0"/>
                          <a:cs typeface="Arial" pitchFamily="34" charset="0"/>
                        </a:rPr>
                        <a:t>03</a:t>
                      </a:r>
                      <a:endParaRPr kumimoji="0" lang="ru-RU" sz="1600" b="1" i="0" u="none" strike="noStrike" cap="none" normalizeH="0" baseline="0" dirty="0" smtClean="0">
                        <a:ln>
                          <a:noFill/>
                        </a:ln>
                        <a:solidFill>
                          <a:schemeClr val="tx2">
                            <a:lumMod val="50000"/>
                          </a:schemeClr>
                        </a:solidFill>
                        <a:effectLst/>
                        <a:latin typeface="Times New Roman" pitchFamily="18" charset="0"/>
                        <a:cs typeface="Arial" pitchFamily="34" charset="0"/>
                      </a:endParaRP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2">
                              <a:lumMod val="50000"/>
                            </a:schemeClr>
                          </a:solidFill>
                          <a:effectLst/>
                          <a:latin typeface="Trebuchet MS" pitchFamily="34" charset="0"/>
                          <a:cs typeface="Arial" pitchFamily="34" charset="0"/>
                        </a:rPr>
                        <a:t>00</a:t>
                      </a:r>
                      <a:endParaRPr kumimoji="0" lang="ru-RU" sz="1600" b="1" i="0" u="none" strike="noStrike" cap="none" normalizeH="0" baseline="0" dirty="0" smtClean="0">
                        <a:ln>
                          <a:noFill/>
                        </a:ln>
                        <a:solidFill>
                          <a:schemeClr val="tx2">
                            <a:lumMod val="50000"/>
                          </a:schemeClr>
                        </a:solidFill>
                        <a:effectLst/>
                        <a:latin typeface="Times New Roman" pitchFamily="18" charset="0"/>
                        <a:cs typeface="Arial" pitchFamily="34" charset="0"/>
                      </a:endParaRP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2">
                              <a:lumMod val="50000"/>
                            </a:schemeClr>
                          </a:solidFill>
                          <a:effectLst/>
                          <a:latin typeface="Trebuchet MS" pitchFamily="34" charset="0"/>
                          <a:cs typeface="Arial" pitchFamily="34" charset="0"/>
                        </a:rPr>
                        <a:t>Национальная безопасность и правоохранительная деятельность</a:t>
                      </a: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2">
                              <a:lumMod val="50000"/>
                            </a:schemeClr>
                          </a:solidFill>
                          <a:effectLst/>
                          <a:latin typeface="Times New Roman" pitchFamily="18" charset="0"/>
                          <a:cs typeface="Arial" pitchFamily="34" charset="0"/>
                        </a:rPr>
                        <a:t>3 317,0</a:t>
                      </a: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r>
              <a:tr h="13183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2">
                              <a:lumMod val="50000"/>
                            </a:schemeClr>
                          </a:solidFill>
                          <a:effectLst/>
                          <a:latin typeface="Times New Roman" pitchFamily="18" charset="0"/>
                          <a:cs typeface="Arial" pitchFamily="34" charset="0"/>
                        </a:rPr>
                        <a:t>03</a:t>
                      </a: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2">
                              <a:lumMod val="50000"/>
                            </a:schemeClr>
                          </a:solidFill>
                          <a:effectLst/>
                          <a:latin typeface="Times New Roman" pitchFamily="18" charset="0"/>
                          <a:cs typeface="Arial" pitchFamily="34" charset="0"/>
                        </a:rPr>
                        <a:t>09</a:t>
                      </a: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2">
                              <a:lumMod val="50000"/>
                            </a:schemeClr>
                          </a:solidFill>
                          <a:effectLst/>
                          <a:latin typeface="Times New Roman" pitchFamily="18" charset="0"/>
                          <a:cs typeface="Arial" pitchFamily="34" charset="0"/>
                        </a:rPr>
                        <a:t>Гражданская оборона</a:t>
                      </a: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2">
                              <a:lumMod val="50000"/>
                            </a:schemeClr>
                          </a:solidFill>
                          <a:effectLst/>
                          <a:latin typeface="Times New Roman" pitchFamily="18" charset="0"/>
                          <a:cs typeface="Arial" pitchFamily="34" charset="0"/>
                        </a:rPr>
                        <a:t>50,0</a:t>
                      </a: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r>
              <a:tr h="13183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2">
                              <a:lumMod val="50000"/>
                            </a:schemeClr>
                          </a:solidFill>
                          <a:effectLst/>
                          <a:latin typeface="Trebuchet MS" pitchFamily="34" charset="0"/>
                          <a:cs typeface="Arial" pitchFamily="34" charset="0"/>
                        </a:rPr>
                        <a:t>03</a:t>
                      </a:r>
                      <a:endParaRPr kumimoji="0" lang="ru-RU" sz="1200" b="0" i="0" u="none" strike="noStrike" cap="none" normalizeH="0" baseline="0" dirty="0" smtClean="0">
                        <a:ln>
                          <a:noFill/>
                        </a:ln>
                        <a:solidFill>
                          <a:schemeClr val="tx2">
                            <a:lumMod val="50000"/>
                          </a:schemeClr>
                        </a:solidFill>
                        <a:effectLst/>
                        <a:latin typeface="Times New Roman" pitchFamily="18" charset="0"/>
                        <a:cs typeface="Arial" pitchFamily="34" charset="0"/>
                      </a:endParaRP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2">
                              <a:lumMod val="50000"/>
                            </a:schemeClr>
                          </a:solidFill>
                          <a:effectLst/>
                          <a:latin typeface="Trebuchet MS" pitchFamily="34" charset="0"/>
                          <a:cs typeface="Arial" pitchFamily="34" charset="0"/>
                        </a:rPr>
                        <a:t>10</a:t>
                      </a:r>
                      <a:endParaRPr kumimoji="0" lang="ru-RU" sz="1200" b="0" i="0" u="none" strike="noStrike" cap="none" normalizeH="0" baseline="0" dirty="0" smtClean="0">
                        <a:ln>
                          <a:noFill/>
                        </a:ln>
                        <a:solidFill>
                          <a:schemeClr val="tx2">
                            <a:lumMod val="50000"/>
                          </a:schemeClr>
                        </a:solidFill>
                        <a:effectLst/>
                        <a:latin typeface="Times New Roman" pitchFamily="18" charset="0"/>
                        <a:cs typeface="Arial" pitchFamily="34" charset="0"/>
                      </a:endParaRP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2">
                              <a:lumMod val="50000"/>
                            </a:schemeClr>
                          </a:solidFill>
                          <a:effectLst/>
                          <a:latin typeface="Trebuchet MS" pitchFamily="34" charset="0"/>
                          <a:cs typeface="Arial" pitchFamily="34" charset="0"/>
                        </a:rPr>
                        <a:t>Защита населения и территории от чрезвычайных ситуаций природного и техногенного характера, гражданская оборона</a:t>
                      </a:r>
                      <a:endParaRPr kumimoji="0" lang="ru-RU" sz="1200" b="0" i="0" u="none" strike="noStrike" cap="none" normalizeH="0" baseline="0" dirty="0" smtClean="0">
                        <a:ln>
                          <a:noFill/>
                        </a:ln>
                        <a:solidFill>
                          <a:schemeClr val="tx2">
                            <a:lumMod val="50000"/>
                          </a:schemeClr>
                        </a:solidFill>
                        <a:effectLst/>
                        <a:latin typeface="Times New Roman" pitchFamily="18" charset="0"/>
                        <a:cs typeface="Arial" pitchFamily="34" charset="0"/>
                      </a:endParaRP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2">
                              <a:lumMod val="50000"/>
                            </a:schemeClr>
                          </a:solidFill>
                          <a:effectLst/>
                          <a:latin typeface="Times New Roman" pitchFamily="18" charset="0"/>
                          <a:cs typeface="Arial" pitchFamily="34" charset="0"/>
                        </a:rPr>
                        <a:t>3 152,0</a:t>
                      </a: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r>
              <a:tr h="126987">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2">
                              <a:lumMod val="50000"/>
                            </a:schemeClr>
                          </a:solidFill>
                          <a:effectLst/>
                          <a:latin typeface="Trebuchet MS" pitchFamily="34" charset="0"/>
                          <a:cs typeface="Arial" pitchFamily="34" charset="0"/>
                        </a:rPr>
                        <a:t>03</a:t>
                      </a:r>
                      <a:endParaRPr kumimoji="0" lang="ru-RU" sz="1200" b="0" i="0" u="none" strike="noStrike" cap="none" normalizeH="0" baseline="0" smtClean="0">
                        <a:ln>
                          <a:noFill/>
                        </a:ln>
                        <a:solidFill>
                          <a:schemeClr val="tx2">
                            <a:lumMod val="50000"/>
                          </a:schemeClr>
                        </a:solidFill>
                        <a:effectLst/>
                        <a:latin typeface="Times New Roman" pitchFamily="18" charset="0"/>
                        <a:cs typeface="Arial" pitchFamily="34" charset="0"/>
                      </a:endParaRP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2">
                              <a:lumMod val="50000"/>
                            </a:schemeClr>
                          </a:solidFill>
                          <a:effectLst/>
                          <a:latin typeface="Trebuchet MS" pitchFamily="34" charset="0"/>
                          <a:cs typeface="Arial" pitchFamily="34" charset="0"/>
                        </a:rPr>
                        <a:t>14</a:t>
                      </a:r>
                      <a:endParaRPr kumimoji="0" lang="ru-RU" sz="1200" b="0" i="0" u="none" strike="noStrike" cap="none" normalizeH="0" baseline="0" dirty="0" smtClean="0">
                        <a:ln>
                          <a:noFill/>
                        </a:ln>
                        <a:solidFill>
                          <a:schemeClr val="tx2">
                            <a:lumMod val="50000"/>
                          </a:schemeClr>
                        </a:solidFill>
                        <a:effectLst/>
                        <a:latin typeface="Times New Roman" pitchFamily="18" charset="0"/>
                        <a:cs typeface="Arial" pitchFamily="34" charset="0"/>
                      </a:endParaRP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2">
                              <a:lumMod val="50000"/>
                            </a:schemeClr>
                          </a:solidFill>
                          <a:effectLst/>
                          <a:latin typeface="Trebuchet MS" pitchFamily="34" charset="0"/>
                          <a:cs typeface="Arial" pitchFamily="34" charset="0"/>
                        </a:rPr>
                        <a:t>Другие вопросы в области национальной безопасности и правоохранительной деятельности</a:t>
                      </a:r>
                      <a:endParaRPr kumimoji="0" lang="ru-RU" sz="1200" b="0" i="0" u="none" strike="noStrike" cap="none" normalizeH="0" baseline="0" dirty="0" smtClean="0">
                        <a:ln>
                          <a:noFill/>
                        </a:ln>
                        <a:solidFill>
                          <a:schemeClr val="tx2">
                            <a:lumMod val="50000"/>
                          </a:schemeClr>
                        </a:solidFill>
                        <a:effectLst/>
                        <a:latin typeface="Times New Roman" pitchFamily="18" charset="0"/>
                        <a:cs typeface="Arial" pitchFamily="34" charset="0"/>
                      </a:endParaRP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2">
                              <a:lumMod val="50000"/>
                            </a:schemeClr>
                          </a:solidFill>
                          <a:effectLst/>
                          <a:latin typeface="Times New Roman" pitchFamily="18" charset="0"/>
                          <a:cs typeface="Arial" pitchFamily="34" charset="0"/>
                        </a:rPr>
                        <a:t>115,0</a:t>
                      </a: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r>
              <a:tr h="12540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2">
                              <a:lumMod val="50000"/>
                            </a:schemeClr>
                          </a:solidFill>
                          <a:effectLst/>
                          <a:latin typeface="Trebuchet MS" pitchFamily="34" charset="0"/>
                          <a:cs typeface="Arial" pitchFamily="34" charset="0"/>
                        </a:rPr>
                        <a:t>04</a:t>
                      </a: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2">
                              <a:lumMod val="50000"/>
                            </a:schemeClr>
                          </a:solidFill>
                          <a:effectLst/>
                          <a:latin typeface="Trebuchet MS" pitchFamily="34" charset="0"/>
                          <a:cs typeface="Arial" pitchFamily="34" charset="0"/>
                        </a:rPr>
                        <a:t>00</a:t>
                      </a: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2">
                              <a:lumMod val="50000"/>
                            </a:schemeClr>
                          </a:solidFill>
                          <a:effectLst/>
                          <a:latin typeface="Trebuchet MS" pitchFamily="34" charset="0"/>
                          <a:cs typeface="Arial" pitchFamily="34" charset="0"/>
                        </a:rPr>
                        <a:t>Национальная экономика</a:t>
                      </a: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2">
                              <a:lumMod val="50000"/>
                            </a:schemeClr>
                          </a:solidFill>
                          <a:effectLst/>
                          <a:latin typeface="Times New Roman" panose="02020603050405020304" pitchFamily="18" charset="0"/>
                          <a:cs typeface="Times New Roman" panose="02020603050405020304" pitchFamily="18" charset="0"/>
                        </a:rPr>
                        <a:t>42 493,7</a:t>
                      </a: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r>
              <a:tr h="126987">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2">
                              <a:lumMod val="50000"/>
                            </a:schemeClr>
                          </a:solidFill>
                          <a:effectLst/>
                          <a:latin typeface="Trebuchet MS" pitchFamily="34" charset="0"/>
                          <a:cs typeface="Arial" pitchFamily="34" charset="0"/>
                        </a:rPr>
                        <a:t>04</a:t>
                      </a: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2">
                              <a:lumMod val="50000"/>
                            </a:schemeClr>
                          </a:solidFill>
                          <a:effectLst/>
                          <a:latin typeface="Trebuchet MS" pitchFamily="34" charset="0"/>
                          <a:cs typeface="Arial" pitchFamily="34" charset="0"/>
                        </a:rPr>
                        <a:t>05</a:t>
                      </a: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2">
                              <a:lumMod val="50000"/>
                            </a:schemeClr>
                          </a:solidFill>
                          <a:effectLst/>
                          <a:latin typeface="Trebuchet MS" pitchFamily="34" charset="0"/>
                          <a:cs typeface="Arial" pitchFamily="34" charset="0"/>
                        </a:rPr>
                        <a:t>Сельское хозяйство и рыболовство</a:t>
                      </a: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2">
                              <a:lumMod val="50000"/>
                            </a:schemeClr>
                          </a:solidFill>
                          <a:effectLst/>
                          <a:latin typeface="Times New Roman" panose="02020603050405020304" pitchFamily="18" charset="0"/>
                          <a:cs typeface="Times New Roman" panose="02020603050405020304" pitchFamily="18" charset="0"/>
                        </a:rPr>
                        <a:t>2 560,3</a:t>
                      </a: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r>
              <a:tr h="125151">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2">
                              <a:lumMod val="50000"/>
                            </a:schemeClr>
                          </a:solidFill>
                          <a:effectLst/>
                          <a:latin typeface="Trebuchet MS" pitchFamily="34" charset="0"/>
                          <a:cs typeface="Arial" pitchFamily="34" charset="0"/>
                        </a:rPr>
                        <a:t>04</a:t>
                      </a: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2">
                              <a:lumMod val="50000"/>
                            </a:schemeClr>
                          </a:solidFill>
                          <a:effectLst/>
                          <a:latin typeface="Trebuchet MS" pitchFamily="34" charset="0"/>
                          <a:cs typeface="Arial" pitchFamily="34" charset="0"/>
                        </a:rPr>
                        <a:t>09</a:t>
                      </a: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2">
                              <a:lumMod val="50000"/>
                            </a:schemeClr>
                          </a:solidFill>
                          <a:effectLst/>
                          <a:latin typeface="Trebuchet MS" pitchFamily="34" charset="0"/>
                          <a:cs typeface="Arial" pitchFamily="34" charset="0"/>
                        </a:rPr>
                        <a:t>Дорожное хозяйство</a:t>
                      </a: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2">
                              <a:lumMod val="50000"/>
                            </a:schemeClr>
                          </a:solidFill>
                          <a:effectLst/>
                          <a:latin typeface="Times New Roman" panose="02020603050405020304" pitchFamily="18" charset="0"/>
                          <a:cs typeface="Times New Roman" panose="02020603050405020304" pitchFamily="18" charset="0"/>
                        </a:rPr>
                        <a:t>39 933,4</a:t>
                      </a: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r>
              <a:tr h="12540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2">
                              <a:lumMod val="50000"/>
                            </a:schemeClr>
                          </a:solidFill>
                          <a:effectLst/>
                          <a:latin typeface="Trebuchet MS" pitchFamily="34" charset="0"/>
                          <a:cs typeface="Arial" pitchFamily="34" charset="0"/>
                        </a:rPr>
                        <a:t>05</a:t>
                      </a:r>
                      <a:endParaRPr kumimoji="0" lang="ru-RU" sz="1600" b="1" i="0" u="none" strike="noStrike" cap="none" normalizeH="0" baseline="0" dirty="0" smtClean="0">
                        <a:ln>
                          <a:noFill/>
                        </a:ln>
                        <a:solidFill>
                          <a:schemeClr val="tx2">
                            <a:lumMod val="50000"/>
                          </a:schemeClr>
                        </a:solidFill>
                        <a:effectLst/>
                        <a:latin typeface="Times New Roman" pitchFamily="18" charset="0"/>
                        <a:cs typeface="Arial" pitchFamily="34" charset="0"/>
                      </a:endParaRP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2">
                              <a:lumMod val="50000"/>
                            </a:schemeClr>
                          </a:solidFill>
                          <a:effectLst/>
                          <a:latin typeface="Trebuchet MS" pitchFamily="34" charset="0"/>
                          <a:cs typeface="Arial" pitchFamily="34" charset="0"/>
                        </a:rPr>
                        <a:t>00</a:t>
                      </a:r>
                      <a:endParaRPr kumimoji="0" lang="ru-RU" sz="1600" b="1" i="0" u="none" strike="noStrike" cap="none" normalizeH="0" baseline="0" dirty="0" smtClean="0">
                        <a:ln>
                          <a:noFill/>
                        </a:ln>
                        <a:solidFill>
                          <a:schemeClr val="tx2">
                            <a:lumMod val="50000"/>
                          </a:schemeClr>
                        </a:solidFill>
                        <a:effectLst/>
                        <a:latin typeface="Times New Roman" pitchFamily="18" charset="0"/>
                        <a:cs typeface="Arial" pitchFamily="34" charset="0"/>
                      </a:endParaRP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2">
                              <a:lumMod val="50000"/>
                            </a:schemeClr>
                          </a:solidFill>
                          <a:effectLst/>
                          <a:latin typeface="Trebuchet MS" pitchFamily="34" charset="0"/>
                          <a:cs typeface="Arial" pitchFamily="34" charset="0"/>
                        </a:rPr>
                        <a:t>Жилищно-коммунальное хозяйство</a:t>
                      </a:r>
                      <a:endParaRPr kumimoji="0" lang="ru-RU" sz="1600" b="1" i="0" u="none" strike="noStrike" cap="none" normalizeH="0" baseline="0" dirty="0" smtClean="0">
                        <a:ln>
                          <a:noFill/>
                        </a:ln>
                        <a:solidFill>
                          <a:schemeClr val="tx2">
                            <a:lumMod val="50000"/>
                          </a:schemeClr>
                        </a:solidFill>
                        <a:effectLst/>
                        <a:latin typeface="Times New Roman" pitchFamily="18" charset="0"/>
                        <a:cs typeface="Arial" pitchFamily="34" charset="0"/>
                      </a:endParaRP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2">
                              <a:lumMod val="50000"/>
                            </a:schemeClr>
                          </a:solidFill>
                          <a:effectLst/>
                          <a:latin typeface="Times New Roman" pitchFamily="18" charset="0"/>
                          <a:cs typeface="Arial" pitchFamily="34" charset="0"/>
                        </a:rPr>
                        <a:t>13 245,0</a:t>
                      </a: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r>
              <a:tr h="126987">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2">
                              <a:lumMod val="50000"/>
                            </a:schemeClr>
                          </a:solidFill>
                          <a:effectLst/>
                          <a:latin typeface="Trebuchet MS" panose="020B0603020202020204" pitchFamily="34" charset="0"/>
                          <a:cs typeface="Arial" pitchFamily="34" charset="0"/>
                        </a:rPr>
                        <a:t>05</a:t>
                      </a: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2">
                              <a:lumMod val="50000"/>
                            </a:schemeClr>
                          </a:solidFill>
                          <a:effectLst/>
                          <a:latin typeface="Trebuchet MS" panose="020B0603020202020204" pitchFamily="34" charset="0"/>
                          <a:cs typeface="Arial" pitchFamily="34" charset="0"/>
                        </a:rPr>
                        <a:t>01</a:t>
                      </a: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2">
                              <a:lumMod val="50000"/>
                            </a:schemeClr>
                          </a:solidFill>
                          <a:effectLst/>
                          <a:latin typeface="Trebuchet MS" panose="020B0603020202020204" pitchFamily="34" charset="0"/>
                          <a:cs typeface="Arial" pitchFamily="34" charset="0"/>
                        </a:rPr>
                        <a:t>Жилищное хозяйство</a:t>
                      </a: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2">
                              <a:lumMod val="50000"/>
                            </a:schemeClr>
                          </a:solidFill>
                          <a:effectLst/>
                          <a:latin typeface="Times New Roman" pitchFamily="18" charset="0"/>
                          <a:cs typeface="Arial" pitchFamily="34" charset="0"/>
                        </a:rPr>
                        <a:t>50,0</a:t>
                      </a: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r>
              <a:tr h="126987">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2">
                              <a:lumMod val="50000"/>
                            </a:schemeClr>
                          </a:solidFill>
                          <a:effectLst/>
                          <a:latin typeface="Trebuchet MS" pitchFamily="34" charset="0"/>
                          <a:cs typeface="Arial" pitchFamily="34" charset="0"/>
                        </a:rPr>
                        <a:t>05</a:t>
                      </a:r>
                      <a:endParaRPr kumimoji="0" lang="ru-RU" sz="1200" b="0" i="0" u="none" strike="noStrike" cap="none" normalizeH="0" baseline="0" dirty="0" smtClean="0">
                        <a:ln>
                          <a:noFill/>
                        </a:ln>
                        <a:solidFill>
                          <a:schemeClr val="tx2">
                            <a:lumMod val="50000"/>
                          </a:schemeClr>
                        </a:solidFill>
                        <a:effectLst/>
                        <a:latin typeface="Times New Roman" pitchFamily="18" charset="0"/>
                        <a:cs typeface="Arial" pitchFamily="34" charset="0"/>
                      </a:endParaRP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2">
                              <a:lumMod val="50000"/>
                            </a:schemeClr>
                          </a:solidFill>
                          <a:effectLst/>
                          <a:latin typeface="Trebuchet MS" pitchFamily="34" charset="0"/>
                          <a:cs typeface="Arial" pitchFamily="34" charset="0"/>
                        </a:rPr>
                        <a:t>02</a:t>
                      </a:r>
                      <a:endParaRPr kumimoji="0" lang="ru-RU" sz="1200" b="0" i="0" u="none" strike="noStrike" cap="none" normalizeH="0" baseline="0" dirty="0" smtClean="0">
                        <a:ln>
                          <a:noFill/>
                        </a:ln>
                        <a:solidFill>
                          <a:schemeClr val="tx2">
                            <a:lumMod val="50000"/>
                          </a:schemeClr>
                        </a:solidFill>
                        <a:effectLst/>
                        <a:latin typeface="Times New Roman" pitchFamily="18" charset="0"/>
                        <a:cs typeface="Arial" pitchFamily="34" charset="0"/>
                      </a:endParaRP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2">
                              <a:lumMod val="50000"/>
                            </a:schemeClr>
                          </a:solidFill>
                          <a:effectLst/>
                          <a:latin typeface="Trebuchet MS" pitchFamily="34" charset="0"/>
                          <a:cs typeface="Arial" pitchFamily="34" charset="0"/>
                        </a:rPr>
                        <a:t>Коммунальное хозяйство</a:t>
                      </a:r>
                      <a:endParaRPr kumimoji="0" lang="ru-RU" sz="1200" b="0" i="0" u="none" strike="noStrike" cap="none" normalizeH="0" baseline="0" dirty="0" smtClean="0">
                        <a:ln>
                          <a:noFill/>
                        </a:ln>
                        <a:solidFill>
                          <a:schemeClr val="tx2">
                            <a:lumMod val="50000"/>
                          </a:schemeClr>
                        </a:solidFill>
                        <a:effectLst/>
                        <a:latin typeface="Times New Roman" pitchFamily="18" charset="0"/>
                        <a:cs typeface="Arial" pitchFamily="34" charset="0"/>
                      </a:endParaRP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2">
                              <a:lumMod val="50000"/>
                            </a:schemeClr>
                          </a:solidFill>
                          <a:effectLst/>
                          <a:latin typeface="Times New Roman" pitchFamily="18" charset="0"/>
                          <a:cs typeface="Arial" pitchFamily="34" charset="0"/>
                        </a:rPr>
                        <a:t>300,0</a:t>
                      </a: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r>
            </a:tbl>
          </a:graphicData>
        </a:graphic>
      </p:graphicFrame>
      <p:sp>
        <p:nvSpPr>
          <p:cNvPr id="7" name="TextBox 6"/>
          <p:cNvSpPr txBox="1"/>
          <p:nvPr/>
        </p:nvSpPr>
        <p:spPr>
          <a:xfrm>
            <a:off x="8172400" y="1135777"/>
            <a:ext cx="925253" cy="276999"/>
          </a:xfrm>
          <a:prstGeom prst="rect">
            <a:avLst/>
          </a:prstGeom>
          <a:noFill/>
        </p:spPr>
        <p:txBody>
          <a:bodyPr wrap="none" rtlCol="0">
            <a:spAutoFit/>
          </a:bodyPr>
          <a:lstStyle/>
          <a:p>
            <a:r>
              <a:rPr lang="ru-RU" sz="1200" dirty="0" smtClean="0"/>
              <a:t>(тыс. руб.)</a:t>
            </a:r>
            <a:endParaRPr lang="ru-RU" sz="1200" dirty="0"/>
          </a:p>
        </p:txBody>
      </p:sp>
      <p:pic>
        <p:nvPicPr>
          <p:cNvPr id="16386" name="Picture 2"/>
          <p:cNvPicPr>
            <a:picLocks noChangeAspect="1" noChangeArrowheads="1"/>
          </p:cNvPicPr>
          <p:nvPr/>
        </p:nvPicPr>
        <p:blipFill>
          <a:blip r:embed="rId3" cstate="email">
            <a:extLst>
              <a:ext uri="{28A0092B-C50C-407E-A947-70E740481C1C}">
                <a14:useLocalDpi xmlns="" xmlns:a14="http://schemas.microsoft.com/office/drawing/2010/main" val="0"/>
              </a:ext>
            </a:extLst>
          </a:blip>
          <a:srcRect/>
          <a:stretch>
            <a:fillRect/>
          </a:stretch>
        </p:blipFill>
        <p:spPr bwMode="auto">
          <a:xfrm>
            <a:off x="0" y="0"/>
            <a:ext cx="827584" cy="107689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98681782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 xmlns:p14="http://schemas.microsoft.com/office/powerpoint/2010/main" val="1647482878"/>
              </p:ext>
            </p:extLst>
          </p:nvPr>
        </p:nvGraphicFramePr>
        <p:xfrm>
          <a:off x="28997" y="1628800"/>
          <a:ext cx="9007499" cy="4118500"/>
        </p:xfrm>
        <a:graphic>
          <a:graphicData uri="http://schemas.openxmlformats.org/drawingml/2006/table">
            <a:tbl>
              <a:tblPr/>
              <a:tblGrid>
                <a:gridCol w="350045"/>
                <a:gridCol w="490653"/>
                <a:gridCol w="7158689"/>
                <a:gridCol w="1008112"/>
              </a:tblGrid>
              <a:tr h="125151">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2">
                              <a:lumMod val="50000"/>
                            </a:schemeClr>
                          </a:solidFill>
                          <a:effectLst/>
                          <a:latin typeface="Times New Roman" pitchFamily="18" charset="0"/>
                          <a:cs typeface="Arial" pitchFamily="34" charset="0"/>
                        </a:rPr>
                        <a:t>05</a:t>
                      </a: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2">
                              <a:lumMod val="50000"/>
                            </a:schemeClr>
                          </a:solidFill>
                          <a:effectLst/>
                          <a:latin typeface="Times New Roman" pitchFamily="18" charset="0"/>
                          <a:cs typeface="Arial" pitchFamily="34" charset="0"/>
                        </a:rPr>
                        <a:t>03</a:t>
                      </a: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2">
                              <a:lumMod val="50000"/>
                            </a:schemeClr>
                          </a:solidFill>
                          <a:effectLst/>
                          <a:latin typeface="Times New Roman" pitchFamily="18" charset="0"/>
                          <a:cs typeface="Arial" pitchFamily="34" charset="0"/>
                        </a:rPr>
                        <a:t>Благоустройство</a:t>
                      </a: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2">
                              <a:lumMod val="50000"/>
                            </a:schemeClr>
                          </a:solidFill>
                          <a:effectLst/>
                          <a:latin typeface="Times New Roman" pitchFamily="18" charset="0"/>
                          <a:cs typeface="Arial" pitchFamily="34" charset="0"/>
                        </a:rPr>
                        <a:t>2 195,8</a:t>
                      </a: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r>
              <a:tr h="125151">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2">
                              <a:lumMod val="50000"/>
                            </a:schemeClr>
                          </a:solidFill>
                          <a:effectLst/>
                          <a:latin typeface="Trebuchet MS" pitchFamily="34" charset="0"/>
                          <a:cs typeface="Arial" pitchFamily="34" charset="0"/>
                        </a:rPr>
                        <a:t>05</a:t>
                      </a:r>
                      <a:endParaRPr kumimoji="0" lang="ru-RU" sz="1200" b="0" i="0" u="none" strike="noStrike" cap="none" normalizeH="0" baseline="0" dirty="0" smtClean="0">
                        <a:ln>
                          <a:noFill/>
                        </a:ln>
                        <a:solidFill>
                          <a:schemeClr val="tx2">
                            <a:lumMod val="50000"/>
                          </a:schemeClr>
                        </a:solidFill>
                        <a:effectLst/>
                        <a:latin typeface="Times New Roman" pitchFamily="18" charset="0"/>
                        <a:cs typeface="Arial" pitchFamily="34" charset="0"/>
                      </a:endParaRP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2">
                              <a:lumMod val="50000"/>
                            </a:schemeClr>
                          </a:solidFill>
                          <a:effectLst/>
                          <a:latin typeface="Trebuchet MS" pitchFamily="34" charset="0"/>
                          <a:cs typeface="Arial" pitchFamily="34" charset="0"/>
                        </a:rPr>
                        <a:t>05</a:t>
                      </a:r>
                      <a:endParaRPr kumimoji="0" lang="ru-RU" sz="1200" b="0" i="0" u="none" strike="noStrike" cap="none" normalizeH="0" baseline="0" dirty="0" smtClean="0">
                        <a:ln>
                          <a:noFill/>
                        </a:ln>
                        <a:solidFill>
                          <a:schemeClr val="tx2">
                            <a:lumMod val="50000"/>
                          </a:schemeClr>
                        </a:solidFill>
                        <a:effectLst/>
                        <a:latin typeface="Times New Roman" pitchFamily="18" charset="0"/>
                        <a:cs typeface="Arial" pitchFamily="34" charset="0"/>
                      </a:endParaRP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2">
                              <a:lumMod val="50000"/>
                            </a:schemeClr>
                          </a:solidFill>
                          <a:effectLst/>
                          <a:latin typeface="Trebuchet MS" pitchFamily="34" charset="0"/>
                          <a:cs typeface="Arial" pitchFamily="34" charset="0"/>
                        </a:rPr>
                        <a:t>Другие вопросы в области жилищно-коммунального хозяйства</a:t>
                      </a:r>
                      <a:endParaRPr kumimoji="0" lang="ru-RU" sz="1200" b="0" i="0" u="none" strike="noStrike" cap="none" normalizeH="0" baseline="0" dirty="0" smtClean="0">
                        <a:ln>
                          <a:noFill/>
                        </a:ln>
                        <a:solidFill>
                          <a:schemeClr val="tx2">
                            <a:lumMod val="50000"/>
                          </a:schemeClr>
                        </a:solidFill>
                        <a:effectLst/>
                        <a:latin typeface="Times New Roman" pitchFamily="18" charset="0"/>
                        <a:cs typeface="Arial" pitchFamily="34" charset="0"/>
                      </a:endParaRP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2">
                              <a:lumMod val="50000"/>
                            </a:schemeClr>
                          </a:solidFill>
                          <a:effectLst/>
                          <a:latin typeface="Times New Roman" pitchFamily="18" charset="0"/>
                          <a:cs typeface="Arial" pitchFamily="34" charset="0"/>
                        </a:rPr>
                        <a:t>10 699,2</a:t>
                      </a: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r>
              <a:tr h="125151">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2">
                              <a:lumMod val="50000"/>
                            </a:schemeClr>
                          </a:solidFill>
                          <a:effectLst/>
                          <a:latin typeface="Trebuchet MS" pitchFamily="34" charset="0"/>
                          <a:cs typeface="Arial" pitchFamily="34" charset="0"/>
                        </a:rPr>
                        <a:t>07</a:t>
                      </a:r>
                      <a:endParaRPr kumimoji="0" lang="ru-RU" sz="1600" b="1" i="0" u="none" strike="noStrike" cap="none" normalizeH="0" baseline="0" dirty="0" smtClean="0">
                        <a:ln>
                          <a:noFill/>
                        </a:ln>
                        <a:solidFill>
                          <a:schemeClr val="tx2">
                            <a:lumMod val="50000"/>
                          </a:schemeClr>
                        </a:solidFill>
                        <a:effectLst/>
                        <a:latin typeface="Times New Roman" pitchFamily="18" charset="0"/>
                        <a:cs typeface="Arial" pitchFamily="34" charset="0"/>
                      </a:endParaRP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2">
                              <a:lumMod val="50000"/>
                            </a:schemeClr>
                          </a:solidFill>
                          <a:effectLst/>
                          <a:latin typeface="Trebuchet MS" pitchFamily="34" charset="0"/>
                          <a:cs typeface="Arial" pitchFamily="34" charset="0"/>
                        </a:rPr>
                        <a:t>00</a:t>
                      </a:r>
                      <a:endParaRPr kumimoji="0" lang="ru-RU" sz="1600" b="1" i="0" u="none" strike="noStrike" cap="none" normalizeH="0" baseline="0" dirty="0" smtClean="0">
                        <a:ln>
                          <a:noFill/>
                        </a:ln>
                        <a:solidFill>
                          <a:schemeClr val="tx2">
                            <a:lumMod val="50000"/>
                          </a:schemeClr>
                        </a:solidFill>
                        <a:effectLst/>
                        <a:latin typeface="Times New Roman" pitchFamily="18" charset="0"/>
                        <a:cs typeface="Arial" pitchFamily="34" charset="0"/>
                      </a:endParaRP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2">
                              <a:lumMod val="50000"/>
                            </a:schemeClr>
                          </a:solidFill>
                          <a:effectLst/>
                          <a:latin typeface="Trebuchet MS" pitchFamily="34" charset="0"/>
                          <a:cs typeface="Arial" pitchFamily="34" charset="0"/>
                        </a:rPr>
                        <a:t>Образование</a:t>
                      </a:r>
                      <a:endParaRPr kumimoji="0" lang="ru-RU" sz="1600" b="1" i="0" u="none" strike="noStrike" cap="none" normalizeH="0" baseline="0" dirty="0" smtClean="0">
                        <a:ln>
                          <a:noFill/>
                        </a:ln>
                        <a:solidFill>
                          <a:schemeClr val="tx2">
                            <a:lumMod val="50000"/>
                          </a:schemeClr>
                        </a:solidFill>
                        <a:effectLst/>
                        <a:latin typeface="Times New Roman" pitchFamily="18" charset="0"/>
                        <a:cs typeface="Arial" pitchFamily="34" charset="0"/>
                      </a:endParaRP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2">
                              <a:lumMod val="50000"/>
                            </a:schemeClr>
                          </a:solidFill>
                          <a:effectLst/>
                          <a:latin typeface="Times New Roman" pitchFamily="18" charset="0"/>
                          <a:cs typeface="Arial" pitchFamily="34" charset="0"/>
                        </a:rPr>
                        <a:t>534 265,4</a:t>
                      </a: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r>
              <a:tr h="125151">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2">
                              <a:lumMod val="50000"/>
                            </a:schemeClr>
                          </a:solidFill>
                          <a:effectLst/>
                          <a:latin typeface="Trebuchet MS" pitchFamily="34" charset="0"/>
                          <a:cs typeface="Arial" pitchFamily="34" charset="0"/>
                        </a:rPr>
                        <a:t>07</a:t>
                      </a:r>
                      <a:endParaRPr kumimoji="0" lang="ru-RU" sz="1200" b="0" i="0" u="none" strike="noStrike" cap="none" normalizeH="0" baseline="0" dirty="0" smtClean="0">
                        <a:ln>
                          <a:noFill/>
                        </a:ln>
                        <a:solidFill>
                          <a:schemeClr val="tx2">
                            <a:lumMod val="50000"/>
                          </a:schemeClr>
                        </a:solidFill>
                        <a:effectLst/>
                        <a:latin typeface="Times New Roman" pitchFamily="18" charset="0"/>
                        <a:cs typeface="Arial" pitchFamily="34" charset="0"/>
                      </a:endParaRP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2">
                              <a:lumMod val="50000"/>
                            </a:schemeClr>
                          </a:solidFill>
                          <a:effectLst/>
                          <a:latin typeface="Trebuchet MS" pitchFamily="34" charset="0"/>
                          <a:cs typeface="Arial" pitchFamily="34" charset="0"/>
                        </a:rPr>
                        <a:t>01</a:t>
                      </a:r>
                      <a:endParaRPr kumimoji="0" lang="ru-RU" sz="1200" b="0" i="0" u="none" strike="noStrike" cap="none" normalizeH="0" baseline="0" smtClean="0">
                        <a:ln>
                          <a:noFill/>
                        </a:ln>
                        <a:solidFill>
                          <a:schemeClr val="tx2">
                            <a:lumMod val="50000"/>
                          </a:schemeClr>
                        </a:solidFill>
                        <a:effectLst/>
                        <a:latin typeface="Times New Roman" pitchFamily="18" charset="0"/>
                        <a:cs typeface="Arial" pitchFamily="34" charset="0"/>
                      </a:endParaRP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2">
                              <a:lumMod val="50000"/>
                            </a:schemeClr>
                          </a:solidFill>
                          <a:effectLst/>
                          <a:latin typeface="Trebuchet MS" pitchFamily="34" charset="0"/>
                          <a:cs typeface="Arial" pitchFamily="34" charset="0"/>
                        </a:rPr>
                        <a:t>Дошкольное образование</a:t>
                      </a:r>
                      <a:endParaRPr kumimoji="0" lang="ru-RU" sz="1200" b="0" i="0" u="none" strike="noStrike" cap="none" normalizeH="0" baseline="0" dirty="0" smtClean="0">
                        <a:ln>
                          <a:noFill/>
                        </a:ln>
                        <a:solidFill>
                          <a:schemeClr val="tx2">
                            <a:lumMod val="50000"/>
                          </a:schemeClr>
                        </a:solidFill>
                        <a:effectLst/>
                        <a:latin typeface="Times New Roman" pitchFamily="18" charset="0"/>
                        <a:cs typeface="Arial" pitchFamily="34" charset="0"/>
                      </a:endParaRP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2">
                              <a:lumMod val="50000"/>
                            </a:schemeClr>
                          </a:solidFill>
                          <a:effectLst/>
                          <a:latin typeface="Times New Roman" pitchFamily="18" charset="0"/>
                          <a:cs typeface="Arial" pitchFamily="34" charset="0"/>
                        </a:rPr>
                        <a:t>162 869,6</a:t>
                      </a: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r>
              <a:tr h="125151">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2">
                              <a:lumMod val="50000"/>
                            </a:schemeClr>
                          </a:solidFill>
                          <a:effectLst/>
                          <a:latin typeface="Trebuchet MS" pitchFamily="34" charset="0"/>
                          <a:cs typeface="Arial" pitchFamily="34" charset="0"/>
                        </a:rPr>
                        <a:t>07</a:t>
                      </a:r>
                      <a:endParaRPr kumimoji="0" lang="ru-RU" sz="1200" b="0" i="0" u="none" strike="noStrike" cap="none" normalizeH="0" baseline="0" dirty="0" smtClean="0">
                        <a:ln>
                          <a:noFill/>
                        </a:ln>
                        <a:solidFill>
                          <a:schemeClr val="tx2">
                            <a:lumMod val="50000"/>
                          </a:schemeClr>
                        </a:solidFill>
                        <a:effectLst/>
                        <a:latin typeface="Times New Roman" pitchFamily="18" charset="0"/>
                        <a:cs typeface="Arial" pitchFamily="34" charset="0"/>
                      </a:endParaRP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2">
                              <a:lumMod val="50000"/>
                            </a:schemeClr>
                          </a:solidFill>
                          <a:effectLst/>
                          <a:latin typeface="Trebuchet MS" pitchFamily="34" charset="0"/>
                          <a:cs typeface="Arial" pitchFamily="34" charset="0"/>
                        </a:rPr>
                        <a:t>02</a:t>
                      </a:r>
                      <a:endParaRPr kumimoji="0" lang="ru-RU" sz="1200" b="0" i="0" u="none" strike="noStrike" cap="none" normalizeH="0" baseline="0" dirty="0" smtClean="0">
                        <a:ln>
                          <a:noFill/>
                        </a:ln>
                        <a:solidFill>
                          <a:schemeClr val="tx2">
                            <a:lumMod val="50000"/>
                          </a:schemeClr>
                        </a:solidFill>
                        <a:effectLst/>
                        <a:latin typeface="Times New Roman" pitchFamily="18" charset="0"/>
                        <a:cs typeface="Arial" pitchFamily="34" charset="0"/>
                      </a:endParaRP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2">
                              <a:lumMod val="50000"/>
                            </a:schemeClr>
                          </a:solidFill>
                          <a:effectLst/>
                          <a:latin typeface="Trebuchet MS" pitchFamily="34" charset="0"/>
                          <a:cs typeface="Arial" pitchFamily="34" charset="0"/>
                        </a:rPr>
                        <a:t>Общее образование</a:t>
                      </a:r>
                      <a:endParaRPr kumimoji="0" lang="ru-RU" sz="1200" b="0" i="0" u="none" strike="noStrike" cap="none" normalizeH="0" baseline="0" dirty="0" smtClean="0">
                        <a:ln>
                          <a:noFill/>
                        </a:ln>
                        <a:solidFill>
                          <a:schemeClr val="tx2">
                            <a:lumMod val="50000"/>
                          </a:schemeClr>
                        </a:solidFill>
                        <a:effectLst/>
                        <a:latin typeface="Times New Roman" pitchFamily="18" charset="0"/>
                        <a:cs typeface="Arial" pitchFamily="34" charset="0"/>
                      </a:endParaRP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2">
                              <a:lumMod val="50000"/>
                            </a:schemeClr>
                          </a:solidFill>
                          <a:effectLst/>
                          <a:latin typeface="Times New Roman" pitchFamily="18" charset="0"/>
                          <a:cs typeface="Arial" pitchFamily="34" charset="0"/>
                        </a:rPr>
                        <a:t>351 842,0</a:t>
                      </a: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r>
              <a:tr h="125151">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2">
                              <a:lumMod val="50000"/>
                            </a:schemeClr>
                          </a:solidFill>
                          <a:effectLst/>
                          <a:latin typeface="Trebuchet MS" panose="020B0603020202020204" pitchFamily="34" charset="0"/>
                          <a:cs typeface="Arial" pitchFamily="34" charset="0"/>
                        </a:rPr>
                        <a:t>07</a:t>
                      </a: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2">
                              <a:lumMod val="50000"/>
                            </a:schemeClr>
                          </a:solidFill>
                          <a:effectLst/>
                          <a:latin typeface="Trebuchet MS" panose="020B0603020202020204" pitchFamily="34" charset="0"/>
                          <a:cs typeface="Arial" pitchFamily="34" charset="0"/>
                        </a:rPr>
                        <a:t>03</a:t>
                      </a: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2">
                              <a:lumMod val="50000"/>
                            </a:schemeClr>
                          </a:solidFill>
                          <a:effectLst/>
                          <a:latin typeface="Trebuchet MS" panose="020B0603020202020204" pitchFamily="34" charset="0"/>
                          <a:cs typeface="Arial" pitchFamily="34" charset="0"/>
                        </a:rPr>
                        <a:t>Дополнительное образование детей</a:t>
                      </a: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2">
                              <a:lumMod val="50000"/>
                            </a:schemeClr>
                          </a:solidFill>
                          <a:effectLst/>
                          <a:latin typeface="Times New Roman" pitchFamily="18" charset="0"/>
                          <a:cs typeface="Arial" pitchFamily="34" charset="0"/>
                        </a:rPr>
                        <a:t>14 295,5</a:t>
                      </a: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r>
              <a:tr h="125151">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2">
                              <a:lumMod val="50000"/>
                            </a:schemeClr>
                          </a:solidFill>
                          <a:effectLst/>
                          <a:latin typeface="Trebuchet MS" pitchFamily="34" charset="0"/>
                          <a:cs typeface="Arial" pitchFamily="34" charset="0"/>
                        </a:rPr>
                        <a:t>07</a:t>
                      </a:r>
                      <a:endParaRPr kumimoji="0" lang="ru-RU" sz="1200" b="0" i="0" u="none" strike="noStrike" cap="none" normalizeH="0" baseline="0" smtClean="0">
                        <a:ln>
                          <a:noFill/>
                        </a:ln>
                        <a:solidFill>
                          <a:schemeClr val="tx2">
                            <a:lumMod val="50000"/>
                          </a:schemeClr>
                        </a:solidFill>
                        <a:effectLst/>
                        <a:latin typeface="Times New Roman" pitchFamily="18" charset="0"/>
                        <a:cs typeface="Arial" pitchFamily="34" charset="0"/>
                      </a:endParaRP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2">
                              <a:lumMod val="50000"/>
                            </a:schemeClr>
                          </a:solidFill>
                          <a:effectLst/>
                          <a:latin typeface="Trebuchet MS" pitchFamily="34" charset="0"/>
                          <a:cs typeface="Arial" pitchFamily="34" charset="0"/>
                        </a:rPr>
                        <a:t>07</a:t>
                      </a:r>
                      <a:endParaRPr kumimoji="0" lang="ru-RU" sz="1200" b="0" i="0" u="none" strike="noStrike" cap="none" normalizeH="0" baseline="0" dirty="0" smtClean="0">
                        <a:ln>
                          <a:noFill/>
                        </a:ln>
                        <a:solidFill>
                          <a:schemeClr val="tx2">
                            <a:lumMod val="50000"/>
                          </a:schemeClr>
                        </a:solidFill>
                        <a:effectLst/>
                        <a:latin typeface="Times New Roman" pitchFamily="18" charset="0"/>
                        <a:cs typeface="Arial" pitchFamily="34" charset="0"/>
                      </a:endParaRP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2">
                              <a:lumMod val="50000"/>
                            </a:schemeClr>
                          </a:solidFill>
                          <a:effectLst/>
                          <a:latin typeface="Trebuchet MS" pitchFamily="34" charset="0"/>
                          <a:cs typeface="Arial" pitchFamily="34" charset="0"/>
                        </a:rPr>
                        <a:t>Молодежная политика</a:t>
                      </a:r>
                      <a:endParaRPr kumimoji="0" lang="ru-RU" sz="1200" b="0" i="0" u="none" strike="noStrike" cap="none" normalizeH="0" baseline="0" dirty="0" smtClean="0">
                        <a:ln>
                          <a:noFill/>
                        </a:ln>
                        <a:solidFill>
                          <a:schemeClr val="tx2">
                            <a:lumMod val="50000"/>
                          </a:schemeClr>
                        </a:solidFill>
                        <a:effectLst/>
                        <a:latin typeface="Times New Roman" pitchFamily="18" charset="0"/>
                        <a:cs typeface="Arial" pitchFamily="34" charset="0"/>
                      </a:endParaRP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2">
                              <a:lumMod val="50000"/>
                            </a:schemeClr>
                          </a:solidFill>
                          <a:effectLst/>
                          <a:latin typeface="Times New Roman" pitchFamily="18" charset="0"/>
                          <a:cs typeface="Arial" pitchFamily="34" charset="0"/>
                        </a:rPr>
                        <a:t>1 099,3</a:t>
                      </a: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r>
              <a:tr h="125151">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2">
                              <a:lumMod val="50000"/>
                            </a:schemeClr>
                          </a:solidFill>
                          <a:effectLst/>
                          <a:latin typeface="Trebuchet MS" pitchFamily="34" charset="0"/>
                          <a:cs typeface="Arial" pitchFamily="34" charset="0"/>
                        </a:rPr>
                        <a:t>07</a:t>
                      </a:r>
                      <a:endParaRPr kumimoji="0" lang="ru-RU" sz="1200" b="0" i="0" u="none" strike="noStrike" cap="none" normalizeH="0" baseline="0" smtClean="0">
                        <a:ln>
                          <a:noFill/>
                        </a:ln>
                        <a:solidFill>
                          <a:schemeClr val="tx2">
                            <a:lumMod val="50000"/>
                          </a:schemeClr>
                        </a:solidFill>
                        <a:effectLst/>
                        <a:latin typeface="Times New Roman" pitchFamily="18" charset="0"/>
                        <a:cs typeface="Arial" pitchFamily="34" charset="0"/>
                      </a:endParaRP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2">
                              <a:lumMod val="50000"/>
                            </a:schemeClr>
                          </a:solidFill>
                          <a:effectLst/>
                          <a:latin typeface="Trebuchet MS" pitchFamily="34" charset="0"/>
                          <a:cs typeface="Arial" pitchFamily="34" charset="0"/>
                        </a:rPr>
                        <a:t>09</a:t>
                      </a:r>
                      <a:endParaRPr kumimoji="0" lang="ru-RU" sz="1200" b="0" i="0" u="none" strike="noStrike" cap="none" normalizeH="0" baseline="0" smtClean="0">
                        <a:ln>
                          <a:noFill/>
                        </a:ln>
                        <a:solidFill>
                          <a:schemeClr val="tx2">
                            <a:lumMod val="50000"/>
                          </a:schemeClr>
                        </a:solidFill>
                        <a:effectLst/>
                        <a:latin typeface="Times New Roman" pitchFamily="18" charset="0"/>
                        <a:cs typeface="Arial" pitchFamily="34" charset="0"/>
                      </a:endParaRP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2">
                              <a:lumMod val="50000"/>
                            </a:schemeClr>
                          </a:solidFill>
                          <a:effectLst/>
                          <a:latin typeface="Trebuchet MS" pitchFamily="34" charset="0"/>
                          <a:cs typeface="Arial" pitchFamily="34" charset="0"/>
                        </a:rPr>
                        <a:t>Другие вопросы в области образования</a:t>
                      </a:r>
                      <a:endParaRPr kumimoji="0" lang="ru-RU" sz="1200" b="0" i="0" u="none" strike="noStrike" cap="none" normalizeH="0" baseline="0" dirty="0" smtClean="0">
                        <a:ln>
                          <a:noFill/>
                        </a:ln>
                        <a:solidFill>
                          <a:schemeClr val="tx2">
                            <a:lumMod val="50000"/>
                          </a:schemeClr>
                        </a:solidFill>
                        <a:effectLst/>
                        <a:latin typeface="Times New Roman" pitchFamily="18" charset="0"/>
                        <a:cs typeface="Arial" pitchFamily="34" charset="0"/>
                      </a:endParaRP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2">
                              <a:lumMod val="50000"/>
                            </a:schemeClr>
                          </a:solidFill>
                          <a:effectLst/>
                          <a:latin typeface="Times New Roman" pitchFamily="18" charset="0"/>
                          <a:cs typeface="Arial" pitchFamily="34" charset="0"/>
                        </a:rPr>
                        <a:t>4 159,0</a:t>
                      </a: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r>
              <a:tr h="125151">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2">
                              <a:lumMod val="50000"/>
                            </a:schemeClr>
                          </a:solidFill>
                          <a:effectLst/>
                          <a:latin typeface="Trebuchet MS" pitchFamily="34" charset="0"/>
                          <a:cs typeface="Arial" pitchFamily="34" charset="0"/>
                        </a:rPr>
                        <a:t>08</a:t>
                      </a:r>
                      <a:endParaRPr kumimoji="0" lang="ru-RU" sz="1600" b="1" i="0" u="none" strike="noStrike" cap="none" normalizeH="0" baseline="0" dirty="0" smtClean="0">
                        <a:ln>
                          <a:noFill/>
                        </a:ln>
                        <a:solidFill>
                          <a:schemeClr val="tx2">
                            <a:lumMod val="50000"/>
                          </a:schemeClr>
                        </a:solidFill>
                        <a:effectLst/>
                        <a:latin typeface="Times New Roman" pitchFamily="18" charset="0"/>
                        <a:cs typeface="Arial" pitchFamily="34" charset="0"/>
                      </a:endParaRP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2">
                              <a:lumMod val="50000"/>
                            </a:schemeClr>
                          </a:solidFill>
                          <a:effectLst/>
                          <a:latin typeface="Trebuchet MS" pitchFamily="34" charset="0"/>
                          <a:cs typeface="Arial" pitchFamily="34" charset="0"/>
                        </a:rPr>
                        <a:t>00</a:t>
                      </a:r>
                      <a:endParaRPr kumimoji="0" lang="ru-RU" sz="1600" b="1" i="0" u="none" strike="noStrike" cap="none" normalizeH="0" baseline="0" dirty="0" smtClean="0">
                        <a:ln>
                          <a:noFill/>
                        </a:ln>
                        <a:solidFill>
                          <a:schemeClr val="tx2">
                            <a:lumMod val="50000"/>
                          </a:schemeClr>
                        </a:solidFill>
                        <a:effectLst/>
                        <a:latin typeface="Times New Roman" pitchFamily="18" charset="0"/>
                        <a:cs typeface="Arial" pitchFamily="34" charset="0"/>
                      </a:endParaRP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2">
                              <a:lumMod val="50000"/>
                            </a:schemeClr>
                          </a:solidFill>
                          <a:effectLst/>
                          <a:latin typeface="Trebuchet MS" pitchFamily="34" charset="0"/>
                          <a:cs typeface="Arial" pitchFamily="34" charset="0"/>
                        </a:rPr>
                        <a:t>Культура и кинематография</a:t>
                      </a:r>
                      <a:endParaRPr kumimoji="0" lang="ru-RU" sz="1600" b="1" i="0" u="none" strike="noStrike" cap="none" normalizeH="0" baseline="0" dirty="0" smtClean="0">
                        <a:ln>
                          <a:noFill/>
                        </a:ln>
                        <a:solidFill>
                          <a:schemeClr val="tx2">
                            <a:lumMod val="50000"/>
                          </a:schemeClr>
                        </a:solidFill>
                        <a:effectLst/>
                        <a:latin typeface="Times New Roman" pitchFamily="18" charset="0"/>
                        <a:cs typeface="Arial" pitchFamily="34" charset="0"/>
                      </a:endParaRP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2">
                              <a:lumMod val="50000"/>
                            </a:schemeClr>
                          </a:solidFill>
                          <a:effectLst/>
                          <a:latin typeface="Times New Roman" pitchFamily="18" charset="0"/>
                          <a:cs typeface="Arial" pitchFamily="34" charset="0"/>
                        </a:rPr>
                        <a:t>43 959,9</a:t>
                      </a: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r>
              <a:tr h="126987">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2">
                              <a:lumMod val="50000"/>
                            </a:schemeClr>
                          </a:solidFill>
                          <a:effectLst/>
                          <a:latin typeface="Trebuchet MS" pitchFamily="34" charset="0"/>
                          <a:cs typeface="Arial" pitchFamily="34" charset="0"/>
                        </a:rPr>
                        <a:t>08</a:t>
                      </a:r>
                      <a:endParaRPr kumimoji="0" lang="ru-RU" sz="1200" b="0" i="0" u="none" strike="noStrike" cap="none" normalizeH="0" baseline="0" dirty="0" smtClean="0">
                        <a:ln>
                          <a:noFill/>
                        </a:ln>
                        <a:solidFill>
                          <a:schemeClr val="tx2">
                            <a:lumMod val="50000"/>
                          </a:schemeClr>
                        </a:solidFill>
                        <a:effectLst/>
                        <a:latin typeface="Times New Roman" pitchFamily="18" charset="0"/>
                        <a:cs typeface="Arial" pitchFamily="34" charset="0"/>
                      </a:endParaRP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2">
                              <a:lumMod val="50000"/>
                            </a:schemeClr>
                          </a:solidFill>
                          <a:effectLst/>
                          <a:latin typeface="Trebuchet MS" pitchFamily="34" charset="0"/>
                          <a:cs typeface="Arial" pitchFamily="34" charset="0"/>
                        </a:rPr>
                        <a:t>01</a:t>
                      </a:r>
                      <a:endParaRPr kumimoji="0" lang="ru-RU" sz="1200" b="0" i="0" u="none" strike="noStrike" cap="none" normalizeH="0" baseline="0" dirty="0" smtClean="0">
                        <a:ln>
                          <a:noFill/>
                        </a:ln>
                        <a:solidFill>
                          <a:schemeClr val="tx2">
                            <a:lumMod val="50000"/>
                          </a:schemeClr>
                        </a:solidFill>
                        <a:effectLst/>
                        <a:latin typeface="Times New Roman" pitchFamily="18" charset="0"/>
                        <a:cs typeface="Arial" pitchFamily="34" charset="0"/>
                      </a:endParaRP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2">
                              <a:lumMod val="50000"/>
                            </a:schemeClr>
                          </a:solidFill>
                          <a:effectLst/>
                          <a:latin typeface="Trebuchet MS" pitchFamily="34" charset="0"/>
                          <a:cs typeface="Arial" pitchFamily="34" charset="0"/>
                        </a:rPr>
                        <a:t>Культура</a:t>
                      </a:r>
                      <a:endParaRPr kumimoji="0" lang="ru-RU" sz="1200" b="0" i="0" u="none" strike="noStrike" cap="none" normalizeH="0" baseline="0" dirty="0" smtClean="0">
                        <a:ln>
                          <a:noFill/>
                        </a:ln>
                        <a:solidFill>
                          <a:schemeClr val="tx2">
                            <a:lumMod val="50000"/>
                          </a:schemeClr>
                        </a:solidFill>
                        <a:effectLst/>
                        <a:latin typeface="Times New Roman" pitchFamily="18" charset="0"/>
                        <a:cs typeface="Arial" pitchFamily="34" charset="0"/>
                      </a:endParaRP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2">
                              <a:lumMod val="50000"/>
                            </a:schemeClr>
                          </a:solidFill>
                          <a:effectLst/>
                          <a:latin typeface="Times New Roman" pitchFamily="18" charset="0"/>
                          <a:cs typeface="Arial" pitchFamily="34" charset="0"/>
                        </a:rPr>
                        <a:t>43 959,8</a:t>
                      </a: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r>
              <a:tr h="12540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2">
                              <a:lumMod val="50000"/>
                            </a:schemeClr>
                          </a:solidFill>
                          <a:effectLst/>
                          <a:latin typeface="Trebuchet MS" pitchFamily="34" charset="0"/>
                          <a:cs typeface="Arial" pitchFamily="34" charset="0"/>
                        </a:rPr>
                        <a:t>08</a:t>
                      </a:r>
                      <a:endParaRPr kumimoji="0" lang="ru-RU" sz="1200" b="0" i="0" u="none" strike="noStrike" cap="none" normalizeH="0" baseline="0" dirty="0" smtClean="0">
                        <a:ln>
                          <a:noFill/>
                        </a:ln>
                        <a:solidFill>
                          <a:schemeClr val="tx2">
                            <a:lumMod val="50000"/>
                          </a:schemeClr>
                        </a:solidFill>
                        <a:effectLst/>
                        <a:latin typeface="Times New Roman" pitchFamily="18" charset="0"/>
                        <a:cs typeface="Arial" pitchFamily="34" charset="0"/>
                      </a:endParaRP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2">
                              <a:lumMod val="50000"/>
                            </a:schemeClr>
                          </a:solidFill>
                          <a:effectLst/>
                          <a:latin typeface="Trebuchet MS" pitchFamily="34" charset="0"/>
                          <a:cs typeface="Arial" pitchFamily="34" charset="0"/>
                        </a:rPr>
                        <a:t>04</a:t>
                      </a:r>
                      <a:endParaRPr kumimoji="0" lang="ru-RU" sz="1200" b="0" i="0" u="none" strike="noStrike" cap="none" normalizeH="0" baseline="0" dirty="0" smtClean="0">
                        <a:ln>
                          <a:noFill/>
                        </a:ln>
                        <a:solidFill>
                          <a:schemeClr val="tx2">
                            <a:lumMod val="50000"/>
                          </a:schemeClr>
                        </a:solidFill>
                        <a:effectLst/>
                        <a:latin typeface="Times New Roman" pitchFamily="18" charset="0"/>
                        <a:cs typeface="Arial" pitchFamily="34" charset="0"/>
                      </a:endParaRP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2">
                              <a:lumMod val="50000"/>
                            </a:schemeClr>
                          </a:solidFill>
                          <a:effectLst/>
                          <a:latin typeface="Trebuchet MS" pitchFamily="34" charset="0"/>
                          <a:cs typeface="Arial" pitchFamily="34" charset="0"/>
                        </a:rPr>
                        <a:t>Другие вопросы в области культуры, кинематографии</a:t>
                      </a:r>
                      <a:endParaRPr kumimoji="0" lang="ru-RU" sz="1200" b="0" i="0" u="none" strike="noStrike" cap="none" normalizeH="0" baseline="0" dirty="0" smtClean="0">
                        <a:ln>
                          <a:noFill/>
                        </a:ln>
                        <a:solidFill>
                          <a:schemeClr val="tx2">
                            <a:lumMod val="50000"/>
                          </a:schemeClr>
                        </a:solidFill>
                        <a:effectLst/>
                        <a:latin typeface="Times New Roman" pitchFamily="18" charset="0"/>
                        <a:cs typeface="Arial" pitchFamily="34" charset="0"/>
                      </a:endParaRP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2">
                              <a:lumMod val="50000"/>
                            </a:schemeClr>
                          </a:solidFill>
                          <a:effectLst/>
                          <a:latin typeface="Times New Roman" pitchFamily="18" charset="0"/>
                          <a:cs typeface="Arial" pitchFamily="34" charset="0"/>
                        </a:rPr>
                        <a:t>0</a:t>
                      </a: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r>
              <a:tr h="12540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2">
                              <a:lumMod val="50000"/>
                            </a:schemeClr>
                          </a:solidFill>
                          <a:effectLst/>
                          <a:latin typeface="Trebuchet MS" pitchFamily="34" charset="0"/>
                          <a:cs typeface="Arial" pitchFamily="34" charset="0"/>
                        </a:rPr>
                        <a:t>10</a:t>
                      </a:r>
                      <a:endParaRPr kumimoji="0" lang="ru-RU" sz="1600" b="1" i="0" u="none" strike="noStrike" cap="none" normalizeH="0" baseline="0" dirty="0" smtClean="0">
                        <a:ln>
                          <a:noFill/>
                        </a:ln>
                        <a:solidFill>
                          <a:schemeClr val="tx2">
                            <a:lumMod val="50000"/>
                          </a:schemeClr>
                        </a:solidFill>
                        <a:effectLst/>
                        <a:latin typeface="Times New Roman" pitchFamily="18" charset="0"/>
                        <a:cs typeface="Arial" pitchFamily="34" charset="0"/>
                      </a:endParaRP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2">
                              <a:lumMod val="50000"/>
                            </a:schemeClr>
                          </a:solidFill>
                          <a:effectLst/>
                          <a:latin typeface="Trebuchet MS" pitchFamily="34" charset="0"/>
                          <a:cs typeface="Arial" pitchFamily="34" charset="0"/>
                        </a:rPr>
                        <a:t>00</a:t>
                      </a:r>
                      <a:endParaRPr kumimoji="0" lang="ru-RU" sz="1600" b="1" i="0" u="none" strike="noStrike" cap="none" normalizeH="0" baseline="0" dirty="0" smtClean="0">
                        <a:ln>
                          <a:noFill/>
                        </a:ln>
                        <a:solidFill>
                          <a:schemeClr val="tx2">
                            <a:lumMod val="50000"/>
                          </a:schemeClr>
                        </a:solidFill>
                        <a:effectLst/>
                        <a:latin typeface="Times New Roman" pitchFamily="18" charset="0"/>
                        <a:cs typeface="Arial" pitchFamily="34" charset="0"/>
                      </a:endParaRP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2">
                              <a:lumMod val="50000"/>
                            </a:schemeClr>
                          </a:solidFill>
                          <a:effectLst/>
                          <a:latin typeface="Trebuchet MS" pitchFamily="34" charset="0"/>
                          <a:cs typeface="Arial" pitchFamily="34" charset="0"/>
                        </a:rPr>
                        <a:t>Социальная политика</a:t>
                      </a:r>
                      <a:endParaRPr kumimoji="0" lang="ru-RU" sz="1600" b="1" i="0" u="none" strike="noStrike" cap="none" normalizeH="0" baseline="0" dirty="0" smtClean="0">
                        <a:ln>
                          <a:noFill/>
                        </a:ln>
                        <a:solidFill>
                          <a:schemeClr val="tx2">
                            <a:lumMod val="50000"/>
                          </a:schemeClr>
                        </a:solidFill>
                        <a:effectLst/>
                        <a:latin typeface="Times New Roman" pitchFamily="18" charset="0"/>
                        <a:cs typeface="Arial" pitchFamily="34" charset="0"/>
                      </a:endParaRP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2">
                              <a:lumMod val="50000"/>
                            </a:schemeClr>
                          </a:solidFill>
                          <a:effectLst/>
                          <a:latin typeface="Times New Roman" pitchFamily="18" charset="0"/>
                          <a:cs typeface="Arial" pitchFamily="34" charset="0"/>
                        </a:rPr>
                        <a:t>6 657,9</a:t>
                      </a: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r>
              <a:tr h="12540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2">
                              <a:lumMod val="50000"/>
                            </a:schemeClr>
                          </a:solidFill>
                          <a:effectLst/>
                          <a:latin typeface="Trebuchet MS" pitchFamily="34" charset="0"/>
                          <a:cs typeface="Arial" pitchFamily="34" charset="0"/>
                        </a:rPr>
                        <a:t>10</a:t>
                      </a:r>
                      <a:endParaRPr kumimoji="0" lang="ru-RU" sz="1200" b="0" i="0" u="none" strike="noStrike" cap="none" normalizeH="0" baseline="0" dirty="0" smtClean="0">
                        <a:ln>
                          <a:noFill/>
                        </a:ln>
                        <a:solidFill>
                          <a:schemeClr val="tx2">
                            <a:lumMod val="50000"/>
                          </a:schemeClr>
                        </a:solidFill>
                        <a:effectLst/>
                        <a:latin typeface="Times New Roman" pitchFamily="18" charset="0"/>
                        <a:cs typeface="Arial" pitchFamily="34" charset="0"/>
                      </a:endParaRP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2">
                              <a:lumMod val="50000"/>
                            </a:schemeClr>
                          </a:solidFill>
                          <a:effectLst/>
                          <a:latin typeface="Trebuchet MS" pitchFamily="34" charset="0"/>
                          <a:cs typeface="Arial" pitchFamily="34" charset="0"/>
                        </a:rPr>
                        <a:t>01</a:t>
                      </a:r>
                      <a:endParaRPr kumimoji="0" lang="ru-RU" sz="1200" b="0" i="0" u="none" strike="noStrike" cap="none" normalizeH="0" baseline="0" dirty="0" smtClean="0">
                        <a:ln>
                          <a:noFill/>
                        </a:ln>
                        <a:solidFill>
                          <a:schemeClr val="tx2">
                            <a:lumMod val="50000"/>
                          </a:schemeClr>
                        </a:solidFill>
                        <a:effectLst/>
                        <a:latin typeface="Times New Roman" pitchFamily="18" charset="0"/>
                        <a:cs typeface="Arial" pitchFamily="34" charset="0"/>
                      </a:endParaRP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2">
                              <a:lumMod val="50000"/>
                            </a:schemeClr>
                          </a:solidFill>
                          <a:effectLst/>
                          <a:latin typeface="Trebuchet MS" pitchFamily="34" charset="0"/>
                          <a:cs typeface="Arial" pitchFamily="34" charset="0"/>
                        </a:rPr>
                        <a:t>Пенсионное обеспечение</a:t>
                      </a:r>
                      <a:endParaRPr kumimoji="0" lang="ru-RU" sz="1200" b="0" i="0" u="none" strike="noStrike" cap="none" normalizeH="0" baseline="0" dirty="0" smtClean="0">
                        <a:ln>
                          <a:noFill/>
                        </a:ln>
                        <a:solidFill>
                          <a:schemeClr val="tx2">
                            <a:lumMod val="50000"/>
                          </a:schemeClr>
                        </a:solidFill>
                        <a:effectLst/>
                        <a:latin typeface="Times New Roman" pitchFamily="18" charset="0"/>
                        <a:cs typeface="Arial" pitchFamily="34" charset="0"/>
                      </a:endParaRP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2">
                              <a:lumMod val="50000"/>
                            </a:schemeClr>
                          </a:solidFill>
                          <a:effectLst/>
                          <a:latin typeface="Times New Roman" pitchFamily="18" charset="0"/>
                          <a:cs typeface="Arial" pitchFamily="34" charset="0"/>
                        </a:rPr>
                        <a:t>1 932,0</a:t>
                      </a: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r>
              <a:tr h="12540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2">
                              <a:lumMod val="50000"/>
                            </a:schemeClr>
                          </a:solidFill>
                          <a:effectLst/>
                          <a:latin typeface="Trebuchet MS" pitchFamily="34" charset="0"/>
                          <a:cs typeface="Arial" pitchFamily="34" charset="0"/>
                        </a:rPr>
                        <a:t>10</a:t>
                      </a:r>
                      <a:endParaRPr kumimoji="0" lang="ru-RU" sz="1200" b="0" i="0" u="none" strike="noStrike" cap="none" normalizeH="0" baseline="0" smtClean="0">
                        <a:ln>
                          <a:noFill/>
                        </a:ln>
                        <a:solidFill>
                          <a:schemeClr val="tx2">
                            <a:lumMod val="50000"/>
                          </a:schemeClr>
                        </a:solidFill>
                        <a:effectLst/>
                        <a:latin typeface="Times New Roman" pitchFamily="18" charset="0"/>
                        <a:cs typeface="Arial" pitchFamily="34" charset="0"/>
                      </a:endParaRP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2">
                              <a:lumMod val="50000"/>
                            </a:schemeClr>
                          </a:solidFill>
                          <a:effectLst/>
                          <a:latin typeface="Trebuchet MS" pitchFamily="34" charset="0"/>
                          <a:cs typeface="Arial" pitchFamily="34" charset="0"/>
                        </a:rPr>
                        <a:t>03</a:t>
                      </a:r>
                      <a:endParaRPr kumimoji="0" lang="ru-RU" sz="1200" b="0" i="0" u="none" strike="noStrike" cap="none" normalizeH="0" baseline="0" smtClean="0">
                        <a:ln>
                          <a:noFill/>
                        </a:ln>
                        <a:solidFill>
                          <a:schemeClr val="tx2">
                            <a:lumMod val="50000"/>
                          </a:schemeClr>
                        </a:solidFill>
                        <a:effectLst/>
                        <a:latin typeface="Times New Roman" pitchFamily="18" charset="0"/>
                        <a:cs typeface="Arial" pitchFamily="34" charset="0"/>
                      </a:endParaRP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2">
                              <a:lumMod val="50000"/>
                            </a:schemeClr>
                          </a:solidFill>
                          <a:effectLst/>
                          <a:latin typeface="Trebuchet MS" pitchFamily="34" charset="0"/>
                          <a:cs typeface="Arial" pitchFamily="34" charset="0"/>
                        </a:rPr>
                        <a:t>Социальное обеспечение населения</a:t>
                      </a:r>
                      <a:endParaRPr kumimoji="0" lang="ru-RU" sz="1200" b="0" i="0" u="none" strike="noStrike" cap="none" normalizeH="0" baseline="0" dirty="0" smtClean="0">
                        <a:ln>
                          <a:noFill/>
                        </a:ln>
                        <a:solidFill>
                          <a:schemeClr val="tx2">
                            <a:lumMod val="50000"/>
                          </a:schemeClr>
                        </a:solidFill>
                        <a:effectLst/>
                        <a:latin typeface="Times New Roman" pitchFamily="18" charset="0"/>
                        <a:cs typeface="Arial" pitchFamily="34" charset="0"/>
                      </a:endParaRP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2">
                              <a:lumMod val="50000"/>
                            </a:schemeClr>
                          </a:solidFill>
                          <a:effectLst/>
                          <a:latin typeface="Times New Roman" pitchFamily="18" charset="0"/>
                          <a:cs typeface="Arial" pitchFamily="34" charset="0"/>
                        </a:rPr>
                        <a:t>463,1</a:t>
                      </a: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r>
              <a:tr h="12540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2">
                              <a:lumMod val="50000"/>
                            </a:schemeClr>
                          </a:solidFill>
                          <a:effectLst/>
                          <a:latin typeface="Trebuchet MS" pitchFamily="34" charset="0"/>
                          <a:cs typeface="Arial" pitchFamily="34" charset="0"/>
                        </a:rPr>
                        <a:t>10</a:t>
                      </a:r>
                      <a:endParaRPr kumimoji="0" lang="ru-RU" sz="1200" b="0" i="0" u="none" strike="noStrike" cap="none" normalizeH="0" baseline="0" smtClean="0">
                        <a:ln>
                          <a:noFill/>
                        </a:ln>
                        <a:solidFill>
                          <a:schemeClr val="tx2">
                            <a:lumMod val="50000"/>
                          </a:schemeClr>
                        </a:solidFill>
                        <a:effectLst/>
                        <a:latin typeface="Times New Roman" pitchFamily="18" charset="0"/>
                        <a:cs typeface="Arial" pitchFamily="34" charset="0"/>
                      </a:endParaRP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2">
                              <a:lumMod val="50000"/>
                            </a:schemeClr>
                          </a:solidFill>
                          <a:effectLst/>
                          <a:latin typeface="Trebuchet MS" pitchFamily="34" charset="0"/>
                          <a:cs typeface="Arial" pitchFamily="34" charset="0"/>
                        </a:rPr>
                        <a:t>04</a:t>
                      </a:r>
                      <a:endParaRPr kumimoji="0" lang="ru-RU" sz="1200" b="0" i="0" u="none" strike="noStrike" cap="none" normalizeH="0" baseline="0" smtClean="0">
                        <a:ln>
                          <a:noFill/>
                        </a:ln>
                        <a:solidFill>
                          <a:schemeClr val="tx2">
                            <a:lumMod val="50000"/>
                          </a:schemeClr>
                        </a:solidFill>
                        <a:effectLst/>
                        <a:latin typeface="Times New Roman" pitchFamily="18" charset="0"/>
                        <a:cs typeface="Arial" pitchFamily="34" charset="0"/>
                      </a:endParaRP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2">
                              <a:lumMod val="50000"/>
                            </a:schemeClr>
                          </a:solidFill>
                          <a:effectLst/>
                          <a:latin typeface="Trebuchet MS" pitchFamily="34" charset="0"/>
                          <a:cs typeface="Arial" pitchFamily="34" charset="0"/>
                        </a:rPr>
                        <a:t>Охрана семьи и детства</a:t>
                      </a:r>
                      <a:endParaRPr kumimoji="0" lang="ru-RU" sz="1200" b="0" i="0" u="none" strike="noStrike" cap="none" normalizeH="0" baseline="0" dirty="0" smtClean="0">
                        <a:ln>
                          <a:noFill/>
                        </a:ln>
                        <a:solidFill>
                          <a:schemeClr val="tx2">
                            <a:lumMod val="50000"/>
                          </a:schemeClr>
                        </a:solidFill>
                        <a:effectLst/>
                        <a:latin typeface="Times New Roman" pitchFamily="18" charset="0"/>
                        <a:cs typeface="Arial" pitchFamily="34" charset="0"/>
                      </a:endParaRP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2">
                              <a:lumMod val="50000"/>
                            </a:schemeClr>
                          </a:solidFill>
                          <a:effectLst/>
                          <a:latin typeface="Times New Roman" pitchFamily="18" charset="0"/>
                          <a:cs typeface="Arial" pitchFamily="34" charset="0"/>
                        </a:rPr>
                        <a:t>4 056,8</a:t>
                      </a: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r>
              <a:tr h="126987">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2">
                              <a:lumMod val="50000"/>
                            </a:schemeClr>
                          </a:solidFill>
                          <a:effectLst/>
                          <a:latin typeface="Trebuchet MS" pitchFamily="34" charset="0"/>
                          <a:cs typeface="Arial" pitchFamily="34" charset="0"/>
                        </a:rPr>
                        <a:t>10</a:t>
                      </a:r>
                      <a:endParaRPr kumimoji="0" lang="ru-RU" sz="1200" b="0" i="0" u="none" strike="noStrike" cap="none" normalizeH="0" baseline="0" smtClean="0">
                        <a:ln>
                          <a:noFill/>
                        </a:ln>
                        <a:solidFill>
                          <a:schemeClr val="tx2">
                            <a:lumMod val="50000"/>
                          </a:schemeClr>
                        </a:solidFill>
                        <a:effectLst/>
                        <a:latin typeface="Times New Roman" pitchFamily="18" charset="0"/>
                        <a:cs typeface="Arial" pitchFamily="34" charset="0"/>
                      </a:endParaRP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2">
                              <a:lumMod val="50000"/>
                            </a:schemeClr>
                          </a:solidFill>
                          <a:effectLst/>
                          <a:latin typeface="Trebuchet MS" pitchFamily="34" charset="0"/>
                          <a:cs typeface="Arial" pitchFamily="34" charset="0"/>
                        </a:rPr>
                        <a:t>06</a:t>
                      </a:r>
                      <a:endParaRPr kumimoji="0" lang="ru-RU" sz="1200" b="0" i="0" u="none" strike="noStrike" cap="none" normalizeH="0" baseline="0" smtClean="0">
                        <a:ln>
                          <a:noFill/>
                        </a:ln>
                        <a:solidFill>
                          <a:schemeClr val="tx2">
                            <a:lumMod val="50000"/>
                          </a:schemeClr>
                        </a:solidFill>
                        <a:effectLst/>
                        <a:latin typeface="Times New Roman" pitchFamily="18" charset="0"/>
                        <a:cs typeface="Arial" pitchFamily="34" charset="0"/>
                      </a:endParaRP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2">
                              <a:lumMod val="50000"/>
                            </a:schemeClr>
                          </a:solidFill>
                          <a:effectLst/>
                          <a:latin typeface="Trebuchet MS" pitchFamily="34" charset="0"/>
                          <a:cs typeface="Arial" pitchFamily="34" charset="0"/>
                        </a:rPr>
                        <a:t>Другие вопросы в области социальной политики</a:t>
                      </a:r>
                      <a:endParaRPr kumimoji="0" lang="ru-RU" sz="1200" b="0" i="0" u="none" strike="noStrike" cap="none" normalizeH="0" baseline="0" dirty="0" smtClean="0">
                        <a:ln>
                          <a:noFill/>
                        </a:ln>
                        <a:solidFill>
                          <a:schemeClr val="tx2">
                            <a:lumMod val="50000"/>
                          </a:schemeClr>
                        </a:solidFill>
                        <a:effectLst/>
                        <a:latin typeface="Times New Roman" pitchFamily="18" charset="0"/>
                        <a:cs typeface="Arial" pitchFamily="34" charset="0"/>
                      </a:endParaRP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2">
                              <a:lumMod val="50000"/>
                            </a:schemeClr>
                          </a:solidFill>
                          <a:effectLst/>
                          <a:latin typeface="Times New Roman" pitchFamily="18" charset="0"/>
                          <a:cs typeface="Arial" pitchFamily="34" charset="0"/>
                        </a:rPr>
                        <a:t>200,0</a:t>
                      </a: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r>
              <a:tr h="12540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2">
                              <a:lumMod val="50000"/>
                            </a:schemeClr>
                          </a:solidFill>
                          <a:effectLst/>
                          <a:latin typeface="Trebuchet MS" pitchFamily="34" charset="0"/>
                          <a:cs typeface="Arial" pitchFamily="34" charset="0"/>
                        </a:rPr>
                        <a:t>11</a:t>
                      </a:r>
                      <a:endParaRPr kumimoji="0" lang="ru-RU" sz="1600" b="1" i="0" u="none" strike="noStrike" cap="none" normalizeH="0" baseline="0" dirty="0" smtClean="0">
                        <a:ln>
                          <a:noFill/>
                        </a:ln>
                        <a:solidFill>
                          <a:schemeClr val="tx2">
                            <a:lumMod val="50000"/>
                          </a:schemeClr>
                        </a:solidFill>
                        <a:effectLst/>
                        <a:latin typeface="Times New Roman" pitchFamily="18" charset="0"/>
                        <a:cs typeface="Arial" pitchFamily="34" charset="0"/>
                      </a:endParaRP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2">
                              <a:lumMod val="50000"/>
                            </a:schemeClr>
                          </a:solidFill>
                          <a:effectLst/>
                          <a:latin typeface="Trebuchet MS" pitchFamily="34" charset="0"/>
                          <a:cs typeface="Arial" pitchFamily="34" charset="0"/>
                        </a:rPr>
                        <a:t>00</a:t>
                      </a:r>
                      <a:endParaRPr kumimoji="0" lang="ru-RU" sz="1600" b="1" i="0" u="none" strike="noStrike" cap="none" normalizeH="0" baseline="0" dirty="0" smtClean="0">
                        <a:ln>
                          <a:noFill/>
                        </a:ln>
                        <a:solidFill>
                          <a:schemeClr val="tx2">
                            <a:lumMod val="50000"/>
                          </a:schemeClr>
                        </a:solidFill>
                        <a:effectLst/>
                        <a:latin typeface="Times New Roman" pitchFamily="18" charset="0"/>
                        <a:cs typeface="Arial" pitchFamily="34" charset="0"/>
                      </a:endParaRP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2">
                              <a:lumMod val="50000"/>
                            </a:schemeClr>
                          </a:solidFill>
                          <a:effectLst/>
                          <a:latin typeface="Trebuchet MS" pitchFamily="34" charset="0"/>
                          <a:cs typeface="Arial" pitchFamily="34" charset="0"/>
                        </a:rPr>
                        <a:t>Физическая культура и спорт</a:t>
                      </a:r>
                      <a:endParaRPr kumimoji="0" lang="ru-RU" sz="1600" b="1" i="0" u="none" strike="noStrike" cap="none" normalizeH="0" baseline="0" dirty="0" smtClean="0">
                        <a:ln>
                          <a:noFill/>
                        </a:ln>
                        <a:solidFill>
                          <a:schemeClr val="tx2">
                            <a:lumMod val="50000"/>
                          </a:schemeClr>
                        </a:solidFill>
                        <a:effectLst/>
                        <a:latin typeface="Times New Roman" pitchFamily="18" charset="0"/>
                        <a:cs typeface="Arial" pitchFamily="34" charset="0"/>
                      </a:endParaRP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2">
                              <a:lumMod val="50000"/>
                            </a:schemeClr>
                          </a:solidFill>
                          <a:effectLst/>
                          <a:latin typeface="Times New Roman" pitchFamily="18" charset="0"/>
                          <a:cs typeface="Arial" pitchFamily="34" charset="0"/>
                        </a:rPr>
                        <a:t>4 317,7</a:t>
                      </a: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r>
              <a:tr h="12540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2">
                              <a:lumMod val="50000"/>
                            </a:schemeClr>
                          </a:solidFill>
                          <a:effectLst/>
                          <a:latin typeface="Trebuchet MS" pitchFamily="34" charset="0"/>
                          <a:cs typeface="Arial" pitchFamily="34" charset="0"/>
                        </a:rPr>
                        <a:t>13</a:t>
                      </a:r>
                      <a:endParaRPr kumimoji="0" lang="ru-RU" sz="1600" b="1" i="0" u="none" strike="noStrike" cap="none" normalizeH="0" baseline="0" dirty="0" smtClean="0">
                        <a:ln>
                          <a:noFill/>
                        </a:ln>
                        <a:solidFill>
                          <a:schemeClr val="tx2">
                            <a:lumMod val="50000"/>
                          </a:schemeClr>
                        </a:solidFill>
                        <a:effectLst/>
                        <a:latin typeface="Times New Roman" pitchFamily="18" charset="0"/>
                        <a:cs typeface="Arial" pitchFamily="34" charset="0"/>
                      </a:endParaRP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2">
                              <a:lumMod val="50000"/>
                            </a:schemeClr>
                          </a:solidFill>
                          <a:effectLst/>
                          <a:latin typeface="Trebuchet MS" pitchFamily="34" charset="0"/>
                          <a:cs typeface="Arial" pitchFamily="34" charset="0"/>
                        </a:rPr>
                        <a:t>00</a:t>
                      </a:r>
                      <a:endParaRPr kumimoji="0" lang="ru-RU" sz="1600" b="1" i="0" u="none" strike="noStrike" cap="none" normalizeH="0" baseline="0" dirty="0" smtClean="0">
                        <a:ln>
                          <a:noFill/>
                        </a:ln>
                        <a:solidFill>
                          <a:schemeClr val="tx2">
                            <a:lumMod val="50000"/>
                          </a:schemeClr>
                        </a:solidFill>
                        <a:effectLst/>
                        <a:latin typeface="Times New Roman" pitchFamily="18" charset="0"/>
                        <a:cs typeface="Arial" pitchFamily="34" charset="0"/>
                      </a:endParaRP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2">
                              <a:lumMod val="50000"/>
                            </a:schemeClr>
                          </a:solidFill>
                          <a:effectLst/>
                          <a:latin typeface="Trebuchet MS" pitchFamily="34" charset="0"/>
                          <a:cs typeface="Arial" pitchFamily="34" charset="0"/>
                        </a:rPr>
                        <a:t>Обслуживание государственного и муниципального долга</a:t>
                      </a:r>
                      <a:endParaRPr kumimoji="0" lang="ru-RU" sz="1600" b="1" i="0" u="none" strike="noStrike" cap="none" normalizeH="0" baseline="0" dirty="0" smtClean="0">
                        <a:ln>
                          <a:noFill/>
                        </a:ln>
                        <a:solidFill>
                          <a:schemeClr val="tx2">
                            <a:lumMod val="50000"/>
                          </a:schemeClr>
                        </a:solidFill>
                        <a:effectLst/>
                        <a:latin typeface="Times New Roman" pitchFamily="18" charset="0"/>
                        <a:cs typeface="Arial" pitchFamily="34" charset="0"/>
                      </a:endParaRP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2">
                              <a:lumMod val="50000"/>
                            </a:schemeClr>
                          </a:solidFill>
                          <a:effectLst/>
                          <a:latin typeface="Times New Roman" pitchFamily="18" charset="0"/>
                          <a:cs typeface="Arial" pitchFamily="34" charset="0"/>
                        </a:rPr>
                        <a:t>2 766,0</a:t>
                      </a: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r>
              <a:tr h="12540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2">
                              <a:lumMod val="50000"/>
                            </a:schemeClr>
                          </a:solidFill>
                          <a:effectLst/>
                          <a:latin typeface="Trebuchet MS" pitchFamily="34" charset="0"/>
                          <a:cs typeface="Arial" pitchFamily="34" charset="0"/>
                        </a:rPr>
                        <a:t>13</a:t>
                      </a:r>
                      <a:endParaRPr kumimoji="0" lang="ru-RU" sz="1200" b="0" i="0" u="none" strike="noStrike" cap="none" normalizeH="0" baseline="0" dirty="0" smtClean="0">
                        <a:ln>
                          <a:noFill/>
                        </a:ln>
                        <a:solidFill>
                          <a:schemeClr val="tx2">
                            <a:lumMod val="50000"/>
                          </a:schemeClr>
                        </a:solidFill>
                        <a:effectLst/>
                        <a:latin typeface="Times New Roman" pitchFamily="18" charset="0"/>
                        <a:cs typeface="Arial" pitchFamily="34" charset="0"/>
                      </a:endParaRP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2">
                              <a:lumMod val="50000"/>
                            </a:schemeClr>
                          </a:solidFill>
                          <a:effectLst/>
                          <a:latin typeface="Trebuchet MS" pitchFamily="34" charset="0"/>
                          <a:cs typeface="Arial" pitchFamily="34" charset="0"/>
                        </a:rPr>
                        <a:t>01</a:t>
                      </a:r>
                      <a:endParaRPr kumimoji="0" lang="ru-RU" sz="1200" b="0" i="0" u="none" strike="noStrike" cap="none" normalizeH="0" baseline="0" dirty="0" smtClean="0">
                        <a:ln>
                          <a:noFill/>
                        </a:ln>
                        <a:solidFill>
                          <a:schemeClr val="tx2">
                            <a:lumMod val="50000"/>
                          </a:schemeClr>
                        </a:solidFill>
                        <a:effectLst/>
                        <a:latin typeface="Times New Roman" pitchFamily="18" charset="0"/>
                        <a:cs typeface="Arial" pitchFamily="34" charset="0"/>
                      </a:endParaRP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2">
                              <a:lumMod val="50000"/>
                            </a:schemeClr>
                          </a:solidFill>
                          <a:effectLst/>
                          <a:latin typeface="Trebuchet MS" pitchFamily="34" charset="0"/>
                          <a:cs typeface="Arial" pitchFamily="34" charset="0"/>
                        </a:rPr>
                        <a:t>Обслуживание государственного внутреннего и муниципального долга</a:t>
                      </a:r>
                      <a:endParaRPr kumimoji="0" lang="ru-RU" sz="1200" b="0" i="0" u="none" strike="noStrike" cap="none" normalizeH="0" baseline="0" dirty="0" smtClean="0">
                        <a:ln>
                          <a:noFill/>
                        </a:ln>
                        <a:solidFill>
                          <a:schemeClr val="tx2">
                            <a:lumMod val="50000"/>
                          </a:schemeClr>
                        </a:solidFill>
                        <a:effectLst/>
                        <a:latin typeface="Times New Roman" pitchFamily="18" charset="0"/>
                        <a:cs typeface="Arial" pitchFamily="34" charset="0"/>
                      </a:endParaRP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2">
                              <a:lumMod val="50000"/>
                            </a:schemeClr>
                          </a:solidFill>
                          <a:effectLst/>
                          <a:latin typeface="Times New Roman" pitchFamily="18" charset="0"/>
                          <a:cs typeface="Arial" pitchFamily="34" charset="0"/>
                        </a:rPr>
                        <a:t>2 766,0</a:t>
                      </a: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r>
              <a:tr h="247491">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ru-RU" sz="800" b="0" i="0" u="none" strike="noStrike" cap="none" normalizeH="0" baseline="0" dirty="0" smtClean="0">
                          <a:ln>
                            <a:noFill/>
                          </a:ln>
                          <a:solidFill>
                            <a:schemeClr val="tx2">
                              <a:lumMod val="50000"/>
                            </a:schemeClr>
                          </a:solidFill>
                          <a:effectLst/>
                          <a:latin typeface="Trebuchet MS" pitchFamily="34" charset="0"/>
                          <a:cs typeface="Arial" pitchFamily="34" charset="0"/>
                        </a:rPr>
                        <a:t> </a:t>
                      </a:r>
                      <a:endParaRPr kumimoji="0" lang="ru-RU" sz="800" b="0" i="0" u="none" strike="noStrike" cap="none" normalizeH="0" baseline="0" dirty="0" smtClean="0">
                        <a:ln>
                          <a:noFill/>
                        </a:ln>
                        <a:solidFill>
                          <a:schemeClr val="tx2">
                            <a:lumMod val="50000"/>
                          </a:schemeClr>
                        </a:solidFill>
                        <a:effectLst/>
                        <a:latin typeface="Times New Roman" pitchFamily="18" charset="0"/>
                        <a:cs typeface="Arial" pitchFamily="34" charset="0"/>
                      </a:endParaRP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ru-RU" sz="800" b="0" i="0" u="none" strike="noStrike" cap="none" normalizeH="0" baseline="0" smtClean="0">
                          <a:ln>
                            <a:noFill/>
                          </a:ln>
                          <a:solidFill>
                            <a:schemeClr val="tx2">
                              <a:lumMod val="50000"/>
                            </a:schemeClr>
                          </a:solidFill>
                          <a:effectLst/>
                          <a:latin typeface="Trebuchet MS" pitchFamily="34" charset="0"/>
                          <a:cs typeface="Arial" pitchFamily="34" charset="0"/>
                        </a:rPr>
                        <a:t> </a:t>
                      </a:r>
                      <a:endParaRPr kumimoji="0" lang="ru-RU" sz="800" b="0" i="0" u="none" strike="noStrike" cap="none" normalizeH="0" baseline="0" smtClean="0">
                        <a:ln>
                          <a:noFill/>
                        </a:ln>
                        <a:solidFill>
                          <a:schemeClr val="tx2">
                            <a:lumMod val="50000"/>
                          </a:schemeClr>
                        </a:solidFill>
                        <a:effectLst/>
                        <a:latin typeface="Times New Roman" pitchFamily="18" charset="0"/>
                        <a:cs typeface="Arial" pitchFamily="34" charset="0"/>
                      </a:endParaRP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2">
                              <a:lumMod val="50000"/>
                            </a:schemeClr>
                          </a:solidFill>
                          <a:effectLst/>
                          <a:latin typeface="Trebuchet MS" pitchFamily="34" charset="0"/>
                          <a:cs typeface="Arial" pitchFamily="34" charset="0"/>
                        </a:rPr>
                        <a:t>Итого</a:t>
                      </a:r>
                      <a:endParaRPr kumimoji="0" lang="ru-RU" sz="1800" b="1" i="0" u="none" strike="noStrike" cap="none" normalizeH="0" baseline="0" dirty="0" smtClean="0">
                        <a:ln>
                          <a:noFill/>
                        </a:ln>
                        <a:solidFill>
                          <a:schemeClr val="tx2">
                            <a:lumMod val="50000"/>
                          </a:schemeClr>
                        </a:solidFill>
                        <a:effectLst/>
                        <a:latin typeface="Times New Roman" pitchFamily="18" charset="0"/>
                        <a:cs typeface="Arial" pitchFamily="34" charset="0"/>
                      </a:endParaRP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2">
                              <a:lumMod val="50000"/>
                            </a:schemeClr>
                          </a:solidFill>
                          <a:effectLst/>
                          <a:latin typeface="Times New Roman" pitchFamily="18" charset="0"/>
                          <a:cs typeface="Arial" pitchFamily="34" charset="0"/>
                        </a:rPr>
                        <a:t>741 679,9</a:t>
                      </a: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r>
            </a:tbl>
          </a:graphicData>
        </a:graphic>
      </p:graphicFrame>
      <p:sp>
        <p:nvSpPr>
          <p:cNvPr id="3" name="Прямоугольник 2"/>
          <p:cNvSpPr/>
          <p:nvPr/>
        </p:nvSpPr>
        <p:spPr>
          <a:xfrm>
            <a:off x="107504" y="314072"/>
            <a:ext cx="8928992" cy="954107"/>
          </a:xfrm>
          <a:prstGeom prst="rect">
            <a:avLst/>
          </a:prstGeom>
        </p:spPr>
        <p:txBody>
          <a:bodyPr wrap="square">
            <a:spAutoFit/>
          </a:bodyPr>
          <a:lstStyle/>
          <a:p>
            <a:pPr algn="ctr"/>
            <a:r>
              <a:rPr lang="ru-RU" altLang="ru-RU" sz="1400" b="1" i="1" dirty="0">
                <a:solidFill>
                  <a:schemeClr val="tx2">
                    <a:lumMod val="50000"/>
                  </a:schemeClr>
                </a:solidFill>
                <a:latin typeface="Arial Black" pitchFamily="34" charset="0"/>
              </a:rPr>
              <a:t>Распределение расходов бюджета муниципального </a:t>
            </a:r>
            <a:r>
              <a:rPr lang="ru-RU" altLang="ru-RU" sz="1400" b="1" i="1" dirty="0" smtClean="0">
                <a:solidFill>
                  <a:schemeClr val="tx2">
                    <a:lumMod val="50000"/>
                  </a:schemeClr>
                </a:solidFill>
                <a:latin typeface="Arial Black" pitchFamily="34" charset="0"/>
              </a:rPr>
              <a:t>образования </a:t>
            </a:r>
          </a:p>
          <a:p>
            <a:pPr algn="ctr"/>
            <a:r>
              <a:rPr lang="ru-RU" altLang="ru-RU" sz="1400" b="1" i="1" dirty="0" smtClean="0">
                <a:solidFill>
                  <a:schemeClr val="tx2">
                    <a:lumMod val="50000"/>
                  </a:schemeClr>
                </a:solidFill>
                <a:latin typeface="Arial Black" pitchFamily="34" charset="0"/>
              </a:rPr>
              <a:t>«Муниципальный округ Кизнерский район Удмуртской Республики " </a:t>
            </a:r>
          </a:p>
          <a:p>
            <a:pPr algn="ctr"/>
            <a:r>
              <a:rPr lang="ru-RU" altLang="ru-RU" sz="1400" b="1" i="1" dirty="0" smtClean="0">
                <a:solidFill>
                  <a:schemeClr val="tx2">
                    <a:lumMod val="50000"/>
                  </a:schemeClr>
                </a:solidFill>
                <a:latin typeface="Arial Black" pitchFamily="34" charset="0"/>
              </a:rPr>
              <a:t>по </a:t>
            </a:r>
            <a:r>
              <a:rPr lang="ru-RU" altLang="ru-RU" sz="1400" b="1" i="1" dirty="0">
                <a:solidFill>
                  <a:schemeClr val="tx2">
                    <a:lumMod val="50000"/>
                  </a:schemeClr>
                </a:solidFill>
                <a:latin typeface="Arial Black" pitchFamily="34" charset="0"/>
              </a:rPr>
              <a:t>разделам и </a:t>
            </a:r>
            <a:r>
              <a:rPr lang="ru-RU" altLang="ru-RU" sz="1400" b="1" i="1" dirty="0" smtClean="0">
                <a:solidFill>
                  <a:schemeClr val="tx2">
                    <a:lumMod val="50000"/>
                  </a:schemeClr>
                </a:solidFill>
                <a:latin typeface="Arial Black" pitchFamily="34" charset="0"/>
              </a:rPr>
              <a:t>подразделам </a:t>
            </a:r>
            <a:r>
              <a:rPr lang="ru-RU" altLang="ru-RU" sz="1400" b="1" i="1" dirty="0">
                <a:solidFill>
                  <a:schemeClr val="tx2">
                    <a:lumMod val="50000"/>
                  </a:schemeClr>
                </a:solidFill>
                <a:latin typeface="Arial Black" pitchFamily="34" charset="0"/>
              </a:rPr>
              <a:t>функциональной классификации </a:t>
            </a:r>
            <a:r>
              <a:rPr lang="ru-RU" altLang="ru-RU" sz="1400" b="1" i="1" dirty="0" smtClean="0">
                <a:solidFill>
                  <a:schemeClr val="tx2">
                    <a:lumMod val="50000"/>
                  </a:schemeClr>
                </a:solidFill>
                <a:latin typeface="Arial Black" pitchFamily="34" charset="0"/>
              </a:rPr>
              <a:t>расходов </a:t>
            </a:r>
          </a:p>
          <a:p>
            <a:pPr algn="ctr"/>
            <a:r>
              <a:rPr lang="ru-RU" altLang="ru-RU" sz="1400" b="1" i="1" dirty="0" smtClean="0">
                <a:solidFill>
                  <a:schemeClr val="tx2">
                    <a:lumMod val="50000"/>
                  </a:schemeClr>
                </a:solidFill>
                <a:latin typeface="Arial Black" pitchFamily="34" charset="0"/>
              </a:rPr>
              <a:t>на 2023 год</a:t>
            </a:r>
            <a:endParaRPr lang="ru-RU" altLang="ru-RU" sz="1400" b="1" i="1" dirty="0">
              <a:solidFill>
                <a:schemeClr val="tx2">
                  <a:lumMod val="50000"/>
                </a:schemeClr>
              </a:solidFill>
              <a:latin typeface="Arial Black" pitchFamily="34" charset="0"/>
            </a:endParaRPr>
          </a:p>
        </p:txBody>
      </p:sp>
      <p:sp>
        <p:nvSpPr>
          <p:cNvPr id="4" name="TextBox 3"/>
          <p:cNvSpPr txBox="1"/>
          <p:nvPr/>
        </p:nvSpPr>
        <p:spPr>
          <a:xfrm>
            <a:off x="7256963" y="980728"/>
            <a:ext cx="1347485" cy="307777"/>
          </a:xfrm>
          <a:prstGeom prst="rect">
            <a:avLst/>
          </a:prstGeom>
          <a:noFill/>
        </p:spPr>
        <p:txBody>
          <a:bodyPr wrap="none" rtlCol="0">
            <a:spAutoFit/>
          </a:bodyPr>
          <a:lstStyle/>
          <a:p>
            <a:r>
              <a:rPr lang="ru-RU" sz="1400" dirty="0" smtClean="0"/>
              <a:t>(продолжение)</a:t>
            </a:r>
            <a:endParaRPr lang="ru-RU" sz="1400" dirty="0"/>
          </a:p>
        </p:txBody>
      </p:sp>
      <p:pic>
        <p:nvPicPr>
          <p:cNvPr id="17410" name="Picture 2"/>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0" y="0"/>
            <a:ext cx="828675" cy="10795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1151914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1600" y="188913"/>
            <a:ext cx="8064896" cy="2160587"/>
          </a:xfrm>
        </p:spPr>
        <p:txBody>
          <a:bodyPr/>
          <a:lstStyle/>
          <a:p>
            <a:pPr algn="just">
              <a:defRPr/>
            </a:pPr>
            <a:r>
              <a:rPr lang="ru-RU" sz="1400" dirty="0" smtClean="0">
                <a:solidFill>
                  <a:srgbClr val="000000"/>
                </a:solidFill>
                <a:latin typeface="Times New Roman" pitchFamily="18" charset="0"/>
                <a:cs typeface="Times New Roman" pitchFamily="18" charset="0"/>
              </a:rPr>
              <a:t/>
            </a:r>
            <a:br>
              <a:rPr lang="ru-RU" sz="1400" dirty="0" smtClean="0">
                <a:solidFill>
                  <a:srgbClr val="000000"/>
                </a:solidFill>
                <a:latin typeface="Times New Roman" pitchFamily="18" charset="0"/>
                <a:cs typeface="Times New Roman" pitchFamily="18" charset="0"/>
              </a:rPr>
            </a:br>
            <a:r>
              <a:rPr lang="ru-RU" sz="1400" dirty="0" smtClean="0">
                <a:solidFill>
                  <a:srgbClr val="000000"/>
                </a:solidFill>
                <a:latin typeface="Times New Roman" pitchFamily="18" charset="0"/>
                <a:cs typeface="Times New Roman" pitchFamily="18" charset="0"/>
              </a:rPr>
              <a:t>           </a:t>
            </a:r>
            <a:r>
              <a:rPr lang="ru-RU" sz="1600" dirty="0" smtClean="0">
                <a:latin typeface="+mn-lt"/>
                <a:cs typeface="Times New Roman" pitchFamily="18" charset="0"/>
              </a:rPr>
              <a:t>На сегодняшний день в муниципальном образовании «Муниципальный округ Кизнерский район Удмуртской Республики» проживает 16,7 тыс. человек. Ожидается, что к 2023 году численность населения района сократится незначительно и составит примерно 16,4 тыс. человек. Из общей численности трудоспособное население  составляет 52%.</a:t>
            </a:r>
            <a:br>
              <a:rPr lang="ru-RU" sz="1600" dirty="0" smtClean="0">
                <a:latin typeface="+mn-lt"/>
                <a:cs typeface="Times New Roman" pitchFamily="18" charset="0"/>
              </a:rPr>
            </a:br>
            <a:r>
              <a:rPr lang="ru-RU" sz="1600" dirty="0" smtClean="0">
                <a:latin typeface="+mn-lt"/>
                <a:cs typeface="Times New Roman" pitchFamily="18" charset="0"/>
              </a:rPr>
              <a:t/>
            </a:r>
            <a:br>
              <a:rPr lang="ru-RU" sz="1600" dirty="0" smtClean="0">
                <a:latin typeface="+mn-lt"/>
                <a:cs typeface="Times New Roman" pitchFamily="18" charset="0"/>
              </a:rPr>
            </a:br>
            <a:r>
              <a:rPr lang="ru-RU" sz="1600" b="1" dirty="0" smtClean="0">
                <a:latin typeface="+mn-lt"/>
                <a:cs typeface="Times New Roman" pitchFamily="18" charset="0"/>
              </a:rPr>
              <a:t>Основные показатели прогноза социально-экономического развития</a:t>
            </a:r>
            <a:endParaRPr lang="ru-RU" sz="1600" b="1" dirty="0">
              <a:solidFill>
                <a:srgbClr val="FF0000"/>
              </a:solidFill>
              <a:latin typeface="+mn-lt"/>
            </a:endParaRPr>
          </a:p>
        </p:txBody>
      </p:sp>
      <p:graphicFrame>
        <p:nvGraphicFramePr>
          <p:cNvPr id="4" name="Таблица 3"/>
          <p:cNvGraphicFramePr>
            <a:graphicFrameLocks noGrp="1"/>
          </p:cNvGraphicFramePr>
          <p:nvPr>
            <p:extLst>
              <p:ext uri="{D42A27DB-BD31-4B8C-83A1-F6EECF244321}">
                <p14:modId xmlns="" xmlns:p14="http://schemas.microsoft.com/office/powerpoint/2010/main" val="187344213"/>
              </p:ext>
            </p:extLst>
          </p:nvPr>
        </p:nvGraphicFramePr>
        <p:xfrm>
          <a:off x="323850" y="2420938"/>
          <a:ext cx="8677306" cy="4160951"/>
        </p:xfrm>
        <a:graphic>
          <a:graphicData uri="http://schemas.openxmlformats.org/drawingml/2006/table">
            <a:tbl>
              <a:tblPr firstRow="1" bandRow="1">
                <a:tableStyleId>{5C22544A-7EE6-4342-B048-85BDC9FD1C3A}</a:tableStyleId>
              </a:tblPr>
              <a:tblGrid>
                <a:gridCol w="4748216">
                  <a:extLst>
                    <a:ext uri="{9D8B030D-6E8A-4147-A177-3AD203B41FA5}">
                      <a16:colId xmlns="" xmlns:a16="http://schemas.microsoft.com/office/drawing/2014/main" val="20000"/>
                    </a:ext>
                  </a:extLst>
                </a:gridCol>
                <a:gridCol w="714380"/>
                <a:gridCol w="857256">
                  <a:extLst>
                    <a:ext uri="{9D8B030D-6E8A-4147-A177-3AD203B41FA5}">
                      <a16:colId xmlns="" xmlns:a16="http://schemas.microsoft.com/office/drawing/2014/main" val="20001"/>
                    </a:ext>
                  </a:extLst>
                </a:gridCol>
                <a:gridCol w="785818">
                  <a:extLst>
                    <a:ext uri="{9D8B030D-6E8A-4147-A177-3AD203B41FA5}">
                      <a16:colId xmlns="" xmlns:a16="http://schemas.microsoft.com/office/drawing/2014/main" val="20002"/>
                    </a:ext>
                  </a:extLst>
                </a:gridCol>
                <a:gridCol w="785818">
                  <a:extLst>
                    <a:ext uri="{9D8B030D-6E8A-4147-A177-3AD203B41FA5}">
                      <a16:colId xmlns="" xmlns:a16="http://schemas.microsoft.com/office/drawing/2014/main" val="20003"/>
                    </a:ext>
                  </a:extLst>
                </a:gridCol>
                <a:gridCol w="785818">
                  <a:extLst>
                    <a:ext uri="{9D8B030D-6E8A-4147-A177-3AD203B41FA5}">
                      <a16:colId xmlns="" xmlns:a16="http://schemas.microsoft.com/office/drawing/2014/main" val="20004"/>
                    </a:ext>
                  </a:extLst>
                </a:gridCol>
              </a:tblGrid>
              <a:tr h="450597">
                <a:tc rowSpan="2">
                  <a:txBody>
                    <a:bodyPr/>
                    <a:lstStyle/>
                    <a:p>
                      <a:pPr algn="ctr"/>
                      <a:r>
                        <a:rPr lang="ru-RU" sz="1400" dirty="0" smtClean="0">
                          <a:latin typeface="+mn-lt"/>
                          <a:cs typeface="Times New Roman" pitchFamily="18" charset="0"/>
                        </a:rPr>
                        <a:t>Наименование показателя</a:t>
                      </a:r>
                      <a:endParaRPr lang="ru-RU" sz="1400" dirty="0">
                        <a:latin typeface="+mn-lt"/>
                        <a:cs typeface="Times New Roman" pitchFamily="18" charset="0"/>
                      </a:endParaRPr>
                    </a:p>
                  </a:txBody>
                  <a:tcPr marL="91444" marR="91444" marT="45714" marB="45714" anchor="ctr">
                    <a:lnR w="38100" cap="flat" cmpd="sng" algn="ctr">
                      <a:solidFill>
                        <a:schemeClr val="bg1"/>
                      </a:solidFill>
                      <a:prstDash val="solid"/>
                      <a:round/>
                      <a:headEnd type="none" w="med" len="med"/>
                      <a:tailEnd type="none" w="med" len="med"/>
                    </a:lnR>
                    <a:solidFill>
                      <a:schemeClr val="bg2">
                        <a:lumMod val="50000"/>
                      </a:schemeClr>
                    </a:solidFill>
                  </a:tcPr>
                </a:tc>
                <a:tc rowSpan="2">
                  <a:txBody>
                    <a:bodyPr/>
                    <a:lstStyle/>
                    <a:p>
                      <a:pPr algn="ctr"/>
                      <a:r>
                        <a:rPr lang="ru-RU" sz="1400" dirty="0" smtClean="0">
                          <a:latin typeface="+mn-lt"/>
                          <a:cs typeface="Times New Roman" pitchFamily="18" charset="0"/>
                        </a:rPr>
                        <a:t>Ед. </a:t>
                      </a:r>
                      <a:r>
                        <a:rPr lang="ru-RU" sz="1400" dirty="0" err="1" smtClean="0">
                          <a:latin typeface="+mn-lt"/>
                          <a:cs typeface="Times New Roman" pitchFamily="18" charset="0"/>
                        </a:rPr>
                        <a:t>изм</a:t>
                      </a:r>
                      <a:r>
                        <a:rPr lang="ru-RU" sz="1400" dirty="0" smtClean="0">
                          <a:latin typeface="+mn-lt"/>
                          <a:cs typeface="Times New Roman" pitchFamily="18" charset="0"/>
                        </a:rPr>
                        <a:t>.</a:t>
                      </a:r>
                      <a:endParaRPr lang="ru-RU" sz="1400" dirty="0">
                        <a:latin typeface="+mn-lt"/>
                        <a:cs typeface="Times New Roman" pitchFamily="18" charset="0"/>
                      </a:endParaRPr>
                    </a:p>
                  </a:txBody>
                  <a:tcPr marL="91444" marR="91444" marT="45714" marB="45714"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2">
                        <a:lumMod val="50000"/>
                      </a:schemeClr>
                    </a:solidFill>
                  </a:tcPr>
                </a:tc>
                <a:tc rowSpan="2">
                  <a:txBody>
                    <a:bodyPr/>
                    <a:lstStyle/>
                    <a:p>
                      <a:pPr algn="ctr"/>
                      <a:r>
                        <a:rPr lang="ru-RU" sz="1400" dirty="0" smtClean="0">
                          <a:latin typeface="+mn-lt"/>
                          <a:cs typeface="Times New Roman" pitchFamily="18" charset="0"/>
                        </a:rPr>
                        <a:t>2022 год оценка</a:t>
                      </a:r>
                      <a:endParaRPr lang="ru-RU" sz="1400" dirty="0">
                        <a:latin typeface="+mn-lt"/>
                        <a:cs typeface="Times New Roman" pitchFamily="18" charset="0"/>
                      </a:endParaRPr>
                    </a:p>
                  </a:txBody>
                  <a:tcPr marL="91444" marR="91444" marT="45714" marB="45714"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2">
                        <a:lumMod val="50000"/>
                      </a:schemeClr>
                    </a:solidFill>
                  </a:tcPr>
                </a:tc>
                <a:tc gridSpan="3">
                  <a:txBody>
                    <a:bodyPr/>
                    <a:lstStyle/>
                    <a:p>
                      <a:pPr algn="ctr"/>
                      <a:r>
                        <a:rPr lang="ru-RU" sz="1400" dirty="0" smtClean="0"/>
                        <a:t>Прогноз</a:t>
                      </a:r>
                      <a:endParaRPr lang="ru-RU" sz="1400" dirty="0"/>
                    </a:p>
                  </a:txBody>
                  <a:tcPr marL="91444" marR="91444" marT="45714" marB="45714"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chemeClr val="bg2">
                        <a:lumMod val="50000"/>
                      </a:schemeClr>
                    </a:solidFill>
                  </a:tcPr>
                </a:tc>
                <a:tc hMerge="1">
                  <a:txBody>
                    <a:bodyPr/>
                    <a:lstStyle/>
                    <a:p>
                      <a:pPr algn="ctr"/>
                      <a:endParaRPr lang="ru-RU" sz="1400" dirty="0"/>
                    </a:p>
                  </a:txBody>
                  <a:tcPr marL="91444" marR="91444" marT="45714" marB="45714" anchor="ctr">
                    <a:solidFill>
                      <a:schemeClr val="bg2">
                        <a:lumMod val="50000"/>
                      </a:schemeClr>
                    </a:solidFill>
                  </a:tcPr>
                </a:tc>
                <a:tc hMerge="1">
                  <a:txBody>
                    <a:bodyPr/>
                    <a:lstStyle/>
                    <a:p>
                      <a:endParaRPr lang="ru-RU" dirty="0"/>
                    </a:p>
                  </a:txBody>
                  <a:tcPr anchor="ctr"/>
                </a:tc>
                <a:extLst>
                  <a:ext uri="{0D108BD9-81ED-4DB2-BD59-A6C34878D82A}">
                    <a16:rowId xmlns="" xmlns:a16="http://schemas.microsoft.com/office/drawing/2014/main" val="10000"/>
                  </a:ext>
                </a:extLst>
              </a:tr>
              <a:tr h="304760">
                <a:tc vMerge="1">
                  <a:txBody>
                    <a:bodyPr/>
                    <a:lstStyle/>
                    <a:p>
                      <a:pPr algn="ctr"/>
                      <a:endParaRPr lang="ru-RU" sz="1200" dirty="0">
                        <a:latin typeface="Times New Roman" pitchFamily="18" charset="0"/>
                        <a:cs typeface="Times New Roman" pitchFamily="18" charset="0"/>
                      </a:endParaRPr>
                    </a:p>
                  </a:txBody>
                  <a:tcPr anchor="ctr"/>
                </a:tc>
                <a:tc vMerge="1">
                  <a:txBody>
                    <a:bodyPr/>
                    <a:lstStyle/>
                    <a:p>
                      <a:endParaRPr lang="ru-RU"/>
                    </a:p>
                  </a:txBody>
                  <a:tcPr/>
                </a:tc>
                <a:tc vMerge="1">
                  <a:txBody>
                    <a:bodyPr/>
                    <a:lstStyle/>
                    <a:p>
                      <a:pPr algn="ctr"/>
                      <a:endParaRPr lang="ru-RU" sz="1200" dirty="0">
                        <a:latin typeface="Times New Roman" pitchFamily="18" charset="0"/>
                        <a:cs typeface="Times New Roman" pitchFamily="18" charset="0"/>
                      </a:endParaRPr>
                    </a:p>
                  </a:txBody>
                  <a:tcPr anchor="ctr"/>
                </a:tc>
                <a:tc>
                  <a:txBody>
                    <a:bodyPr/>
                    <a:lstStyle/>
                    <a:p>
                      <a:pPr algn="ctr"/>
                      <a:r>
                        <a:rPr lang="ru-RU" sz="1400" dirty="0" smtClean="0">
                          <a:latin typeface="+mn-lt"/>
                          <a:cs typeface="Times New Roman" pitchFamily="18" charset="0"/>
                        </a:rPr>
                        <a:t>2023 год</a:t>
                      </a:r>
                      <a:endParaRPr lang="ru-RU" sz="1400" dirty="0">
                        <a:latin typeface="+mn-lt"/>
                        <a:cs typeface="Times New Roman" pitchFamily="18" charset="0"/>
                      </a:endParaRPr>
                    </a:p>
                  </a:txBody>
                  <a:tcPr marL="91444" marR="91444" marT="45714" marB="45714"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lumMod val="50000"/>
                      </a:schemeClr>
                    </a:solidFill>
                  </a:tcPr>
                </a:tc>
                <a:tc>
                  <a:txBody>
                    <a:bodyPr/>
                    <a:lstStyle/>
                    <a:p>
                      <a:pPr algn="ctr"/>
                      <a:r>
                        <a:rPr lang="ru-RU" sz="1400" dirty="0" smtClean="0">
                          <a:latin typeface="+mn-lt"/>
                          <a:cs typeface="Times New Roman" pitchFamily="18" charset="0"/>
                        </a:rPr>
                        <a:t>2024</a:t>
                      </a:r>
                      <a:r>
                        <a:rPr lang="ru-RU" sz="1400" baseline="0" dirty="0" smtClean="0">
                          <a:latin typeface="+mn-lt"/>
                          <a:cs typeface="Times New Roman" pitchFamily="18" charset="0"/>
                        </a:rPr>
                        <a:t> </a:t>
                      </a:r>
                      <a:r>
                        <a:rPr lang="ru-RU" sz="1400" dirty="0" smtClean="0">
                          <a:latin typeface="+mn-lt"/>
                          <a:cs typeface="Times New Roman" pitchFamily="18" charset="0"/>
                        </a:rPr>
                        <a:t>год</a:t>
                      </a:r>
                      <a:endParaRPr lang="ru-RU" sz="1400" dirty="0">
                        <a:latin typeface="+mn-lt"/>
                        <a:cs typeface="Times New Roman" pitchFamily="18" charset="0"/>
                      </a:endParaRPr>
                    </a:p>
                  </a:txBody>
                  <a:tcPr marL="91444" marR="91444" marT="45714" marB="45714"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chemeClr val="bg2">
                        <a:lumMod val="50000"/>
                      </a:schemeClr>
                    </a:solidFill>
                  </a:tcPr>
                </a:tc>
                <a:tc>
                  <a:txBody>
                    <a:bodyPr/>
                    <a:lstStyle/>
                    <a:p>
                      <a:pPr algn="ctr"/>
                      <a:r>
                        <a:rPr lang="ru-RU" sz="1400" dirty="0" smtClean="0">
                          <a:latin typeface="+mn-lt"/>
                          <a:cs typeface="Times New Roman" pitchFamily="18" charset="0"/>
                        </a:rPr>
                        <a:t>2025</a:t>
                      </a:r>
                      <a:r>
                        <a:rPr lang="ru-RU" sz="1400" baseline="0" dirty="0" smtClean="0">
                          <a:latin typeface="+mn-lt"/>
                          <a:cs typeface="Times New Roman" pitchFamily="18" charset="0"/>
                        </a:rPr>
                        <a:t> год</a:t>
                      </a:r>
                      <a:endParaRPr lang="ru-RU" sz="1400" dirty="0">
                        <a:latin typeface="+mn-lt"/>
                        <a:cs typeface="Times New Roman" pitchFamily="18" charset="0"/>
                      </a:endParaRPr>
                    </a:p>
                  </a:txBody>
                  <a:tcPr marL="91444" marR="91444" marT="45714" marB="45714" anchor="ctr">
                    <a:lnL w="381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solidFill>
                      <a:schemeClr val="bg2">
                        <a:lumMod val="50000"/>
                      </a:schemeClr>
                    </a:solidFill>
                  </a:tcPr>
                </a:tc>
                <a:extLst>
                  <a:ext uri="{0D108BD9-81ED-4DB2-BD59-A6C34878D82A}">
                    <a16:rowId xmlns="" xmlns:a16="http://schemas.microsoft.com/office/drawing/2014/main" val="10001"/>
                  </a:ext>
                </a:extLst>
              </a:tr>
              <a:tr h="325069">
                <a:tc>
                  <a:txBody>
                    <a:bodyPr/>
                    <a:lstStyle/>
                    <a:p>
                      <a:pPr algn="l"/>
                      <a:r>
                        <a:rPr lang="ru-RU" sz="1400" b="1" dirty="0" smtClean="0">
                          <a:latin typeface="+mn-lt"/>
                          <a:cs typeface="Times New Roman" pitchFamily="18" charset="0"/>
                        </a:rPr>
                        <a:t>Среднегодовая численность населения</a:t>
                      </a:r>
                      <a:endParaRPr lang="ru-RU" sz="1400" b="1" dirty="0">
                        <a:latin typeface="+mn-lt"/>
                        <a:cs typeface="Times New Roman" pitchFamily="18" charset="0"/>
                      </a:endParaRPr>
                    </a:p>
                  </a:txBody>
                  <a:tcPr marL="91444" marR="91444" marT="45714" marB="45714" anchor="ctr">
                    <a:solidFill>
                      <a:schemeClr val="accent1">
                        <a:lumMod val="60000"/>
                        <a:lumOff val="40000"/>
                      </a:schemeClr>
                    </a:solidFill>
                  </a:tcPr>
                </a:tc>
                <a:tc>
                  <a:txBody>
                    <a:bodyPr/>
                    <a:lstStyle/>
                    <a:p>
                      <a:pPr algn="ctr"/>
                      <a:endParaRPr lang="ru-RU" sz="1400" dirty="0">
                        <a:solidFill>
                          <a:schemeClr val="tx1"/>
                        </a:solidFill>
                        <a:latin typeface="+mn-lt"/>
                        <a:cs typeface="Times New Roman" pitchFamily="18" charset="0"/>
                      </a:endParaRPr>
                    </a:p>
                  </a:txBody>
                  <a:tcPr marL="91444" marR="91444" marT="45714" marB="45714" anchor="ctr">
                    <a:solidFill>
                      <a:schemeClr val="accent1">
                        <a:lumMod val="60000"/>
                        <a:lumOff val="40000"/>
                      </a:schemeClr>
                    </a:solidFill>
                  </a:tcPr>
                </a:tc>
                <a:tc>
                  <a:txBody>
                    <a:bodyPr/>
                    <a:lstStyle/>
                    <a:p>
                      <a:pPr algn="ctr"/>
                      <a:endParaRPr lang="ru-RU" sz="1400" dirty="0">
                        <a:solidFill>
                          <a:schemeClr val="tx1"/>
                        </a:solidFill>
                        <a:latin typeface="+mn-lt"/>
                        <a:cs typeface="Times New Roman" pitchFamily="18" charset="0"/>
                      </a:endParaRPr>
                    </a:p>
                  </a:txBody>
                  <a:tcPr marL="91444" marR="91444" marT="45714" marB="45714" anchor="ctr">
                    <a:solidFill>
                      <a:schemeClr val="accent1">
                        <a:lumMod val="60000"/>
                        <a:lumOff val="40000"/>
                      </a:schemeClr>
                    </a:solidFill>
                  </a:tcPr>
                </a:tc>
                <a:tc>
                  <a:txBody>
                    <a:bodyPr/>
                    <a:lstStyle/>
                    <a:p>
                      <a:pPr algn="ctr"/>
                      <a:endParaRPr lang="ru-RU" sz="1400" dirty="0">
                        <a:solidFill>
                          <a:schemeClr val="tx1"/>
                        </a:solidFill>
                        <a:latin typeface="+mn-lt"/>
                        <a:cs typeface="Times New Roman" pitchFamily="18" charset="0"/>
                      </a:endParaRPr>
                    </a:p>
                  </a:txBody>
                  <a:tcPr marL="91444" marR="91444" marT="45714" marB="45714" anchor="ctr">
                    <a:lnT w="38100" cap="flat" cmpd="sng" algn="ctr">
                      <a:solidFill>
                        <a:schemeClr val="bg1"/>
                      </a:solidFill>
                      <a:prstDash val="solid"/>
                      <a:round/>
                      <a:headEnd type="none" w="med" len="med"/>
                      <a:tailEnd type="none" w="med" len="med"/>
                    </a:lnT>
                    <a:solidFill>
                      <a:schemeClr val="accent1">
                        <a:lumMod val="60000"/>
                        <a:lumOff val="40000"/>
                      </a:schemeClr>
                    </a:solidFill>
                  </a:tcPr>
                </a:tc>
                <a:tc>
                  <a:txBody>
                    <a:bodyPr/>
                    <a:lstStyle/>
                    <a:p>
                      <a:pPr algn="ctr"/>
                      <a:endParaRPr lang="ru-RU" sz="1400" dirty="0">
                        <a:solidFill>
                          <a:schemeClr val="tx1"/>
                        </a:solidFill>
                        <a:latin typeface="+mn-lt"/>
                        <a:cs typeface="Times New Roman" pitchFamily="18" charset="0"/>
                      </a:endParaRPr>
                    </a:p>
                  </a:txBody>
                  <a:tcPr marL="91444" marR="91444" marT="45714" marB="45714" anchor="ctr">
                    <a:lnT w="38100" cap="flat" cmpd="sng" algn="ctr">
                      <a:solidFill>
                        <a:schemeClr val="bg1"/>
                      </a:solidFill>
                      <a:prstDash val="solid"/>
                      <a:round/>
                      <a:headEnd type="none" w="med" len="med"/>
                      <a:tailEnd type="none" w="med" len="med"/>
                    </a:lnT>
                    <a:solidFill>
                      <a:schemeClr val="accent1">
                        <a:lumMod val="60000"/>
                        <a:lumOff val="40000"/>
                      </a:schemeClr>
                    </a:solidFill>
                  </a:tcPr>
                </a:tc>
                <a:tc>
                  <a:txBody>
                    <a:bodyPr/>
                    <a:lstStyle/>
                    <a:p>
                      <a:pPr algn="ctr"/>
                      <a:endParaRPr lang="ru-RU" sz="1400" dirty="0">
                        <a:solidFill>
                          <a:schemeClr val="tx1"/>
                        </a:solidFill>
                        <a:latin typeface="+mn-lt"/>
                        <a:cs typeface="Times New Roman" pitchFamily="18" charset="0"/>
                      </a:endParaRPr>
                    </a:p>
                  </a:txBody>
                  <a:tcPr marL="91444" marR="91444" marT="45714" marB="45714" anchor="ctr">
                    <a:lnT w="38100" cap="flat" cmpd="sng" algn="ctr">
                      <a:solidFill>
                        <a:schemeClr val="bg1"/>
                      </a:solidFill>
                      <a:prstDash val="solid"/>
                      <a:round/>
                      <a:headEnd type="none" w="med" len="med"/>
                      <a:tailEnd type="none" w="med" len="med"/>
                    </a:lnT>
                    <a:solidFill>
                      <a:schemeClr val="accent1">
                        <a:lumMod val="60000"/>
                        <a:lumOff val="40000"/>
                      </a:schemeClr>
                    </a:solidFill>
                  </a:tcPr>
                </a:tc>
              </a:tr>
              <a:tr h="500066">
                <a:tc>
                  <a:txBody>
                    <a:bodyPr/>
                    <a:lstStyle/>
                    <a:p>
                      <a:pPr algn="l"/>
                      <a:r>
                        <a:rPr lang="ru-RU" sz="1300" b="0" dirty="0" smtClean="0">
                          <a:latin typeface="+mn-lt"/>
                          <a:cs typeface="Times New Roman" pitchFamily="18" charset="0"/>
                        </a:rPr>
                        <a:t>Численность</a:t>
                      </a:r>
                      <a:r>
                        <a:rPr lang="ru-RU" sz="1300" b="0" baseline="0" dirty="0" smtClean="0">
                          <a:latin typeface="+mn-lt"/>
                          <a:cs typeface="Times New Roman" pitchFamily="18" charset="0"/>
                        </a:rPr>
                        <a:t> постоянного населения (в среднегодовом исчислении), тыс. человек</a:t>
                      </a:r>
                      <a:endParaRPr lang="ru-RU" sz="1300" b="0" dirty="0">
                        <a:latin typeface="+mn-lt"/>
                        <a:cs typeface="Times New Roman" pitchFamily="18" charset="0"/>
                      </a:endParaRPr>
                    </a:p>
                  </a:txBody>
                  <a:tcPr marL="91444" marR="91444" marT="45714" marB="45714" anchor="ctr">
                    <a:solidFill>
                      <a:schemeClr val="bg1">
                        <a:lumMod val="95000"/>
                      </a:schemeClr>
                    </a:solidFill>
                  </a:tcPr>
                </a:tc>
                <a:tc>
                  <a:txBody>
                    <a:bodyPr/>
                    <a:lstStyle/>
                    <a:p>
                      <a:pPr algn="ctr"/>
                      <a:r>
                        <a:rPr lang="ru-RU" sz="1300" dirty="0" smtClean="0">
                          <a:solidFill>
                            <a:schemeClr val="tx1"/>
                          </a:solidFill>
                          <a:latin typeface="+mn-lt"/>
                          <a:cs typeface="Times New Roman" pitchFamily="18" charset="0"/>
                        </a:rPr>
                        <a:t>Тыс.</a:t>
                      </a:r>
                    </a:p>
                    <a:p>
                      <a:pPr algn="ctr"/>
                      <a:r>
                        <a:rPr lang="ru-RU" sz="1300" dirty="0" smtClean="0">
                          <a:solidFill>
                            <a:schemeClr val="tx1"/>
                          </a:solidFill>
                          <a:latin typeface="+mn-lt"/>
                          <a:cs typeface="Times New Roman" pitchFamily="18" charset="0"/>
                        </a:rPr>
                        <a:t>чел.</a:t>
                      </a:r>
                      <a:endParaRPr lang="ru-RU" sz="1300" dirty="0">
                        <a:solidFill>
                          <a:schemeClr val="tx1"/>
                        </a:solidFill>
                        <a:latin typeface="+mn-lt"/>
                        <a:cs typeface="Times New Roman" pitchFamily="18" charset="0"/>
                      </a:endParaRPr>
                    </a:p>
                  </a:txBody>
                  <a:tcPr marL="91444" marR="91444" marT="45714" marB="45714" anchor="ctr">
                    <a:solidFill>
                      <a:schemeClr val="bg1">
                        <a:lumMod val="95000"/>
                      </a:schemeClr>
                    </a:solidFill>
                  </a:tcPr>
                </a:tc>
                <a:tc>
                  <a:txBody>
                    <a:bodyPr/>
                    <a:lstStyle/>
                    <a:p>
                      <a:pPr algn="ctr"/>
                      <a:r>
                        <a:rPr lang="ru-RU" sz="1300" dirty="0" smtClean="0">
                          <a:solidFill>
                            <a:schemeClr val="tx1"/>
                          </a:solidFill>
                          <a:latin typeface="+mn-lt"/>
                          <a:cs typeface="Times New Roman" pitchFamily="18" charset="0"/>
                        </a:rPr>
                        <a:t>16,682</a:t>
                      </a:r>
                      <a:endParaRPr lang="ru-RU" sz="1300" dirty="0">
                        <a:solidFill>
                          <a:schemeClr val="tx1"/>
                        </a:solidFill>
                        <a:latin typeface="+mn-lt"/>
                        <a:cs typeface="Times New Roman" pitchFamily="18" charset="0"/>
                      </a:endParaRPr>
                    </a:p>
                  </a:txBody>
                  <a:tcPr marL="91444" marR="91444" marT="45714" marB="45714" anchor="ctr">
                    <a:solidFill>
                      <a:schemeClr val="bg1">
                        <a:lumMod val="95000"/>
                      </a:schemeClr>
                    </a:solidFill>
                  </a:tcPr>
                </a:tc>
                <a:tc>
                  <a:txBody>
                    <a:bodyPr/>
                    <a:lstStyle/>
                    <a:p>
                      <a:pPr algn="ctr"/>
                      <a:r>
                        <a:rPr lang="ru-RU" sz="1300" dirty="0" smtClean="0">
                          <a:solidFill>
                            <a:schemeClr val="tx1"/>
                          </a:solidFill>
                          <a:latin typeface="+mn-lt"/>
                          <a:cs typeface="Times New Roman" pitchFamily="18" charset="0"/>
                        </a:rPr>
                        <a:t>16,400</a:t>
                      </a:r>
                      <a:endParaRPr lang="ru-RU" sz="1300" dirty="0">
                        <a:solidFill>
                          <a:schemeClr val="tx1"/>
                        </a:solidFill>
                        <a:latin typeface="+mn-lt"/>
                        <a:cs typeface="Times New Roman" pitchFamily="18" charset="0"/>
                      </a:endParaRPr>
                    </a:p>
                  </a:txBody>
                  <a:tcPr marL="91444" marR="91444" marT="45714" marB="45714" anchor="ctr">
                    <a:solidFill>
                      <a:schemeClr val="bg1">
                        <a:lumMod val="95000"/>
                      </a:schemeClr>
                    </a:solidFill>
                  </a:tcPr>
                </a:tc>
                <a:tc>
                  <a:txBody>
                    <a:bodyPr/>
                    <a:lstStyle/>
                    <a:p>
                      <a:pPr algn="ctr"/>
                      <a:r>
                        <a:rPr lang="ru-RU" sz="1300" dirty="0" smtClean="0">
                          <a:solidFill>
                            <a:schemeClr val="tx1"/>
                          </a:solidFill>
                          <a:latin typeface="+mn-lt"/>
                          <a:cs typeface="Times New Roman" pitchFamily="18" charset="0"/>
                        </a:rPr>
                        <a:t>16,200</a:t>
                      </a:r>
                      <a:endParaRPr lang="ru-RU" sz="1300" dirty="0">
                        <a:solidFill>
                          <a:schemeClr val="tx1"/>
                        </a:solidFill>
                        <a:latin typeface="+mn-lt"/>
                        <a:cs typeface="Times New Roman" pitchFamily="18" charset="0"/>
                      </a:endParaRPr>
                    </a:p>
                  </a:txBody>
                  <a:tcPr marL="91444" marR="91444" marT="45714" marB="45714" anchor="ctr">
                    <a:solidFill>
                      <a:schemeClr val="bg1">
                        <a:lumMod val="95000"/>
                      </a:schemeClr>
                    </a:solidFill>
                  </a:tcPr>
                </a:tc>
                <a:tc>
                  <a:txBody>
                    <a:bodyPr/>
                    <a:lstStyle/>
                    <a:p>
                      <a:pPr algn="ctr"/>
                      <a:r>
                        <a:rPr lang="ru-RU" sz="1300" dirty="0" smtClean="0">
                          <a:solidFill>
                            <a:schemeClr val="tx1"/>
                          </a:solidFill>
                          <a:latin typeface="+mn-lt"/>
                          <a:cs typeface="Times New Roman" pitchFamily="18" charset="0"/>
                        </a:rPr>
                        <a:t>16,200</a:t>
                      </a:r>
                      <a:endParaRPr lang="ru-RU" sz="1300" dirty="0">
                        <a:solidFill>
                          <a:schemeClr val="tx1"/>
                        </a:solidFill>
                        <a:latin typeface="+mn-lt"/>
                        <a:cs typeface="Times New Roman" pitchFamily="18" charset="0"/>
                      </a:endParaRPr>
                    </a:p>
                  </a:txBody>
                  <a:tcPr marL="91444" marR="91444" marT="45714" marB="45714" anchor="ctr">
                    <a:solidFill>
                      <a:schemeClr val="bg1">
                        <a:lumMod val="95000"/>
                      </a:schemeClr>
                    </a:solidFill>
                  </a:tcPr>
                </a:tc>
                <a:extLst>
                  <a:ext uri="{0D108BD9-81ED-4DB2-BD59-A6C34878D82A}">
                    <a16:rowId xmlns="" xmlns:a16="http://schemas.microsoft.com/office/drawing/2014/main" val="10002"/>
                  </a:ext>
                </a:extLst>
              </a:tr>
              <a:tr h="410546">
                <a:tc>
                  <a:txBody>
                    <a:bodyPr/>
                    <a:lstStyle/>
                    <a:p>
                      <a:pPr algn="l"/>
                      <a:r>
                        <a:rPr lang="ru-RU" sz="1300" b="0" dirty="0" smtClean="0">
                          <a:latin typeface="+mn-lt"/>
                          <a:cs typeface="Times New Roman" pitchFamily="18" charset="0"/>
                        </a:rPr>
                        <a:t>Численность</a:t>
                      </a:r>
                      <a:r>
                        <a:rPr lang="ru-RU" sz="1300" b="0" baseline="0" dirty="0" smtClean="0">
                          <a:latin typeface="+mn-lt"/>
                          <a:cs typeface="Times New Roman" pitchFamily="18" charset="0"/>
                        </a:rPr>
                        <a:t> населения (на 1 января года)</a:t>
                      </a:r>
                      <a:endParaRPr lang="ru-RU" sz="1300" b="0" dirty="0">
                        <a:latin typeface="+mn-lt"/>
                        <a:cs typeface="Times New Roman" pitchFamily="18" charset="0"/>
                      </a:endParaRPr>
                    </a:p>
                  </a:txBody>
                  <a:tcPr marL="91444" marR="91444" marT="45714" marB="45714" anchor="ctr">
                    <a:solidFill>
                      <a:schemeClr val="bg1">
                        <a:lumMod val="95000"/>
                      </a:schemeClr>
                    </a:solidFill>
                  </a:tcPr>
                </a:tc>
                <a:tc>
                  <a:txBody>
                    <a:bodyPr/>
                    <a:lstStyle/>
                    <a:p>
                      <a:pPr algn="ctr"/>
                      <a:r>
                        <a:rPr lang="ru-RU" sz="1300" dirty="0" smtClean="0">
                          <a:solidFill>
                            <a:schemeClr val="tx1"/>
                          </a:solidFill>
                          <a:latin typeface="+mn-lt"/>
                          <a:cs typeface="Times New Roman" pitchFamily="18" charset="0"/>
                        </a:rPr>
                        <a:t>Тыс.</a:t>
                      </a:r>
                    </a:p>
                    <a:p>
                      <a:pPr algn="ctr"/>
                      <a:r>
                        <a:rPr lang="ru-RU" sz="1300" dirty="0" smtClean="0">
                          <a:solidFill>
                            <a:schemeClr val="tx1"/>
                          </a:solidFill>
                          <a:latin typeface="+mn-lt"/>
                          <a:cs typeface="Times New Roman" pitchFamily="18" charset="0"/>
                        </a:rPr>
                        <a:t>чел.</a:t>
                      </a:r>
                      <a:endParaRPr lang="ru-RU" sz="1300" dirty="0">
                        <a:solidFill>
                          <a:schemeClr val="tx1"/>
                        </a:solidFill>
                        <a:latin typeface="+mn-lt"/>
                        <a:cs typeface="Times New Roman" pitchFamily="18" charset="0"/>
                      </a:endParaRPr>
                    </a:p>
                  </a:txBody>
                  <a:tcPr marL="91444" marR="91444" marT="45714" marB="45714" anchor="ctr">
                    <a:solidFill>
                      <a:schemeClr val="bg1">
                        <a:lumMod val="95000"/>
                      </a:schemeClr>
                    </a:solidFill>
                  </a:tcPr>
                </a:tc>
                <a:tc>
                  <a:txBody>
                    <a:bodyPr/>
                    <a:lstStyle/>
                    <a:p>
                      <a:pPr algn="ctr"/>
                      <a:r>
                        <a:rPr lang="ru-RU" sz="1300" dirty="0" smtClean="0">
                          <a:solidFill>
                            <a:schemeClr val="tx1"/>
                          </a:solidFill>
                          <a:latin typeface="+mn-lt"/>
                          <a:cs typeface="Times New Roman" pitchFamily="18" charset="0"/>
                        </a:rPr>
                        <a:t>16,507</a:t>
                      </a:r>
                      <a:endParaRPr lang="ru-RU" sz="1300" dirty="0">
                        <a:solidFill>
                          <a:schemeClr val="tx1"/>
                        </a:solidFill>
                        <a:latin typeface="+mn-lt"/>
                        <a:cs typeface="Times New Roman" pitchFamily="18" charset="0"/>
                      </a:endParaRPr>
                    </a:p>
                  </a:txBody>
                  <a:tcPr marL="91444" marR="91444" marT="45714" marB="45714" anchor="ctr">
                    <a:solidFill>
                      <a:schemeClr val="bg1">
                        <a:lumMod val="95000"/>
                      </a:schemeClr>
                    </a:solidFill>
                  </a:tcPr>
                </a:tc>
                <a:tc>
                  <a:txBody>
                    <a:bodyPr/>
                    <a:lstStyle/>
                    <a:p>
                      <a:pPr algn="ctr"/>
                      <a:r>
                        <a:rPr lang="ru-RU" sz="1300" dirty="0" smtClean="0">
                          <a:solidFill>
                            <a:schemeClr val="tx1"/>
                          </a:solidFill>
                          <a:latin typeface="+mn-lt"/>
                          <a:cs typeface="Times New Roman" pitchFamily="18" charset="0"/>
                        </a:rPr>
                        <a:t>16,200</a:t>
                      </a:r>
                      <a:endParaRPr lang="ru-RU" sz="1300" dirty="0">
                        <a:solidFill>
                          <a:schemeClr val="tx1"/>
                        </a:solidFill>
                        <a:latin typeface="+mn-lt"/>
                        <a:cs typeface="Times New Roman" pitchFamily="18" charset="0"/>
                      </a:endParaRPr>
                    </a:p>
                  </a:txBody>
                  <a:tcPr marL="91444" marR="91444" marT="45714" marB="45714" anchor="ctr">
                    <a:solidFill>
                      <a:schemeClr val="bg1">
                        <a:lumMod val="95000"/>
                      </a:schemeClr>
                    </a:solidFill>
                  </a:tcPr>
                </a:tc>
                <a:tc>
                  <a:txBody>
                    <a:bodyPr/>
                    <a:lstStyle/>
                    <a:p>
                      <a:pPr algn="ctr"/>
                      <a:r>
                        <a:rPr lang="ru-RU" sz="1300" dirty="0" smtClean="0">
                          <a:solidFill>
                            <a:schemeClr val="tx1"/>
                          </a:solidFill>
                          <a:latin typeface="+mn-lt"/>
                          <a:cs typeface="Times New Roman" pitchFamily="18" charset="0"/>
                        </a:rPr>
                        <a:t>16,000</a:t>
                      </a:r>
                      <a:endParaRPr lang="ru-RU" sz="1300" dirty="0">
                        <a:solidFill>
                          <a:schemeClr val="tx1"/>
                        </a:solidFill>
                        <a:latin typeface="+mn-lt"/>
                        <a:cs typeface="Times New Roman" pitchFamily="18" charset="0"/>
                      </a:endParaRPr>
                    </a:p>
                  </a:txBody>
                  <a:tcPr marL="91444" marR="91444" marT="45714" marB="45714" anchor="ctr">
                    <a:solidFill>
                      <a:schemeClr val="bg1">
                        <a:lumMod val="95000"/>
                      </a:schemeClr>
                    </a:solidFill>
                  </a:tcPr>
                </a:tc>
                <a:tc>
                  <a:txBody>
                    <a:bodyPr/>
                    <a:lstStyle/>
                    <a:p>
                      <a:pPr algn="ctr"/>
                      <a:r>
                        <a:rPr lang="ru-RU" sz="1300" dirty="0" smtClean="0">
                          <a:solidFill>
                            <a:schemeClr val="tx1"/>
                          </a:solidFill>
                          <a:latin typeface="+mn-lt"/>
                          <a:cs typeface="Times New Roman" pitchFamily="18" charset="0"/>
                        </a:rPr>
                        <a:t>16,100</a:t>
                      </a:r>
                      <a:endParaRPr lang="ru-RU" sz="1300" dirty="0">
                        <a:solidFill>
                          <a:schemeClr val="tx1"/>
                        </a:solidFill>
                        <a:latin typeface="+mn-lt"/>
                        <a:cs typeface="Times New Roman" pitchFamily="18" charset="0"/>
                      </a:endParaRPr>
                    </a:p>
                  </a:txBody>
                  <a:tcPr marL="91444" marR="91444" marT="45714" marB="45714" anchor="ctr">
                    <a:solidFill>
                      <a:schemeClr val="bg1">
                        <a:lumMod val="95000"/>
                      </a:schemeClr>
                    </a:solidFill>
                  </a:tcPr>
                </a:tc>
                <a:extLst>
                  <a:ext uri="{0D108BD9-81ED-4DB2-BD59-A6C34878D82A}">
                    <a16:rowId xmlns="" xmlns:a16="http://schemas.microsoft.com/office/drawing/2014/main" val="10003"/>
                  </a:ext>
                </a:extLst>
              </a:tr>
              <a:tr h="309707">
                <a:tc>
                  <a:txBody>
                    <a:bodyPr/>
                    <a:lstStyle/>
                    <a:p>
                      <a:pPr algn="l"/>
                      <a:r>
                        <a:rPr lang="ru-RU" sz="1400" b="1" baseline="0" dirty="0" smtClean="0">
                          <a:latin typeface="+mn-lt"/>
                          <a:cs typeface="Times New Roman" pitchFamily="18" charset="0"/>
                        </a:rPr>
                        <a:t>Промышленное производство </a:t>
                      </a:r>
                      <a:endParaRPr lang="ru-RU" sz="1400" b="1" dirty="0">
                        <a:latin typeface="+mn-lt"/>
                        <a:cs typeface="Times New Roman" pitchFamily="18" charset="0"/>
                      </a:endParaRPr>
                    </a:p>
                  </a:txBody>
                  <a:tcPr marL="91444" marR="91444" marT="45714" marB="45714" anchor="ctr">
                    <a:solidFill>
                      <a:schemeClr val="tx2">
                        <a:lumMod val="40000"/>
                        <a:lumOff val="60000"/>
                      </a:schemeClr>
                    </a:solidFill>
                  </a:tcPr>
                </a:tc>
                <a:tc>
                  <a:txBody>
                    <a:bodyPr/>
                    <a:lstStyle/>
                    <a:p>
                      <a:pPr algn="ctr"/>
                      <a:endParaRPr lang="ru-RU" sz="1400" dirty="0">
                        <a:solidFill>
                          <a:schemeClr val="tx1"/>
                        </a:solidFill>
                        <a:latin typeface="+mn-lt"/>
                        <a:cs typeface="Times New Roman" pitchFamily="18" charset="0"/>
                      </a:endParaRPr>
                    </a:p>
                  </a:txBody>
                  <a:tcPr marL="91444" marR="91444" marT="45714" marB="45714" anchor="ctr">
                    <a:solidFill>
                      <a:schemeClr val="tx2">
                        <a:lumMod val="40000"/>
                        <a:lumOff val="60000"/>
                      </a:schemeClr>
                    </a:solidFill>
                  </a:tcPr>
                </a:tc>
                <a:tc>
                  <a:txBody>
                    <a:bodyPr/>
                    <a:lstStyle/>
                    <a:p>
                      <a:pPr algn="ctr"/>
                      <a:endParaRPr lang="ru-RU" sz="1400" dirty="0">
                        <a:solidFill>
                          <a:schemeClr val="tx1"/>
                        </a:solidFill>
                        <a:latin typeface="+mn-lt"/>
                        <a:cs typeface="Times New Roman" pitchFamily="18" charset="0"/>
                      </a:endParaRPr>
                    </a:p>
                  </a:txBody>
                  <a:tcPr marL="91444" marR="91444" marT="45714" marB="45714" anchor="ctr">
                    <a:solidFill>
                      <a:schemeClr val="tx2">
                        <a:lumMod val="40000"/>
                        <a:lumOff val="60000"/>
                      </a:schemeClr>
                    </a:solidFill>
                  </a:tcPr>
                </a:tc>
                <a:tc>
                  <a:txBody>
                    <a:bodyPr/>
                    <a:lstStyle/>
                    <a:p>
                      <a:pPr algn="ctr"/>
                      <a:endParaRPr lang="ru-RU" sz="1400" dirty="0">
                        <a:solidFill>
                          <a:schemeClr val="tx1"/>
                        </a:solidFill>
                        <a:latin typeface="+mn-lt"/>
                        <a:cs typeface="Times New Roman" pitchFamily="18" charset="0"/>
                      </a:endParaRPr>
                    </a:p>
                  </a:txBody>
                  <a:tcPr marL="91444" marR="91444" marT="45714" marB="45714" anchor="ctr">
                    <a:solidFill>
                      <a:schemeClr val="tx2">
                        <a:lumMod val="40000"/>
                        <a:lumOff val="60000"/>
                      </a:schemeClr>
                    </a:solidFill>
                  </a:tcPr>
                </a:tc>
                <a:tc>
                  <a:txBody>
                    <a:bodyPr/>
                    <a:lstStyle/>
                    <a:p>
                      <a:pPr algn="ctr"/>
                      <a:endParaRPr lang="ru-RU" sz="1400" dirty="0">
                        <a:solidFill>
                          <a:schemeClr val="tx1"/>
                        </a:solidFill>
                        <a:latin typeface="+mn-lt"/>
                        <a:cs typeface="Times New Roman" pitchFamily="18" charset="0"/>
                      </a:endParaRPr>
                    </a:p>
                  </a:txBody>
                  <a:tcPr marL="91444" marR="91444" marT="45714" marB="45714" anchor="ctr">
                    <a:solidFill>
                      <a:schemeClr val="tx2">
                        <a:lumMod val="40000"/>
                        <a:lumOff val="60000"/>
                      </a:schemeClr>
                    </a:solidFill>
                  </a:tcPr>
                </a:tc>
                <a:tc>
                  <a:txBody>
                    <a:bodyPr/>
                    <a:lstStyle/>
                    <a:p>
                      <a:pPr algn="ctr"/>
                      <a:endParaRPr lang="ru-RU" sz="1400" dirty="0">
                        <a:solidFill>
                          <a:schemeClr val="tx1"/>
                        </a:solidFill>
                        <a:latin typeface="+mn-lt"/>
                        <a:cs typeface="Times New Roman" pitchFamily="18" charset="0"/>
                      </a:endParaRPr>
                    </a:p>
                  </a:txBody>
                  <a:tcPr marL="91444" marR="91444" marT="45714" marB="45714" anchor="ctr">
                    <a:solidFill>
                      <a:schemeClr val="tx2">
                        <a:lumMod val="40000"/>
                        <a:lumOff val="60000"/>
                      </a:schemeClr>
                    </a:solidFill>
                  </a:tcPr>
                </a:tc>
                <a:extLst>
                  <a:ext uri="{0D108BD9-81ED-4DB2-BD59-A6C34878D82A}">
                    <a16:rowId xmlns="" xmlns:a16="http://schemas.microsoft.com/office/drawing/2014/main" val="10004"/>
                  </a:ext>
                </a:extLst>
              </a:tr>
              <a:tr h="845699">
                <a:tc>
                  <a:txBody>
                    <a:bodyPr/>
                    <a:lstStyle/>
                    <a:p>
                      <a:pPr algn="l"/>
                      <a:r>
                        <a:rPr lang="ru-RU" sz="1300" b="0" dirty="0" smtClean="0">
                          <a:latin typeface="+mn-lt"/>
                          <a:cs typeface="Times New Roman" pitchFamily="18" charset="0"/>
                        </a:rPr>
                        <a:t>Объем отгруженных товаров собственного производства,</a:t>
                      </a:r>
                      <a:r>
                        <a:rPr lang="ru-RU" sz="1300" b="0" baseline="0" dirty="0" smtClean="0">
                          <a:latin typeface="+mn-lt"/>
                          <a:cs typeface="Times New Roman" pitchFamily="18" charset="0"/>
                        </a:rPr>
                        <a:t> выполненных работ и услуг собственными силами ( по чистым видам экономической деятельности) по крупным и средним предприятиям</a:t>
                      </a:r>
                      <a:endParaRPr lang="ru-RU" sz="1300" b="0" dirty="0">
                        <a:latin typeface="+mn-lt"/>
                        <a:cs typeface="Times New Roman" pitchFamily="18" charset="0"/>
                      </a:endParaRPr>
                    </a:p>
                  </a:txBody>
                  <a:tcPr marL="91444" marR="91444" marT="45714" marB="45714" anchor="ctr">
                    <a:solidFill>
                      <a:schemeClr val="bg1"/>
                    </a:solidFill>
                  </a:tcPr>
                </a:tc>
                <a:tc>
                  <a:txBody>
                    <a:bodyPr/>
                    <a:lstStyle/>
                    <a:p>
                      <a:pPr algn="ctr"/>
                      <a:r>
                        <a:rPr lang="ru-RU" sz="1300" dirty="0" smtClean="0">
                          <a:solidFill>
                            <a:schemeClr val="tx1"/>
                          </a:solidFill>
                          <a:latin typeface="+mn-lt"/>
                          <a:cs typeface="Times New Roman" pitchFamily="18" charset="0"/>
                        </a:rPr>
                        <a:t>Млн.</a:t>
                      </a:r>
                    </a:p>
                    <a:p>
                      <a:pPr algn="ctr"/>
                      <a:r>
                        <a:rPr lang="ru-RU" sz="1300" dirty="0" smtClean="0">
                          <a:solidFill>
                            <a:schemeClr val="tx1"/>
                          </a:solidFill>
                          <a:latin typeface="+mn-lt"/>
                          <a:cs typeface="Times New Roman" pitchFamily="18" charset="0"/>
                        </a:rPr>
                        <a:t>руб.</a:t>
                      </a:r>
                      <a:endParaRPr lang="ru-RU" sz="1300" dirty="0">
                        <a:solidFill>
                          <a:schemeClr val="tx1"/>
                        </a:solidFill>
                        <a:latin typeface="+mn-lt"/>
                        <a:cs typeface="Times New Roman" pitchFamily="18" charset="0"/>
                      </a:endParaRPr>
                    </a:p>
                  </a:txBody>
                  <a:tcPr marL="91444" marR="91444" marT="45714" marB="45714" anchor="ctr">
                    <a:solidFill>
                      <a:schemeClr val="bg1"/>
                    </a:solidFill>
                  </a:tcPr>
                </a:tc>
                <a:tc>
                  <a:txBody>
                    <a:bodyPr/>
                    <a:lstStyle/>
                    <a:p>
                      <a:pPr algn="ctr"/>
                      <a:r>
                        <a:rPr lang="ru-RU" sz="1300" dirty="0" smtClean="0">
                          <a:solidFill>
                            <a:schemeClr val="tx1"/>
                          </a:solidFill>
                          <a:latin typeface="+mn-lt"/>
                          <a:cs typeface="Times New Roman" pitchFamily="18" charset="0"/>
                        </a:rPr>
                        <a:t>2200,6</a:t>
                      </a:r>
                      <a:endParaRPr lang="ru-RU" sz="1300" dirty="0">
                        <a:solidFill>
                          <a:schemeClr val="tx1"/>
                        </a:solidFill>
                        <a:latin typeface="+mn-lt"/>
                        <a:cs typeface="Times New Roman" pitchFamily="18" charset="0"/>
                      </a:endParaRPr>
                    </a:p>
                  </a:txBody>
                  <a:tcPr marL="91444" marR="91444" marT="45714" marB="45714" anchor="ctr">
                    <a:solidFill>
                      <a:schemeClr val="bg1"/>
                    </a:solidFill>
                  </a:tcPr>
                </a:tc>
                <a:tc>
                  <a:txBody>
                    <a:bodyPr/>
                    <a:lstStyle/>
                    <a:p>
                      <a:pPr algn="ctr"/>
                      <a:r>
                        <a:rPr lang="ru-RU" sz="1300" dirty="0" smtClean="0">
                          <a:solidFill>
                            <a:schemeClr val="tx1"/>
                          </a:solidFill>
                          <a:latin typeface="+mn-lt"/>
                          <a:cs typeface="Times New Roman" pitchFamily="18" charset="0"/>
                        </a:rPr>
                        <a:t>2291,2</a:t>
                      </a:r>
                      <a:endParaRPr lang="ru-RU" sz="1300" dirty="0">
                        <a:solidFill>
                          <a:schemeClr val="tx1"/>
                        </a:solidFill>
                        <a:latin typeface="+mn-lt"/>
                        <a:cs typeface="Times New Roman" pitchFamily="18" charset="0"/>
                      </a:endParaRPr>
                    </a:p>
                  </a:txBody>
                  <a:tcPr marL="91444" marR="91444" marT="45714" marB="45714" anchor="ctr">
                    <a:solidFill>
                      <a:schemeClr val="bg1"/>
                    </a:solidFill>
                  </a:tcPr>
                </a:tc>
                <a:tc>
                  <a:txBody>
                    <a:bodyPr/>
                    <a:lstStyle/>
                    <a:p>
                      <a:pPr algn="ctr"/>
                      <a:r>
                        <a:rPr lang="ru-RU" sz="1300" dirty="0" smtClean="0">
                          <a:solidFill>
                            <a:schemeClr val="tx1"/>
                          </a:solidFill>
                          <a:latin typeface="+mn-lt"/>
                          <a:cs typeface="Times New Roman" pitchFamily="18" charset="0"/>
                        </a:rPr>
                        <a:t>2408,0</a:t>
                      </a:r>
                      <a:endParaRPr lang="ru-RU" sz="1300" dirty="0">
                        <a:solidFill>
                          <a:schemeClr val="tx1"/>
                        </a:solidFill>
                        <a:latin typeface="+mn-lt"/>
                        <a:cs typeface="Times New Roman" pitchFamily="18" charset="0"/>
                      </a:endParaRPr>
                    </a:p>
                  </a:txBody>
                  <a:tcPr marL="91444" marR="91444" marT="45714" marB="45714" anchor="ctr">
                    <a:solidFill>
                      <a:schemeClr val="bg1"/>
                    </a:solidFill>
                  </a:tcPr>
                </a:tc>
                <a:tc>
                  <a:txBody>
                    <a:bodyPr/>
                    <a:lstStyle/>
                    <a:p>
                      <a:pPr algn="ctr"/>
                      <a:r>
                        <a:rPr lang="ru-RU" sz="1300" dirty="0" smtClean="0">
                          <a:solidFill>
                            <a:schemeClr val="tx1"/>
                          </a:solidFill>
                          <a:latin typeface="+mn-lt"/>
                          <a:cs typeface="Times New Roman" pitchFamily="18" charset="0"/>
                        </a:rPr>
                        <a:t>2549,6</a:t>
                      </a:r>
                      <a:endParaRPr lang="ru-RU" sz="1300" dirty="0">
                        <a:solidFill>
                          <a:schemeClr val="tx1"/>
                        </a:solidFill>
                        <a:latin typeface="+mn-lt"/>
                        <a:cs typeface="Times New Roman" pitchFamily="18" charset="0"/>
                      </a:endParaRPr>
                    </a:p>
                  </a:txBody>
                  <a:tcPr marL="91444" marR="91444" marT="45714" marB="45714" anchor="ctr">
                    <a:solidFill>
                      <a:schemeClr val="bg1"/>
                    </a:solidFill>
                  </a:tcPr>
                </a:tc>
              </a:tr>
              <a:tr h="352335">
                <a:tc>
                  <a:txBody>
                    <a:bodyPr/>
                    <a:lstStyle/>
                    <a:p>
                      <a:pPr algn="l"/>
                      <a:r>
                        <a:rPr lang="ru-RU" sz="1300" b="0" dirty="0" smtClean="0">
                          <a:latin typeface="+mn-lt"/>
                          <a:cs typeface="Times New Roman" pitchFamily="18" charset="0"/>
                        </a:rPr>
                        <a:t>Индекс</a:t>
                      </a:r>
                      <a:r>
                        <a:rPr lang="ru-RU" sz="1300" b="0" baseline="0" dirty="0" smtClean="0">
                          <a:latin typeface="+mn-lt"/>
                          <a:cs typeface="Times New Roman" pitchFamily="18" charset="0"/>
                        </a:rPr>
                        <a:t> промышленного производства</a:t>
                      </a:r>
                      <a:endParaRPr lang="ru-RU" sz="1300" b="0" dirty="0">
                        <a:latin typeface="+mn-lt"/>
                        <a:cs typeface="Times New Roman" pitchFamily="18" charset="0"/>
                      </a:endParaRPr>
                    </a:p>
                  </a:txBody>
                  <a:tcPr marL="91444" marR="91444" marT="45714" marB="45714" anchor="ctr">
                    <a:solidFill>
                      <a:schemeClr val="bg1"/>
                    </a:solidFill>
                  </a:tcPr>
                </a:tc>
                <a:tc>
                  <a:txBody>
                    <a:bodyPr/>
                    <a:lstStyle/>
                    <a:p>
                      <a:pPr algn="ctr"/>
                      <a:r>
                        <a:rPr lang="ru-RU" sz="1300" dirty="0" smtClean="0">
                          <a:solidFill>
                            <a:schemeClr val="tx1"/>
                          </a:solidFill>
                          <a:latin typeface="+mn-lt"/>
                          <a:cs typeface="Times New Roman" pitchFamily="18" charset="0"/>
                        </a:rPr>
                        <a:t>% к пред.</a:t>
                      </a:r>
                    </a:p>
                    <a:p>
                      <a:pPr algn="ctr"/>
                      <a:r>
                        <a:rPr lang="ru-RU" sz="1300" dirty="0" smtClean="0">
                          <a:solidFill>
                            <a:schemeClr val="tx1"/>
                          </a:solidFill>
                          <a:latin typeface="+mn-lt"/>
                          <a:cs typeface="Times New Roman" pitchFamily="18" charset="0"/>
                        </a:rPr>
                        <a:t>году</a:t>
                      </a:r>
                      <a:endParaRPr lang="ru-RU" sz="1300" dirty="0">
                        <a:solidFill>
                          <a:schemeClr val="tx1"/>
                        </a:solidFill>
                        <a:latin typeface="+mn-lt"/>
                        <a:cs typeface="Times New Roman" pitchFamily="18" charset="0"/>
                      </a:endParaRPr>
                    </a:p>
                  </a:txBody>
                  <a:tcPr marL="91444" marR="91444" marT="45714" marB="45714" anchor="ctr">
                    <a:solidFill>
                      <a:schemeClr val="bg1"/>
                    </a:solidFill>
                  </a:tcPr>
                </a:tc>
                <a:tc>
                  <a:txBody>
                    <a:bodyPr/>
                    <a:lstStyle/>
                    <a:p>
                      <a:pPr algn="ctr"/>
                      <a:r>
                        <a:rPr lang="ru-RU" sz="1300" dirty="0" smtClean="0">
                          <a:solidFill>
                            <a:schemeClr val="tx1"/>
                          </a:solidFill>
                          <a:latin typeface="+mn-lt"/>
                          <a:cs typeface="Times New Roman" pitchFamily="18" charset="0"/>
                        </a:rPr>
                        <a:t>92,5</a:t>
                      </a:r>
                      <a:endParaRPr lang="ru-RU" sz="1300" dirty="0">
                        <a:solidFill>
                          <a:schemeClr val="tx1"/>
                        </a:solidFill>
                        <a:latin typeface="+mn-lt"/>
                        <a:cs typeface="Times New Roman" pitchFamily="18" charset="0"/>
                      </a:endParaRPr>
                    </a:p>
                  </a:txBody>
                  <a:tcPr marL="91444" marR="91444" marT="45714" marB="45714" anchor="ctr">
                    <a:solidFill>
                      <a:schemeClr val="bg1"/>
                    </a:solidFill>
                  </a:tcPr>
                </a:tc>
                <a:tc>
                  <a:txBody>
                    <a:bodyPr/>
                    <a:lstStyle/>
                    <a:p>
                      <a:pPr algn="ctr"/>
                      <a:r>
                        <a:rPr lang="ru-RU" sz="1300" dirty="0" smtClean="0">
                          <a:solidFill>
                            <a:schemeClr val="tx1"/>
                          </a:solidFill>
                          <a:latin typeface="+mn-lt"/>
                          <a:cs typeface="Times New Roman" pitchFamily="18" charset="0"/>
                        </a:rPr>
                        <a:t>100,4</a:t>
                      </a:r>
                      <a:endParaRPr lang="ru-RU" sz="1300" dirty="0">
                        <a:solidFill>
                          <a:schemeClr val="tx1"/>
                        </a:solidFill>
                        <a:latin typeface="+mn-lt"/>
                        <a:cs typeface="Times New Roman" pitchFamily="18" charset="0"/>
                      </a:endParaRPr>
                    </a:p>
                  </a:txBody>
                  <a:tcPr marL="91444" marR="91444" marT="45714" marB="45714" anchor="ctr">
                    <a:solidFill>
                      <a:schemeClr val="bg1"/>
                    </a:solidFill>
                  </a:tcPr>
                </a:tc>
                <a:tc>
                  <a:txBody>
                    <a:bodyPr/>
                    <a:lstStyle/>
                    <a:p>
                      <a:pPr algn="ctr"/>
                      <a:r>
                        <a:rPr lang="ru-RU" sz="1300" dirty="0" smtClean="0">
                          <a:solidFill>
                            <a:schemeClr val="tx1"/>
                          </a:solidFill>
                          <a:latin typeface="+mn-lt"/>
                          <a:cs typeface="Times New Roman" pitchFamily="18" charset="0"/>
                        </a:rPr>
                        <a:t>101,7</a:t>
                      </a:r>
                      <a:endParaRPr lang="ru-RU" sz="1300" dirty="0">
                        <a:solidFill>
                          <a:schemeClr val="tx1"/>
                        </a:solidFill>
                        <a:latin typeface="+mn-lt"/>
                        <a:cs typeface="Times New Roman" pitchFamily="18" charset="0"/>
                      </a:endParaRPr>
                    </a:p>
                  </a:txBody>
                  <a:tcPr marL="91444" marR="91444" marT="45714" marB="45714" anchor="ctr">
                    <a:solidFill>
                      <a:schemeClr val="bg1"/>
                    </a:solidFill>
                  </a:tcPr>
                </a:tc>
                <a:tc>
                  <a:txBody>
                    <a:bodyPr/>
                    <a:lstStyle/>
                    <a:p>
                      <a:pPr algn="ctr"/>
                      <a:r>
                        <a:rPr lang="ru-RU" sz="1300" dirty="0" smtClean="0">
                          <a:solidFill>
                            <a:schemeClr val="tx1"/>
                          </a:solidFill>
                          <a:latin typeface="+mn-lt"/>
                          <a:cs typeface="Times New Roman" pitchFamily="18" charset="0"/>
                        </a:rPr>
                        <a:t>102,1</a:t>
                      </a:r>
                      <a:endParaRPr lang="ru-RU" sz="1300" dirty="0">
                        <a:solidFill>
                          <a:schemeClr val="tx1"/>
                        </a:solidFill>
                        <a:latin typeface="+mn-lt"/>
                        <a:cs typeface="Times New Roman" pitchFamily="18" charset="0"/>
                      </a:endParaRPr>
                    </a:p>
                  </a:txBody>
                  <a:tcPr marL="91444" marR="91444" marT="45714" marB="45714" anchor="ctr">
                    <a:solidFill>
                      <a:schemeClr val="bg1"/>
                    </a:solidFill>
                  </a:tcPr>
                </a:tc>
                <a:extLst>
                  <a:ext uri="{0D108BD9-81ED-4DB2-BD59-A6C34878D82A}">
                    <a16:rowId xmlns="" xmlns:a16="http://schemas.microsoft.com/office/drawing/2014/main" val="10005"/>
                  </a:ext>
                </a:extLst>
              </a:tr>
            </a:tbl>
          </a:graphicData>
        </a:graphic>
      </p:graphicFrame>
      <p:pic>
        <p:nvPicPr>
          <p:cNvPr id="10242" name="Picture 2"/>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0" y="116632"/>
            <a:ext cx="890587" cy="1158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88291286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 name="Диаграмма 27"/>
          <p:cNvGraphicFramePr/>
          <p:nvPr>
            <p:extLst>
              <p:ext uri="{D42A27DB-BD31-4B8C-83A1-F6EECF244321}">
                <p14:modId xmlns="" xmlns:p14="http://schemas.microsoft.com/office/powerpoint/2010/main" val="2710137696"/>
              </p:ext>
            </p:extLst>
          </p:nvPr>
        </p:nvGraphicFramePr>
        <p:xfrm>
          <a:off x="-972616" y="-1107504"/>
          <a:ext cx="9865096" cy="7965504"/>
        </p:xfrm>
        <a:graphic>
          <a:graphicData uri="http://schemas.openxmlformats.org/drawingml/2006/chart">
            <c:chart xmlns:c="http://schemas.openxmlformats.org/drawingml/2006/chart" xmlns:r="http://schemas.openxmlformats.org/officeDocument/2006/relationships" r:id="rId3"/>
          </a:graphicData>
        </a:graphic>
      </p:graphicFrame>
      <p:sp>
        <p:nvSpPr>
          <p:cNvPr id="256003" name="Rectangle 2"/>
          <p:cNvSpPr>
            <a:spLocks noGrp="1" noChangeArrowheads="1"/>
          </p:cNvSpPr>
          <p:nvPr>
            <p:ph type="title" idx="4294967295"/>
          </p:nvPr>
        </p:nvSpPr>
        <p:spPr>
          <a:xfrm>
            <a:off x="381000" y="44450"/>
            <a:ext cx="8763000" cy="981075"/>
          </a:xfrm>
        </p:spPr>
        <p:txBody>
          <a:bodyPr/>
          <a:lstStyle/>
          <a:p>
            <a:pPr algn="ctr">
              <a:lnSpc>
                <a:spcPct val="100000"/>
              </a:lnSpc>
            </a:pPr>
            <a:r>
              <a:rPr lang="ru-RU" sz="2400" b="1" dirty="0" smtClean="0">
                <a:solidFill>
                  <a:schemeClr val="bg2">
                    <a:lumMod val="10000"/>
                  </a:schemeClr>
                </a:solidFill>
                <a:latin typeface="Bookman Old Style" panose="02050604050505020204" pitchFamily="18" charset="0"/>
              </a:rPr>
              <a:t>Основные статьи расходов бюджета </a:t>
            </a:r>
            <a:br>
              <a:rPr lang="ru-RU" sz="2400" b="1" dirty="0" smtClean="0">
                <a:solidFill>
                  <a:schemeClr val="bg2">
                    <a:lumMod val="10000"/>
                  </a:schemeClr>
                </a:solidFill>
                <a:latin typeface="Bookman Old Style" panose="02050604050505020204" pitchFamily="18" charset="0"/>
              </a:rPr>
            </a:br>
            <a:r>
              <a:rPr lang="ru-RU" sz="2400" b="1" dirty="0" smtClean="0">
                <a:solidFill>
                  <a:schemeClr val="bg2">
                    <a:lumMod val="10000"/>
                  </a:schemeClr>
                </a:solidFill>
                <a:latin typeface="Bookman Old Style" panose="02050604050505020204" pitchFamily="18" charset="0"/>
              </a:rPr>
              <a:t>МО «Муниципальный округ Кизнерский район     Удмуртской Республики» в 2023 году</a:t>
            </a:r>
          </a:p>
        </p:txBody>
      </p:sp>
      <p:sp>
        <p:nvSpPr>
          <p:cNvPr id="256005" name="Text Box 5"/>
          <p:cNvSpPr>
            <a:spLocks noChangeArrowheads="1"/>
          </p:cNvSpPr>
          <p:nvPr/>
        </p:nvSpPr>
        <p:spPr bwMode="auto">
          <a:xfrm>
            <a:off x="6012161" y="2860039"/>
            <a:ext cx="2880320" cy="568961"/>
          </a:xfrm>
          <a:prstGeom prst="roundRect">
            <a:avLst>
              <a:gd name="adj" fmla="val 16667"/>
            </a:avLst>
          </a:prstGeom>
          <a:solidFill>
            <a:srgbClr val="FFFF00"/>
          </a:solidFill>
          <a:ln w="38100" algn="ctr">
            <a:solidFill>
              <a:srgbClr val="FFFF99"/>
            </a:solidFill>
            <a:miter lim="800000"/>
            <a:headEnd/>
            <a:tailEnd/>
          </a:ln>
        </p:spPr>
        <p:txBody>
          <a:bodyPr wrap="square" lIns="18000" tIns="10800" rIns="18000" bIns="10800">
            <a:spAutoFit/>
          </a:bodyPr>
          <a:lstStyle/>
          <a:p>
            <a:pPr defTabSz="912813" fontAlgn="ctr"/>
            <a:r>
              <a:rPr kumimoji="0" lang="ru-RU" sz="1600" b="1" dirty="0" smtClean="0"/>
              <a:t>Дорожный фонд</a:t>
            </a:r>
          </a:p>
          <a:p>
            <a:pPr defTabSz="912813" fontAlgn="ctr"/>
            <a:r>
              <a:rPr kumimoji="0" lang="ru-RU" sz="1600" b="1" dirty="0" smtClean="0"/>
              <a:t> 39 933 тыс. руб. (5,4</a:t>
            </a:r>
            <a:r>
              <a:rPr lang="ru-RU" sz="1600" b="1" dirty="0" smtClean="0"/>
              <a:t> </a:t>
            </a:r>
            <a:r>
              <a:rPr kumimoji="0" lang="ru-RU" sz="1600" b="1" dirty="0" smtClean="0"/>
              <a:t>%)</a:t>
            </a:r>
            <a:endParaRPr kumimoji="0" lang="ru-RU" sz="1600" b="1" dirty="0"/>
          </a:p>
        </p:txBody>
      </p:sp>
      <p:sp>
        <p:nvSpPr>
          <p:cNvPr id="256006" name="Text Box 5"/>
          <p:cNvSpPr>
            <a:spLocks noChangeArrowheads="1"/>
          </p:cNvSpPr>
          <p:nvPr/>
        </p:nvSpPr>
        <p:spPr bwMode="auto">
          <a:xfrm>
            <a:off x="5652121" y="3573016"/>
            <a:ext cx="3312368" cy="568961"/>
          </a:xfrm>
          <a:prstGeom prst="roundRect">
            <a:avLst>
              <a:gd name="adj" fmla="val 16667"/>
            </a:avLst>
          </a:prstGeom>
          <a:solidFill>
            <a:schemeClr val="accent1">
              <a:lumMod val="40000"/>
              <a:lumOff val="60000"/>
            </a:schemeClr>
          </a:solidFill>
          <a:ln w="38100" algn="ctr">
            <a:solidFill>
              <a:srgbClr val="CCFFFF"/>
            </a:solidFill>
            <a:miter lim="800000"/>
            <a:headEnd/>
            <a:tailEnd/>
          </a:ln>
        </p:spPr>
        <p:txBody>
          <a:bodyPr wrap="square" lIns="18000" tIns="10800" rIns="18000" bIns="10800">
            <a:spAutoFit/>
          </a:bodyPr>
          <a:lstStyle/>
          <a:p>
            <a:pPr defTabSz="912813" fontAlgn="ctr"/>
            <a:r>
              <a:rPr kumimoji="0" lang="ru-RU" sz="1600" b="1" dirty="0" smtClean="0"/>
              <a:t>Расходы по коммунальным услугам </a:t>
            </a:r>
            <a:r>
              <a:rPr kumimoji="0" lang="en-US" sz="1600" b="1" dirty="0" smtClean="0"/>
              <a:t>11 285 </a:t>
            </a:r>
            <a:r>
              <a:rPr kumimoji="0" lang="ru-RU" sz="1600" b="1" dirty="0" smtClean="0"/>
              <a:t>тыс. руб. (</a:t>
            </a:r>
            <a:r>
              <a:rPr kumimoji="0" lang="en-US" sz="1600" b="1" dirty="0" smtClean="0"/>
              <a:t>1.5 </a:t>
            </a:r>
            <a:r>
              <a:rPr kumimoji="0" lang="ru-RU" sz="1600" b="1" dirty="0" smtClean="0"/>
              <a:t>%)</a:t>
            </a:r>
            <a:endParaRPr kumimoji="0" lang="ru-RU" sz="1600" b="1" dirty="0"/>
          </a:p>
        </p:txBody>
      </p:sp>
      <p:sp>
        <p:nvSpPr>
          <p:cNvPr id="256007" name="Text Box 5"/>
          <p:cNvSpPr>
            <a:spLocks noChangeArrowheads="1"/>
          </p:cNvSpPr>
          <p:nvPr/>
        </p:nvSpPr>
        <p:spPr bwMode="auto">
          <a:xfrm>
            <a:off x="5580112" y="1412776"/>
            <a:ext cx="3313062" cy="568961"/>
          </a:xfrm>
          <a:prstGeom prst="roundRect">
            <a:avLst>
              <a:gd name="adj" fmla="val 16667"/>
            </a:avLst>
          </a:prstGeom>
          <a:solidFill>
            <a:schemeClr val="tx2">
              <a:lumMod val="60000"/>
              <a:lumOff val="40000"/>
            </a:schemeClr>
          </a:solidFill>
          <a:ln w="38100" algn="ctr">
            <a:solidFill>
              <a:srgbClr val="7D7DFF"/>
            </a:solidFill>
            <a:miter lim="800000"/>
            <a:headEnd/>
            <a:tailEnd/>
          </a:ln>
        </p:spPr>
        <p:txBody>
          <a:bodyPr wrap="square" lIns="18000" tIns="10800" rIns="18000" bIns="10800">
            <a:spAutoFit/>
          </a:bodyPr>
          <a:lstStyle/>
          <a:p>
            <a:pPr defTabSz="912813" fontAlgn="ctr"/>
            <a:r>
              <a:rPr kumimoji="0" lang="ru-RU" sz="1600" b="1" dirty="0" smtClean="0"/>
              <a:t>Расходы на  заработную плату</a:t>
            </a:r>
            <a:r>
              <a:rPr kumimoji="0" lang="en-US" sz="1600" b="1" dirty="0" smtClean="0"/>
              <a:t> 547 671.0</a:t>
            </a:r>
            <a:r>
              <a:rPr kumimoji="0" lang="ru-RU" sz="1600" b="1" dirty="0" smtClean="0"/>
              <a:t> тыс. руб. (</a:t>
            </a:r>
            <a:r>
              <a:rPr lang="en-US" sz="1600" b="1" dirty="0" smtClean="0"/>
              <a:t>73 </a:t>
            </a:r>
            <a:r>
              <a:rPr kumimoji="0" lang="ru-RU" sz="1600" b="1" dirty="0" smtClean="0"/>
              <a:t>%)</a:t>
            </a:r>
            <a:endParaRPr kumimoji="0" lang="ru-RU" sz="1600" b="1" dirty="0"/>
          </a:p>
        </p:txBody>
      </p:sp>
      <p:sp>
        <p:nvSpPr>
          <p:cNvPr id="256008" name="Text Box 5"/>
          <p:cNvSpPr>
            <a:spLocks noChangeArrowheads="1"/>
          </p:cNvSpPr>
          <p:nvPr/>
        </p:nvSpPr>
        <p:spPr bwMode="auto">
          <a:xfrm>
            <a:off x="5796137" y="2124342"/>
            <a:ext cx="3168352" cy="568961"/>
          </a:xfrm>
          <a:prstGeom prst="roundRect">
            <a:avLst>
              <a:gd name="adj" fmla="val 16667"/>
            </a:avLst>
          </a:prstGeom>
          <a:solidFill>
            <a:schemeClr val="accent2">
              <a:lumMod val="75000"/>
            </a:schemeClr>
          </a:solidFill>
          <a:ln w="38100" algn="ctr">
            <a:solidFill>
              <a:srgbClr val="990033"/>
            </a:solidFill>
            <a:miter lim="800000"/>
            <a:headEnd/>
            <a:tailEnd/>
          </a:ln>
        </p:spPr>
        <p:txBody>
          <a:bodyPr wrap="square" lIns="18000" tIns="10800" rIns="18000" bIns="10800">
            <a:spAutoFit/>
          </a:bodyPr>
          <a:lstStyle/>
          <a:p>
            <a:pPr algn="ctr" defTabSz="912813" fontAlgn="ctr"/>
            <a:r>
              <a:rPr kumimoji="0" lang="ru-RU" sz="1600" b="1" dirty="0" smtClean="0">
                <a:solidFill>
                  <a:schemeClr val="bg1"/>
                </a:solidFill>
              </a:rPr>
              <a:t>Социальное обеспечение </a:t>
            </a:r>
          </a:p>
          <a:p>
            <a:pPr algn="ctr" defTabSz="912813" fontAlgn="ctr"/>
            <a:r>
              <a:rPr kumimoji="0" lang="en-US" sz="1600" b="1" dirty="0" smtClean="0">
                <a:solidFill>
                  <a:schemeClr val="bg1"/>
                </a:solidFill>
              </a:rPr>
              <a:t>12 393</a:t>
            </a:r>
            <a:r>
              <a:rPr kumimoji="0" lang="ru-RU" sz="1600" b="1" dirty="0" smtClean="0">
                <a:solidFill>
                  <a:schemeClr val="bg1"/>
                </a:solidFill>
              </a:rPr>
              <a:t> тыс. руб</a:t>
            </a:r>
            <a:r>
              <a:rPr kumimoji="0" lang="ru-RU" sz="1600" dirty="0" smtClean="0">
                <a:solidFill>
                  <a:schemeClr val="bg1"/>
                </a:solidFill>
              </a:rPr>
              <a:t>. (</a:t>
            </a:r>
            <a:r>
              <a:rPr lang="ru-RU" sz="1600" dirty="0" smtClean="0">
                <a:solidFill>
                  <a:schemeClr val="bg1"/>
                </a:solidFill>
              </a:rPr>
              <a:t>1,</a:t>
            </a:r>
            <a:r>
              <a:rPr lang="en-US" sz="1600" dirty="0" smtClean="0">
                <a:solidFill>
                  <a:schemeClr val="bg1"/>
                </a:solidFill>
              </a:rPr>
              <a:t>7%</a:t>
            </a:r>
            <a:r>
              <a:rPr kumimoji="0" lang="ru-RU" sz="1600" dirty="0" smtClean="0">
                <a:solidFill>
                  <a:schemeClr val="bg1"/>
                </a:solidFill>
              </a:rPr>
              <a:t>)</a:t>
            </a:r>
            <a:endParaRPr kumimoji="0" lang="ru-RU" sz="1600" dirty="0">
              <a:solidFill>
                <a:schemeClr val="bg1"/>
              </a:solidFill>
            </a:endParaRPr>
          </a:p>
        </p:txBody>
      </p:sp>
      <p:sp>
        <p:nvSpPr>
          <p:cNvPr id="98315" name="Text Box 5"/>
          <p:cNvSpPr>
            <a:spLocks noChangeArrowheads="1"/>
          </p:cNvSpPr>
          <p:nvPr/>
        </p:nvSpPr>
        <p:spPr bwMode="auto">
          <a:xfrm>
            <a:off x="6156176" y="4588231"/>
            <a:ext cx="2808312" cy="568961"/>
          </a:xfrm>
          <a:prstGeom prst="roundRect">
            <a:avLst>
              <a:gd name="adj" fmla="val 16667"/>
            </a:avLst>
          </a:prstGeom>
          <a:solidFill>
            <a:srgbClr val="9900CC"/>
          </a:solidFill>
          <a:ln w="38100" algn="ctr">
            <a:solidFill>
              <a:srgbClr val="FF8989"/>
            </a:solidFill>
            <a:miter lim="800000"/>
            <a:headEnd/>
            <a:tailEnd/>
          </a:ln>
        </p:spPr>
        <p:txBody>
          <a:bodyPr wrap="square" lIns="18000" tIns="10800" rIns="18000" bIns="10800">
            <a:spAutoFit/>
          </a:bodyPr>
          <a:lstStyle/>
          <a:p>
            <a:pPr algn="ctr" defTabSz="912813" fontAlgn="ctr">
              <a:defRPr/>
            </a:pPr>
            <a:r>
              <a:rPr kumimoji="0" lang="ru-RU" sz="1600" b="1" dirty="0" smtClean="0">
                <a:solidFill>
                  <a:schemeClr val="bg1"/>
                </a:solidFill>
              </a:rPr>
              <a:t>Прочие расходы </a:t>
            </a:r>
          </a:p>
          <a:p>
            <a:pPr algn="ctr" defTabSz="912813" fontAlgn="ctr">
              <a:defRPr/>
            </a:pPr>
            <a:r>
              <a:rPr kumimoji="0" lang="en-US" sz="1600" b="1" dirty="0" smtClean="0">
                <a:solidFill>
                  <a:schemeClr val="bg1"/>
                </a:solidFill>
              </a:rPr>
              <a:t>130 397.9</a:t>
            </a:r>
            <a:r>
              <a:rPr kumimoji="0" lang="ru-RU" sz="1600" b="1" dirty="0" smtClean="0">
                <a:solidFill>
                  <a:schemeClr val="bg1"/>
                </a:solidFill>
              </a:rPr>
              <a:t> тыс. руб. </a:t>
            </a:r>
            <a:r>
              <a:rPr lang="ru-RU" sz="1600" b="1" dirty="0" smtClean="0">
                <a:solidFill>
                  <a:schemeClr val="bg1"/>
                </a:solidFill>
              </a:rPr>
              <a:t>(</a:t>
            </a:r>
            <a:r>
              <a:rPr lang="en-US" sz="1600" b="1" dirty="0" smtClean="0">
                <a:solidFill>
                  <a:schemeClr val="bg1"/>
                </a:solidFill>
              </a:rPr>
              <a:t>18.4 </a:t>
            </a:r>
            <a:r>
              <a:rPr kumimoji="0" lang="ru-RU" sz="1600" b="1" dirty="0" smtClean="0">
                <a:solidFill>
                  <a:schemeClr val="bg1"/>
                </a:solidFill>
              </a:rPr>
              <a:t>%)</a:t>
            </a:r>
            <a:endParaRPr kumimoji="0" lang="ru-RU" sz="1600" b="1" dirty="0">
              <a:solidFill>
                <a:schemeClr val="bg1"/>
              </a:solidFill>
            </a:endParaRPr>
          </a:p>
        </p:txBody>
      </p:sp>
      <p:sp>
        <p:nvSpPr>
          <p:cNvPr id="256016" name="Rectangle 10"/>
          <p:cNvSpPr>
            <a:spLocks noChangeArrowheads="1"/>
          </p:cNvSpPr>
          <p:nvPr/>
        </p:nvSpPr>
        <p:spPr bwMode="auto">
          <a:xfrm>
            <a:off x="3995738" y="1484313"/>
            <a:ext cx="936625" cy="574675"/>
          </a:xfrm>
          <a:prstGeom prst="rect">
            <a:avLst/>
          </a:prstGeom>
          <a:noFill/>
          <a:ln w="9525">
            <a:noFill/>
            <a:miter lim="800000"/>
            <a:headEnd/>
            <a:tailEnd/>
          </a:ln>
        </p:spPr>
        <p:txBody>
          <a:bodyPr lIns="18000" tIns="18000" rIns="18000" bIns="18000" anchor="ctr"/>
          <a:lstStyle/>
          <a:p>
            <a:pPr algn="ctr"/>
            <a:endParaRPr lang="en-US" sz="2000" b="1" dirty="0">
              <a:latin typeface="Times New Roman" pitchFamily="18" charset="0"/>
              <a:cs typeface="Times New Roman" pitchFamily="18" charset="0"/>
            </a:endParaRPr>
          </a:p>
        </p:txBody>
      </p:sp>
      <p:sp>
        <p:nvSpPr>
          <p:cNvPr id="256017" name="Rectangle 10"/>
          <p:cNvSpPr>
            <a:spLocks noChangeArrowheads="1"/>
          </p:cNvSpPr>
          <p:nvPr/>
        </p:nvSpPr>
        <p:spPr bwMode="auto">
          <a:xfrm>
            <a:off x="5000628" y="3143248"/>
            <a:ext cx="720725" cy="287337"/>
          </a:xfrm>
          <a:prstGeom prst="rect">
            <a:avLst/>
          </a:prstGeom>
          <a:noFill/>
          <a:ln w="9525">
            <a:noFill/>
            <a:miter lim="800000"/>
            <a:headEnd/>
            <a:tailEnd/>
          </a:ln>
        </p:spPr>
        <p:txBody>
          <a:bodyPr lIns="18000" tIns="18000" rIns="18000" bIns="18000" anchor="ctr"/>
          <a:lstStyle/>
          <a:p>
            <a:pPr algn="ctr"/>
            <a:endParaRPr lang="en-US" sz="2200" b="1" dirty="0">
              <a:latin typeface="Times New Roman" pitchFamily="18" charset="0"/>
              <a:cs typeface="Times New Roman" pitchFamily="18" charset="0"/>
            </a:endParaRPr>
          </a:p>
        </p:txBody>
      </p:sp>
      <p:sp>
        <p:nvSpPr>
          <p:cNvPr id="256018" name="Rectangle 10"/>
          <p:cNvSpPr>
            <a:spLocks noChangeArrowheads="1"/>
          </p:cNvSpPr>
          <p:nvPr/>
        </p:nvSpPr>
        <p:spPr bwMode="auto">
          <a:xfrm>
            <a:off x="5076825" y="1989138"/>
            <a:ext cx="792163" cy="287337"/>
          </a:xfrm>
          <a:prstGeom prst="rect">
            <a:avLst/>
          </a:prstGeom>
          <a:noFill/>
          <a:ln w="9525">
            <a:noFill/>
            <a:miter lim="800000"/>
            <a:headEnd/>
            <a:tailEnd/>
          </a:ln>
        </p:spPr>
        <p:txBody>
          <a:bodyPr lIns="18000" tIns="18000" rIns="18000" bIns="18000" anchor="ctr"/>
          <a:lstStyle/>
          <a:p>
            <a:pPr algn="ctr"/>
            <a:endParaRPr lang="en-US" sz="2200" b="1" dirty="0">
              <a:latin typeface="Times New Roman" pitchFamily="18" charset="0"/>
              <a:cs typeface="Times New Roman" pitchFamily="18" charset="0"/>
            </a:endParaRPr>
          </a:p>
        </p:txBody>
      </p:sp>
      <p:sp>
        <p:nvSpPr>
          <p:cNvPr id="256019" name="Rectangle 10"/>
          <p:cNvSpPr>
            <a:spLocks noChangeArrowheads="1"/>
          </p:cNvSpPr>
          <p:nvPr/>
        </p:nvSpPr>
        <p:spPr bwMode="auto">
          <a:xfrm>
            <a:off x="4429124" y="2357430"/>
            <a:ext cx="792163" cy="287338"/>
          </a:xfrm>
          <a:prstGeom prst="rect">
            <a:avLst/>
          </a:prstGeom>
          <a:noFill/>
          <a:ln w="9525">
            <a:noFill/>
            <a:miter lim="800000"/>
            <a:headEnd/>
            <a:tailEnd/>
          </a:ln>
        </p:spPr>
        <p:txBody>
          <a:bodyPr lIns="18000" tIns="18000" rIns="18000" bIns="18000" anchor="ctr"/>
          <a:lstStyle/>
          <a:p>
            <a:pPr algn="ctr"/>
            <a:endParaRPr lang="en-US" sz="2200" b="1" dirty="0">
              <a:latin typeface="Times New Roman" pitchFamily="18" charset="0"/>
              <a:cs typeface="Times New Roman" pitchFamily="18" charset="0"/>
            </a:endParaRPr>
          </a:p>
        </p:txBody>
      </p:sp>
      <p:sp>
        <p:nvSpPr>
          <p:cNvPr id="256020" name="Rectangle 10"/>
          <p:cNvSpPr>
            <a:spLocks noChangeArrowheads="1"/>
          </p:cNvSpPr>
          <p:nvPr/>
        </p:nvSpPr>
        <p:spPr bwMode="auto">
          <a:xfrm>
            <a:off x="4284663" y="2781300"/>
            <a:ext cx="865187" cy="287338"/>
          </a:xfrm>
          <a:prstGeom prst="rect">
            <a:avLst/>
          </a:prstGeom>
          <a:noFill/>
          <a:ln w="9525">
            <a:noFill/>
            <a:miter lim="800000"/>
            <a:headEnd/>
            <a:tailEnd/>
          </a:ln>
        </p:spPr>
        <p:txBody>
          <a:bodyPr lIns="18000" tIns="18000" rIns="18000" bIns="18000" anchor="ctr"/>
          <a:lstStyle/>
          <a:p>
            <a:pPr algn="ctr"/>
            <a:endParaRPr lang="en-US" sz="2200" b="1" dirty="0">
              <a:latin typeface="Times New Roman" pitchFamily="18" charset="0"/>
              <a:cs typeface="Times New Roman" pitchFamily="18" charset="0"/>
            </a:endParaRPr>
          </a:p>
        </p:txBody>
      </p:sp>
      <p:sp>
        <p:nvSpPr>
          <p:cNvPr id="256021" name="Rectangle 10"/>
          <p:cNvSpPr>
            <a:spLocks noChangeArrowheads="1"/>
          </p:cNvSpPr>
          <p:nvPr/>
        </p:nvSpPr>
        <p:spPr bwMode="auto">
          <a:xfrm>
            <a:off x="5508625" y="5445125"/>
            <a:ext cx="863600" cy="287338"/>
          </a:xfrm>
          <a:prstGeom prst="rect">
            <a:avLst/>
          </a:prstGeom>
          <a:noFill/>
          <a:ln w="9525">
            <a:noFill/>
            <a:miter lim="800000"/>
            <a:headEnd/>
            <a:tailEnd/>
          </a:ln>
        </p:spPr>
        <p:txBody>
          <a:bodyPr lIns="18000" tIns="18000" rIns="18000" bIns="18000" anchor="ctr"/>
          <a:lstStyle/>
          <a:p>
            <a:pPr algn="ctr"/>
            <a:endParaRPr lang="en-US" sz="2200" b="1" dirty="0">
              <a:latin typeface="Times New Roman" pitchFamily="18" charset="0"/>
              <a:cs typeface="Times New Roman" pitchFamily="18" charset="0"/>
            </a:endParaRPr>
          </a:p>
        </p:txBody>
      </p:sp>
      <p:sp>
        <p:nvSpPr>
          <p:cNvPr id="256022" name="Rectangle 10"/>
          <p:cNvSpPr>
            <a:spLocks noChangeArrowheads="1"/>
          </p:cNvSpPr>
          <p:nvPr/>
        </p:nvSpPr>
        <p:spPr bwMode="auto">
          <a:xfrm>
            <a:off x="4716463" y="5805488"/>
            <a:ext cx="1008062" cy="287337"/>
          </a:xfrm>
          <a:prstGeom prst="rect">
            <a:avLst/>
          </a:prstGeom>
          <a:noFill/>
          <a:ln w="9525">
            <a:noFill/>
            <a:miter lim="800000"/>
            <a:headEnd/>
            <a:tailEnd/>
          </a:ln>
        </p:spPr>
        <p:txBody>
          <a:bodyPr lIns="18000" tIns="18000" rIns="18000" bIns="18000" anchor="ctr"/>
          <a:lstStyle/>
          <a:p>
            <a:pPr algn="ctr"/>
            <a:endParaRPr lang="en-US" sz="2200" b="1" dirty="0">
              <a:latin typeface="Times New Roman" pitchFamily="18" charset="0"/>
              <a:cs typeface="Times New Roman" pitchFamily="18" charset="0"/>
            </a:endParaRPr>
          </a:p>
        </p:txBody>
      </p:sp>
      <p:sp>
        <p:nvSpPr>
          <p:cNvPr id="10251" name="AutoShape 69"/>
          <p:cNvSpPr>
            <a:spLocks/>
          </p:cNvSpPr>
          <p:nvPr/>
        </p:nvSpPr>
        <p:spPr bwMode="auto">
          <a:xfrm>
            <a:off x="5292080" y="1196976"/>
            <a:ext cx="381615" cy="3816200"/>
          </a:xfrm>
          <a:prstGeom prst="leftBrace">
            <a:avLst>
              <a:gd name="adj1" fmla="val 123238"/>
              <a:gd name="adj2" fmla="val 50000"/>
            </a:avLst>
          </a:prstGeom>
          <a:noFill/>
          <a:ln w="38100">
            <a:solidFill>
              <a:schemeClr val="tx2"/>
            </a:solidFill>
            <a:round/>
            <a:headEnd/>
            <a:tailEnd/>
          </a:ln>
        </p:spPr>
        <p:txBody>
          <a:bodyPr wrap="none" anchor="ctr"/>
          <a:lstStyle/>
          <a:p>
            <a:pPr algn="ctr">
              <a:defRPr/>
            </a:pPr>
            <a:endParaRPr lang="ru-RU" dirty="0">
              <a:solidFill>
                <a:schemeClr val="tx2">
                  <a:lumMod val="75000"/>
                </a:schemeClr>
              </a:solidFill>
              <a:latin typeface="Arial" pitchFamily="34" charset="0"/>
            </a:endParaRPr>
          </a:p>
        </p:txBody>
      </p:sp>
      <p:sp>
        <p:nvSpPr>
          <p:cNvPr id="256025" name="Text Box 33"/>
          <p:cNvSpPr txBox="1">
            <a:spLocks noChangeArrowheads="1"/>
          </p:cNvSpPr>
          <p:nvPr/>
        </p:nvSpPr>
        <p:spPr bwMode="auto">
          <a:xfrm>
            <a:off x="2555776" y="2452826"/>
            <a:ext cx="2092752" cy="400110"/>
          </a:xfrm>
          <a:prstGeom prst="rect">
            <a:avLst/>
          </a:prstGeom>
          <a:noFill/>
          <a:ln w="9525">
            <a:noFill/>
            <a:miter lim="800000"/>
            <a:headEnd/>
            <a:tailEnd/>
          </a:ln>
        </p:spPr>
        <p:txBody>
          <a:bodyPr wrap="none">
            <a:spAutoFit/>
          </a:bodyPr>
          <a:lstStyle/>
          <a:p>
            <a:r>
              <a:rPr lang="ru-RU" sz="1600" b="1" dirty="0" smtClean="0">
                <a:solidFill>
                  <a:srgbClr val="000099"/>
                </a:solidFill>
              </a:rPr>
              <a:t>741 679,9 тыс</a:t>
            </a:r>
            <a:r>
              <a:rPr lang="ru-RU" sz="1600" b="1" dirty="0">
                <a:solidFill>
                  <a:srgbClr val="000099"/>
                </a:solidFill>
              </a:rPr>
              <a:t>. руб</a:t>
            </a:r>
            <a:r>
              <a:rPr lang="ru-RU" sz="2000" b="1" dirty="0">
                <a:solidFill>
                  <a:srgbClr val="000099"/>
                </a:solidFill>
              </a:rPr>
              <a:t>.</a:t>
            </a:r>
          </a:p>
        </p:txBody>
      </p:sp>
      <p:sp>
        <p:nvSpPr>
          <p:cNvPr id="256030" name="Rectangle 10"/>
          <p:cNvSpPr>
            <a:spLocks noChangeArrowheads="1"/>
          </p:cNvSpPr>
          <p:nvPr/>
        </p:nvSpPr>
        <p:spPr bwMode="auto">
          <a:xfrm>
            <a:off x="5003800" y="6165850"/>
            <a:ext cx="936625" cy="287338"/>
          </a:xfrm>
          <a:prstGeom prst="rect">
            <a:avLst/>
          </a:prstGeom>
          <a:noFill/>
          <a:ln w="9525">
            <a:noFill/>
            <a:miter lim="800000"/>
            <a:headEnd/>
            <a:tailEnd/>
          </a:ln>
        </p:spPr>
        <p:txBody>
          <a:bodyPr lIns="18000" tIns="18000" rIns="18000" bIns="18000" anchor="ctr"/>
          <a:lstStyle/>
          <a:p>
            <a:pPr algn="ctr"/>
            <a:endParaRPr lang="en-US" sz="2200" b="1" dirty="0">
              <a:latin typeface="Times New Roman" pitchFamily="18" charset="0"/>
              <a:cs typeface="Times New Roman" pitchFamily="18" charset="0"/>
            </a:endParaRPr>
          </a:p>
        </p:txBody>
      </p:sp>
      <p:sp>
        <p:nvSpPr>
          <p:cNvPr id="2" name="TextBox 1"/>
          <p:cNvSpPr txBox="1"/>
          <p:nvPr/>
        </p:nvSpPr>
        <p:spPr>
          <a:xfrm>
            <a:off x="285720" y="3500438"/>
            <a:ext cx="785819" cy="369332"/>
          </a:xfrm>
          <a:prstGeom prst="rect">
            <a:avLst/>
          </a:prstGeom>
          <a:noFill/>
        </p:spPr>
        <p:txBody>
          <a:bodyPr wrap="square" rtlCol="0">
            <a:spAutoFit/>
          </a:bodyPr>
          <a:lstStyle/>
          <a:p>
            <a:r>
              <a:rPr lang="ru-RU" b="1" dirty="0" smtClean="0"/>
              <a:t>1,5 %</a:t>
            </a:r>
            <a:endParaRPr lang="ru-RU" b="1" dirty="0"/>
          </a:p>
        </p:txBody>
      </p:sp>
      <p:sp>
        <p:nvSpPr>
          <p:cNvPr id="3" name="TextBox 2"/>
          <p:cNvSpPr txBox="1"/>
          <p:nvPr/>
        </p:nvSpPr>
        <p:spPr>
          <a:xfrm>
            <a:off x="1763688" y="2492896"/>
            <a:ext cx="919034" cy="369332"/>
          </a:xfrm>
          <a:prstGeom prst="rect">
            <a:avLst/>
          </a:prstGeom>
          <a:noFill/>
        </p:spPr>
        <p:txBody>
          <a:bodyPr wrap="none" rtlCol="0">
            <a:spAutoFit/>
          </a:bodyPr>
          <a:lstStyle/>
          <a:p>
            <a:r>
              <a:rPr lang="ru-RU" b="1" dirty="0" smtClean="0">
                <a:solidFill>
                  <a:schemeClr val="accent1">
                    <a:lumMod val="50000"/>
                  </a:schemeClr>
                </a:solidFill>
              </a:rPr>
              <a:t>Всего:</a:t>
            </a:r>
            <a:endParaRPr lang="ru-RU" b="1" dirty="0">
              <a:solidFill>
                <a:schemeClr val="accent1">
                  <a:lumMod val="50000"/>
                </a:schemeClr>
              </a:solidFill>
            </a:endParaRPr>
          </a:p>
        </p:txBody>
      </p:sp>
    </p:spTree>
    <p:extLst>
      <p:ext uri="{BB962C8B-B14F-4D97-AF65-F5344CB8AC3E}">
        <p14:creationId xmlns="" xmlns:p14="http://schemas.microsoft.com/office/powerpoint/2010/main" val="136841014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835696" y="332657"/>
            <a:ext cx="6236766" cy="1008111"/>
          </a:xfrm>
          <a:solidFill>
            <a:schemeClr val="accent1">
              <a:lumMod val="20000"/>
              <a:lumOff val="80000"/>
            </a:schemeClr>
          </a:solidFill>
          <a:ln>
            <a:solidFill>
              <a:schemeClr val="accent1"/>
            </a:solidFill>
          </a:ln>
        </p:spPr>
        <p:txBody>
          <a:bodyPr>
            <a:normAutofit/>
          </a:bodyPr>
          <a:lstStyle/>
          <a:p>
            <a:pPr algn="ctr"/>
            <a:r>
              <a:rPr lang="ru-RU" sz="2400" dirty="0" smtClean="0">
                <a:solidFill>
                  <a:schemeClr val="accent1">
                    <a:lumMod val="50000"/>
                  </a:schemeClr>
                </a:solidFill>
                <a:effectLst/>
                <a:latin typeface="Bookman Old Style" panose="02050604050505020204" pitchFamily="18" charset="0"/>
              </a:rPr>
              <a:t>Поддержка отдельных категорий граждан</a:t>
            </a:r>
            <a:endParaRPr lang="ru-RU" sz="2400" b="1" dirty="0">
              <a:solidFill>
                <a:schemeClr val="accent1">
                  <a:lumMod val="50000"/>
                </a:schemeClr>
              </a:solidFill>
              <a:effectLst/>
              <a:latin typeface="Bookman Old Style" panose="02050604050505020204" pitchFamily="18" charset="0"/>
            </a:endParaRPr>
          </a:p>
        </p:txBody>
      </p:sp>
      <p:graphicFrame>
        <p:nvGraphicFramePr>
          <p:cNvPr id="4" name="Таблица 3"/>
          <p:cNvGraphicFramePr>
            <a:graphicFrameLocks noGrp="1"/>
          </p:cNvGraphicFramePr>
          <p:nvPr>
            <p:extLst>
              <p:ext uri="{D42A27DB-BD31-4B8C-83A1-F6EECF244321}">
                <p14:modId xmlns="" xmlns:p14="http://schemas.microsoft.com/office/powerpoint/2010/main" val="2240908950"/>
              </p:ext>
            </p:extLst>
          </p:nvPr>
        </p:nvGraphicFramePr>
        <p:xfrm>
          <a:off x="1714479" y="1674517"/>
          <a:ext cx="7143802" cy="4428476"/>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2737344"/>
                <a:gridCol w="1602349"/>
                <a:gridCol w="1535584"/>
                <a:gridCol w="1268525"/>
              </a:tblGrid>
              <a:tr h="919754">
                <a:tc>
                  <a:txBody>
                    <a:bodyPr/>
                    <a:lstStyle/>
                    <a:p>
                      <a:pPr algn="ctr"/>
                      <a:r>
                        <a:rPr lang="ru-RU" sz="1600" dirty="0" smtClean="0"/>
                        <a:t>Наименование меры социальной поддержки</a:t>
                      </a:r>
                      <a:endParaRPr lang="ru-RU" sz="1600" dirty="0"/>
                    </a:p>
                  </a:txBody>
                  <a:tcPr/>
                </a:tc>
                <a:tc>
                  <a:txBody>
                    <a:bodyPr/>
                    <a:lstStyle/>
                    <a:p>
                      <a:pPr algn="ctr"/>
                      <a:r>
                        <a:rPr lang="ru-RU" sz="1600" dirty="0" smtClean="0"/>
                        <a:t>Размер выплат</a:t>
                      </a:r>
                    </a:p>
                    <a:p>
                      <a:pPr algn="ctr"/>
                      <a:r>
                        <a:rPr lang="ru-RU" sz="1600" dirty="0" smtClean="0"/>
                        <a:t>(руб.)</a:t>
                      </a:r>
                      <a:endParaRPr lang="ru-RU" sz="1600" dirty="0"/>
                    </a:p>
                  </a:txBody>
                  <a:tcPr/>
                </a:tc>
                <a:tc>
                  <a:txBody>
                    <a:bodyPr/>
                    <a:lstStyle/>
                    <a:p>
                      <a:pPr algn="ctr"/>
                      <a:r>
                        <a:rPr lang="ru-RU" sz="1600" dirty="0" smtClean="0"/>
                        <a:t>Количество получателей</a:t>
                      </a:r>
                    </a:p>
                    <a:p>
                      <a:pPr algn="ctr"/>
                      <a:r>
                        <a:rPr lang="ru-RU" sz="1600" dirty="0" smtClean="0"/>
                        <a:t>(чел.)</a:t>
                      </a:r>
                      <a:endParaRPr lang="ru-RU" sz="1600" dirty="0"/>
                    </a:p>
                  </a:txBody>
                  <a:tcPr/>
                </a:tc>
                <a:tc>
                  <a:txBody>
                    <a:bodyPr/>
                    <a:lstStyle/>
                    <a:p>
                      <a:pPr algn="ctr"/>
                      <a:r>
                        <a:rPr lang="ru-RU" sz="1600" dirty="0" smtClean="0"/>
                        <a:t>Сумма на 2023 год </a:t>
                      </a:r>
                    </a:p>
                    <a:p>
                      <a:pPr algn="ctr"/>
                      <a:r>
                        <a:rPr lang="ru-RU" sz="1600" dirty="0" smtClean="0"/>
                        <a:t>(тыс. руб.)</a:t>
                      </a:r>
                      <a:endParaRPr lang="ru-RU" sz="1600" dirty="0"/>
                    </a:p>
                  </a:txBody>
                  <a:tcPr/>
                </a:tc>
              </a:tr>
              <a:tr h="1056014">
                <a:tc>
                  <a:txBody>
                    <a:bodyPr/>
                    <a:lstStyle/>
                    <a:p>
                      <a:r>
                        <a:rPr lang="ru-RU" sz="1400" dirty="0" smtClean="0"/>
                        <a:t>Реализация льгот гражданам, имеющим звание «Почетный</a:t>
                      </a:r>
                      <a:r>
                        <a:rPr lang="ru-RU" sz="1400" baseline="0" dirty="0" smtClean="0"/>
                        <a:t> гражданин муниципального образования Кизнерский район</a:t>
                      </a:r>
                      <a:endParaRPr lang="ru-RU" sz="1400" dirty="0"/>
                    </a:p>
                  </a:txBody>
                  <a:tcPr/>
                </a:tc>
                <a:tc>
                  <a:txBody>
                    <a:bodyPr/>
                    <a:lstStyle/>
                    <a:p>
                      <a:pPr algn="ctr"/>
                      <a:endParaRPr lang="ru-RU" sz="1400" dirty="0" smtClean="0"/>
                    </a:p>
                    <a:p>
                      <a:pPr algn="ctr"/>
                      <a:r>
                        <a:rPr lang="ru-RU" sz="1400" dirty="0" smtClean="0"/>
                        <a:t>5 000,0</a:t>
                      </a:r>
                    </a:p>
                  </a:txBody>
                  <a:tcPr/>
                </a:tc>
                <a:tc>
                  <a:txBody>
                    <a:bodyPr/>
                    <a:lstStyle/>
                    <a:p>
                      <a:pPr algn="ctr"/>
                      <a:endParaRPr lang="ru-RU" sz="1400" dirty="0" smtClean="0"/>
                    </a:p>
                    <a:p>
                      <a:pPr algn="ctr"/>
                      <a:r>
                        <a:rPr lang="ru-RU" sz="1400" dirty="0" smtClean="0"/>
                        <a:t>12</a:t>
                      </a:r>
                      <a:endParaRPr lang="ru-RU" sz="1400" dirty="0"/>
                    </a:p>
                  </a:txBody>
                  <a:tcPr/>
                </a:tc>
                <a:tc>
                  <a:txBody>
                    <a:bodyPr/>
                    <a:lstStyle/>
                    <a:p>
                      <a:pPr algn="ctr"/>
                      <a:endParaRPr lang="ru-RU" sz="1400" dirty="0" smtClean="0"/>
                    </a:p>
                    <a:p>
                      <a:pPr algn="ctr"/>
                      <a:r>
                        <a:rPr lang="ru-RU" sz="1400" dirty="0" smtClean="0"/>
                        <a:t>60,0</a:t>
                      </a:r>
                      <a:endParaRPr lang="ru-RU" sz="1400" dirty="0"/>
                    </a:p>
                  </a:txBody>
                  <a:tcPr/>
                </a:tc>
              </a:tr>
              <a:tr h="1771378">
                <a:tc>
                  <a:txBody>
                    <a:bodyPr/>
                    <a:lstStyle/>
                    <a:p>
                      <a:r>
                        <a:rPr lang="ru-RU" sz="1400" dirty="0" smtClean="0"/>
                        <a:t>Возмещение расходов по оплате жилого помещения и коммунальных услуг специалистам, проживающим  и работающим в сельской местности                                      </a:t>
                      </a:r>
                      <a:endParaRPr lang="ru-RU" sz="1400" dirty="0"/>
                    </a:p>
                  </a:txBody>
                  <a:tcPr/>
                </a:tc>
                <a:tc>
                  <a:txBody>
                    <a:bodyPr/>
                    <a:lstStyle/>
                    <a:p>
                      <a:pPr algn="l"/>
                      <a:r>
                        <a:rPr lang="ru-RU" sz="1400" dirty="0" smtClean="0"/>
                        <a:t>Расчет производится  исходя из текущего и индексированного тарифов и нормативов</a:t>
                      </a:r>
                      <a:endParaRPr lang="ru-RU" sz="1400" dirty="0"/>
                    </a:p>
                  </a:txBody>
                  <a:tcPr/>
                </a:tc>
                <a:tc>
                  <a:txBody>
                    <a:bodyPr/>
                    <a:lstStyle/>
                    <a:p>
                      <a:pPr algn="ctr"/>
                      <a:endParaRPr lang="ru-RU" sz="1400" dirty="0" smtClean="0"/>
                    </a:p>
                    <a:p>
                      <a:pPr algn="ctr"/>
                      <a:endParaRPr lang="ru-RU" sz="1400" dirty="0" smtClean="0"/>
                    </a:p>
                    <a:p>
                      <a:pPr algn="ctr"/>
                      <a:r>
                        <a:rPr lang="ru-RU" sz="1400" dirty="0" smtClean="0"/>
                        <a:t>748</a:t>
                      </a:r>
                      <a:endParaRPr lang="ru-RU" sz="1400" dirty="0"/>
                    </a:p>
                  </a:txBody>
                  <a:tcPr/>
                </a:tc>
                <a:tc>
                  <a:txBody>
                    <a:bodyPr/>
                    <a:lstStyle/>
                    <a:p>
                      <a:pPr algn="ctr"/>
                      <a:endParaRPr lang="ru-RU" sz="1400" dirty="0" smtClean="0"/>
                    </a:p>
                    <a:p>
                      <a:pPr algn="ctr"/>
                      <a:endParaRPr lang="ru-RU" sz="1400" dirty="0" smtClean="0"/>
                    </a:p>
                    <a:p>
                      <a:pPr algn="ctr"/>
                      <a:r>
                        <a:rPr lang="ru-RU" sz="1400" dirty="0" smtClean="0"/>
                        <a:t>9 </a:t>
                      </a:r>
                      <a:r>
                        <a:rPr lang="en-US" sz="1400" dirty="0" smtClean="0"/>
                        <a:t>628</a:t>
                      </a:r>
                      <a:r>
                        <a:rPr lang="ru-RU" sz="1400" dirty="0" smtClean="0"/>
                        <a:t>,0</a:t>
                      </a:r>
                      <a:endParaRPr lang="ru-RU" sz="1400" dirty="0"/>
                    </a:p>
                  </a:txBody>
                  <a:tcPr/>
                </a:tc>
              </a:tr>
              <a:tr h="579104">
                <a:tc>
                  <a:txBody>
                    <a:bodyPr/>
                    <a:lstStyle/>
                    <a:p>
                      <a:r>
                        <a:rPr lang="ru-RU" sz="1400" dirty="0" smtClean="0"/>
                        <a:t>Доплата к пенсиям муниципальных служащих</a:t>
                      </a:r>
                      <a:endParaRPr lang="ru-RU" sz="1400" dirty="0"/>
                    </a:p>
                  </a:txBody>
                  <a:tcPr/>
                </a:tc>
                <a:tc>
                  <a:txBody>
                    <a:bodyPr/>
                    <a:lstStyle/>
                    <a:p>
                      <a:pPr algn="ctr"/>
                      <a:r>
                        <a:rPr lang="ru-RU" sz="1400" dirty="0" smtClean="0"/>
                        <a:t>2</a:t>
                      </a:r>
                      <a:r>
                        <a:rPr lang="en-US" sz="1400" baseline="0" dirty="0" smtClean="0"/>
                        <a:t> </a:t>
                      </a:r>
                      <a:r>
                        <a:rPr lang="ru-RU" sz="1400" baseline="0" dirty="0" smtClean="0"/>
                        <a:t>750</a:t>
                      </a:r>
                      <a:r>
                        <a:rPr lang="ru-RU" sz="1400" dirty="0" smtClean="0"/>
                        <a:t>,0</a:t>
                      </a:r>
                      <a:endParaRPr lang="ru-RU" sz="1400" dirty="0"/>
                    </a:p>
                  </a:txBody>
                  <a:tcPr/>
                </a:tc>
                <a:tc>
                  <a:txBody>
                    <a:bodyPr/>
                    <a:lstStyle/>
                    <a:p>
                      <a:pPr algn="ctr"/>
                      <a:r>
                        <a:rPr lang="en-US" sz="1400" dirty="0" smtClean="0"/>
                        <a:t>6</a:t>
                      </a:r>
                      <a:r>
                        <a:rPr lang="ru-RU" sz="1400" dirty="0" smtClean="0"/>
                        <a:t>4</a:t>
                      </a:r>
                      <a:endParaRPr lang="ru-RU" sz="1400" dirty="0"/>
                    </a:p>
                  </a:txBody>
                  <a:tcPr/>
                </a:tc>
                <a:tc>
                  <a:txBody>
                    <a:bodyPr/>
                    <a:lstStyle/>
                    <a:p>
                      <a:pPr algn="ctr"/>
                      <a:r>
                        <a:rPr lang="ru-RU" sz="1400" dirty="0" smtClean="0"/>
                        <a:t>1</a:t>
                      </a:r>
                      <a:r>
                        <a:rPr lang="ru-RU" sz="1400" baseline="0" dirty="0" smtClean="0"/>
                        <a:t> 932</a:t>
                      </a:r>
                      <a:r>
                        <a:rPr lang="ru-RU" sz="1400" dirty="0" smtClean="0"/>
                        <a:t>,0</a:t>
                      </a:r>
                      <a:endParaRPr lang="ru-RU" sz="1400" dirty="0"/>
                    </a:p>
                  </a:txBody>
                  <a:tcPr/>
                </a:tc>
              </a:tr>
            </a:tbl>
          </a:graphicData>
        </a:graphic>
      </p:graphicFrame>
      <p:pic>
        <p:nvPicPr>
          <p:cNvPr id="8" name="chart"/>
          <p:cNvPicPr>
            <a:picLocks noChangeAspect="1"/>
          </p:cNvPicPr>
          <p:nvPr/>
        </p:nvPicPr>
        <p:blipFill>
          <a:blip r:embed="rId2" cstate="email"/>
          <a:stretch>
            <a:fillRect/>
          </a:stretch>
        </p:blipFill>
        <p:spPr>
          <a:xfrm>
            <a:off x="0" y="0"/>
            <a:ext cx="829128" cy="1079086"/>
          </a:xfrm>
          <a:prstGeom prst="rect">
            <a:avLst/>
          </a:prstGeom>
        </p:spPr>
      </p:pic>
      <p:pic>
        <p:nvPicPr>
          <p:cNvPr id="18436" name="Picture 4" descr="http://i.mycdn.me/i?r=AzEPZsRbOZEKgBhR0XGMT1Rktzq6nFnzObS-cqPbMWQ66qaKTM5SRkZCeTgDn6uOyic"/>
          <p:cNvPicPr>
            <a:picLocks noChangeAspect="1" noChangeArrowheads="1"/>
          </p:cNvPicPr>
          <p:nvPr/>
        </p:nvPicPr>
        <p:blipFill>
          <a:blip r:embed="rId3" cstate="email">
            <a:extLst>
              <a:ext uri="{28A0092B-C50C-407E-A947-70E740481C1C}">
                <a14:useLocalDpi xmlns="" xmlns:a14="http://schemas.microsoft.com/office/drawing/2010/main" val="0"/>
              </a:ext>
            </a:extLst>
          </a:blip>
          <a:srcRect/>
          <a:stretch>
            <a:fillRect/>
          </a:stretch>
        </p:blipFill>
        <p:spPr bwMode="auto">
          <a:xfrm>
            <a:off x="0" y="4077072"/>
            <a:ext cx="1512168" cy="1093414"/>
          </a:xfrm>
          <a:prstGeom prst="rect">
            <a:avLst/>
          </a:prstGeom>
          <a:noFill/>
          <a:extLst>
            <a:ext uri="{909E8E84-426E-40DD-AFC4-6F175D3DCCD1}">
              <a14:hiddenFill xmlns="" xmlns:a14="http://schemas.microsoft.com/office/drawing/2010/main">
                <a:solidFill>
                  <a:srgbClr val="FFFFFF"/>
                </a:solidFill>
              </a14:hiddenFill>
            </a:ext>
          </a:extLst>
        </p:spPr>
      </p:pic>
      <p:pic>
        <p:nvPicPr>
          <p:cNvPr id="18438" name="Picture 6" descr="https://шелковскойкцсон.рф/uploads/s/7/a/7/7a72hnhyodad/file/full_lL7Pf4FM.bmp"/>
          <p:cNvPicPr>
            <a:picLocks noChangeAspect="1" noChangeArrowheads="1"/>
          </p:cNvPicPr>
          <p:nvPr/>
        </p:nvPicPr>
        <p:blipFill>
          <a:blip r:embed="rId4" cstate="email">
            <a:extLst>
              <a:ext uri="{28A0092B-C50C-407E-A947-70E740481C1C}">
                <a14:useLocalDpi xmlns="" xmlns:a14="http://schemas.microsoft.com/office/drawing/2010/main" val="0"/>
              </a:ext>
            </a:extLst>
          </a:blip>
          <a:srcRect/>
          <a:stretch>
            <a:fillRect/>
          </a:stretch>
        </p:blipFill>
        <p:spPr bwMode="auto">
          <a:xfrm>
            <a:off x="0" y="5301208"/>
            <a:ext cx="1547663" cy="1101012"/>
          </a:xfrm>
          <a:prstGeom prst="rect">
            <a:avLst/>
          </a:prstGeom>
          <a:noFill/>
          <a:extLst>
            <a:ext uri="{909E8E84-426E-40DD-AFC4-6F175D3DCCD1}">
              <a14:hiddenFill xmlns="" xmlns:a14="http://schemas.microsoft.com/office/drawing/2010/main">
                <a:solidFill>
                  <a:srgbClr val="FFFFFF"/>
                </a:solidFill>
              </a14:hiddenFill>
            </a:ext>
          </a:extLst>
        </p:spPr>
      </p:pic>
      <p:pic>
        <p:nvPicPr>
          <p:cNvPr id="10242" name="Picture 2"/>
          <p:cNvPicPr>
            <a:picLocks noChangeAspect="1" noChangeArrowheads="1"/>
          </p:cNvPicPr>
          <p:nvPr/>
        </p:nvPicPr>
        <p:blipFill>
          <a:blip r:embed="rId5" cstate="email">
            <a:extLst>
              <a:ext uri="{28A0092B-C50C-407E-A947-70E740481C1C}">
                <a14:useLocalDpi xmlns="" xmlns:a14="http://schemas.microsoft.com/office/drawing/2010/main" val="0"/>
              </a:ext>
            </a:extLst>
          </a:blip>
          <a:srcRect/>
          <a:stretch>
            <a:fillRect/>
          </a:stretch>
        </p:blipFill>
        <p:spPr bwMode="auto">
          <a:xfrm>
            <a:off x="107504" y="1988840"/>
            <a:ext cx="1296144" cy="1951841"/>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138119653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19672" y="-99392"/>
            <a:ext cx="7200800" cy="1143000"/>
          </a:xfrm>
        </p:spPr>
        <p:txBody>
          <a:bodyPr>
            <a:normAutofit/>
          </a:bodyPr>
          <a:lstStyle/>
          <a:p>
            <a:r>
              <a:rPr lang="ru-RU" sz="2800" b="1" dirty="0">
                <a:solidFill>
                  <a:schemeClr val="accent1">
                    <a:lumMod val="50000"/>
                  </a:schemeClr>
                </a:solidFill>
                <a:latin typeface="Bookman Old Style" panose="02050604050505020204" pitchFamily="18" charset="0"/>
              </a:rPr>
              <a:t>Поддержка отдельных категорий </a:t>
            </a:r>
            <a:r>
              <a:rPr lang="ru-RU" sz="2800" b="1" dirty="0" smtClean="0">
                <a:solidFill>
                  <a:schemeClr val="accent1">
                    <a:lumMod val="50000"/>
                  </a:schemeClr>
                </a:solidFill>
                <a:latin typeface="Bookman Old Style" panose="02050604050505020204" pitchFamily="18" charset="0"/>
              </a:rPr>
              <a:t>граждан </a:t>
            </a:r>
            <a:r>
              <a:rPr lang="ru-RU" sz="2400" i="1" dirty="0" smtClean="0">
                <a:solidFill>
                  <a:schemeClr val="accent1">
                    <a:lumMod val="50000"/>
                  </a:schemeClr>
                </a:solidFill>
                <a:latin typeface="Bookman Old Style" panose="02050604050505020204" pitchFamily="18" charset="0"/>
              </a:rPr>
              <a:t>(продолжение)</a:t>
            </a:r>
            <a:endParaRPr lang="ru-RU" sz="2400" i="1" dirty="0"/>
          </a:p>
        </p:txBody>
      </p:sp>
      <p:graphicFrame>
        <p:nvGraphicFramePr>
          <p:cNvPr id="4" name="Объект 3"/>
          <p:cNvGraphicFramePr>
            <a:graphicFrameLocks noGrp="1"/>
          </p:cNvGraphicFramePr>
          <p:nvPr>
            <p:ph idx="1"/>
            <p:extLst>
              <p:ext uri="{D42A27DB-BD31-4B8C-83A1-F6EECF244321}">
                <p14:modId xmlns="" xmlns:p14="http://schemas.microsoft.com/office/powerpoint/2010/main" val="3630394427"/>
              </p:ext>
            </p:extLst>
          </p:nvPr>
        </p:nvGraphicFramePr>
        <p:xfrm>
          <a:off x="1714480" y="1500432"/>
          <a:ext cx="7072362" cy="4274198"/>
        </p:xfrm>
        <a:graphic>
          <a:graphicData uri="http://schemas.openxmlformats.org/drawingml/2006/table">
            <a:tbl>
              <a:tblPr firstRow="1" bandRow="1">
                <a:tableStyleId>{5C22544A-7EE6-4342-B048-85BDC9FD1C3A}</a:tableStyleId>
              </a:tblPr>
              <a:tblGrid>
                <a:gridCol w="2619393"/>
                <a:gridCol w="1702606"/>
                <a:gridCol w="1533436"/>
                <a:gridCol w="1216927"/>
              </a:tblGrid>
              <a:tr h="1475610">
                <a:tc>
                  <a:txBody>
                    <a:bodyPr/>
                    <a:lstStyle/>
                    <a:p>
                      <a:r>
                        <a:rPr lang="ru-RU" sz="1600" dirty="0" smtClean="0"/>
                        <a:t>Наименование меры социальной поддержки</a:t>
                      </a:r>
                      <a:endParaRPr lang="ru-RU" sz="1600" dirty="0"/>
                    </a:p>
                  </a:txBody>
                  <a:tcPr/>
                </a:tc>
                <a:tc>
                  <a:txBody>
                    <a:bodyPr/>
                    <a:lstStyle/>
                    <a:p>
                      <a:pPr algn="ctr"/>
                      <a:r>
                        <a:rPr lang="ru-RU" sz="1600" dirty="0" smtClean="0"/>
                        <a:t>Размер выплат</a:t>
                      </a:r>
                    </a:p>
                    <a:p>
                      <a:pPr algn="ctr"/>
                      <a:r>
                        <a:rPr lang="ru-RU" sz="1600" dirty="0" smtClean="0"/>
                        <a:t>(руб.)</a:t>
                      </a:r>
                      <a:endParaRPr lang="ru-RU" sz="1600" dirty="0"/>
                    </a:p>
                  </a:txBody>
                  <a:tcPr/>
                </a:tc>
                <a:tc>
                  <a:txBody>
                    <a:bodyPr/>
                    <a:lstStyle/>
                    <a:p>
                      <a:pPr algn="ctr"/>
                      <a:r>
                        <a:rPr lang="ru-RU" sz="1600" dirty="0" smtClean="0"/>
                        <a:t>Количество получателей</a:t>
                      </a:r>
                    </a:p>
                    <a:p>
                      <a:pPr algn="ctr"/>
                      <a:r>
                        <a:rPr lang="ru-RU" sz="1600" dirty="0" smtClean="0"/>
                        <a:t>(чел.)</a:t>
                      </a:r>
                    </a:p>
                    <a:p>
                      <a:endParaRPr lang="ru-RU" sz="1600" dirty="0"/>
                    </a:p>
                  </a:txBody>
                  <a:tcPr/>
                </a:tc>
                <a:tc>
                  <a:txBody>
                    <a:bodyPr/>
                    <a:lstStyle/>
                    <a:p>
                      <a:pPr algn="ctr"/>
                      <a:r>
                        <a:rPr lang="ru-RU" sz="1600" dirty="0" smtClean="0"/>
                        <a:t>Сумма </a:t>
                      </a:r>
                    </a:p>
                    <a:p>
                      <a:pPr algn="ctr"/>
                      <a:r>
                        <a:rPr lang="ru-RU" sz="1600" dirty="0" smtClean="0"/>
                        <a:t>на 2023 год </a:t>
                      </a:r>
                    </a:p>
                    <a:p>
                      <a:pPr algn="ctr"/>
                      <a:r>
                        <a:rPr lang="ru-RU" sz="1600" dirty="0" smtClean="0"/>
                        <a:t>(тыс. руб.)</a:t>
                      </a:r>
                    </a:p>
                    <a:p>
                      <a:endParaRPr lang="ru-RU" sz="1600" dirty="0"/>
                    </a:p>
                  </a:txBody>
                  <a:tcPr/>
                </a:tc>
              </a:tr>
              <a:tr h="134811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b="0" i="0" dirty="0" smtClean="0"/>
                        <a:t>Бесплатное питание для обучающихся общеобразовательных учреждений (один раз в учебный день)</a:t>
                      </a:r>
                      <a:endParaRPr lang="ru-RU" sz="1400" dirty="0"/>
                    </a:p>
                  </a:txBody>
                  <a:tcPr/>
                </a:tc>
                <a:tc>
                  <a:txBody>
                    <a:bodyPr/>
                    <a:lstStyle/>
                    <a:p>
                      <a:r>
                        <a:rPr lang="ru-RU" sz="1400" dirty="0" smtClean="0"/>
                        <a:t>120</a:t>
                      </a:r>
                      <a:endParaRPr lang="ru-RU" sz="1400" dirty="0"/>
                    </a:p>
                  </a:txBody>
                  <a:tcPr/>
                </a:tc>
                <a:tc>
                  <a:txBody>
                    <a:bodyPr/>
                    <a:lstStyle/>
                    <a:p>
                      <a:r>
                        <a:rPr lang="ru-RU" sz="1400" dirty="0" smtClean="0"/>
                        <a:t>74</a:t>
                      </a:r>
                      <a:endParaRPr lang="ru-RU" sz="1400" dirty="0"/>
                    </a:p>
                  </a:txBody>
                  <a:tcPr/>
                </a:tc>
                <a:tc>
                  <a:txBody>
                    <a:bodyPr/>
                    <a:lstStyle/>
                    <a:p>
                      <a:r>
                        <a:rPr lang="ru-RU" sz="1400" dirty="0" smtClean="0"/>
                        <a:t>1 594,7</a:t>
                      </a:r>
                      <a:endParaRPr lang="ru-RU" sz="1400" dirty="0"/>
                    </a:p>
                  </a:txBody>
                  <a:tcPr/>
                </a:tc>
              </a:tr>
              <a:tr h="1307852">
                <a:tc>
                  <a:txBody>
                    <a:bodyPr/>
                    <a:lstStyle/>
                    <a:p>
                      <a:r>
                        <a:rPr lang="ru-RU" sz="1400" dirty="0" smtClean="0">
                          <a:latin typeface="+mn-lt"/>
                        </a:rPr>
                        <a:t>Обеспечение учащихся в общеобразовательных учреждениях качественным</a:t>
                      </a:r>
                      <a:r>
                        <a:rPr lang="ru-RU" sz="1400" baseline="0" dirty="0" smtClean="0">
                          <a:latin typeface="+mn-lt"/>
                        </a:rPr>
                        <a:t> сбалансированным питанием (</a:t>
                      </a:r>
                      <a:r>
                        <a:rPr lang="ru-RU" sz="1400" baseline="0" dirty="0" err="1" smtClean="0">
                          <a:latin typeface="+mn-lt"/>
                        </a:rPr>
                        <a:t>софинансирование</a:t>
                      </a:r>
                      <a:r>
                        <a:rPr lang="ru-RU" sz="1400" baseline="0" dirty="0" smtClean="0">
                          <a:latin typeface="+mn-lt"/>
                        </a:rPr>
                        <a:t>)</a:t>
                      </a:r>
                      <a:endParaRPr lang="ru-RU" sz="1400" dirty="0"/>
                    </a:p>
                  </a:txBody>
                  <a:tcPr/>
                </a:tc>
                <a:tc>
                  <a:txBody>
                    <a:bodyPr/>
                    <a:lstStyle/>
                    <a:p>
                      <a:endParaRPr lang="ru-RU" sz="1400" dirty="0" smtClean="0"/>
                    </a:p>
                    <a:p>
                      <a:endParaRPr lang="ru-RU" sz="1400" dirty="0" smtClean="0"/>
                    </a:p>
                    <a:p>
                      <a:r>
                        <a:rPr lang="ru-RU" sz="1400" dirty="0" smtClean="0"/>
                        <a:t>100</a:t>
                      </a:r>
                      <a:endParaRPr lang="ru-RU" sz="1400" dirty="0"/>
                    </a:p>
                  </a:txBody>
                  <a:tcPr/>
                </a:tc>
                <a:tc>
                  <a:txBody>
                    <a:bodyPr/>
                    <a:lstStyle/>
                    <a:p>
                      <a:endParaRPr lang="ru-RU" sz="1400" dirty="0" smtClean="0"/>
                    </a:p>
                    <a:p>
                      <a:endParaRPr lang="ru-RU" sz="1400" dirty="0" smtClean="0"/>
                    </a:p>
                    <a:p>
                      <a:r>
                        <a:rPr lang="ru-RU" sz="1400" dirty="0" smtClean="0"/>
                        <a:t>299</a:t>
                      </a:r>
                      <a:endParaRPr lang="ru-RU" sz="1400" dirty="0"/>
                    </a:p>
                  </a:txBody>
                  <a:tcPr/>
                </a:tc>
                <a:tc>
                  <a:txBody>
                    <a:bodyPr/>
                    <a:lstStyle/>
                    <a:p>
                      <a:endParaRPr lang="ru-RU" sz="1400" dirty="0" smtClean="0"/>
                    </a:p>
                    <a:p>
                      <a:endParaRPr lang="ru-RU" sz="1400" dirty="0" smtClean="0"/>
                    </a:p>
                    <a:p>
                      <a:r>
                        <a:rPr lang="ru-RU" sz="1400" dirty="0" smtClean="0"/>
                        <a:t>134,0</a:t>
                      </a:r>
                      <a:endParaRPr lang="ru-RU" sz="1400" dirty="0"/>
                    </a:p>
                  </a:txBody>
                  <a:tcPr/>
                </a:tc>
              </a:tr>
            </a:tbl>
          </a:graphicData>
        </a:graphic>
      </p:graphicFrame>
      <p:pic>
        <p:nvPicPr>
          <p:cNvPr id="19458" name="Picture 2" descr="http://www.edu21.cap.ru/home/4952/pitanie.jpg"/>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142844" y="1643050"/>
            <a:ext cx="1368152" cy="1134125"/>
          </a:xfrm>
          <a:prstGeom prst="rect">
            <a:avLst/>
          </a:prstGeom>
          <a:noFill/>
          <a:extLst>
            <a:ext uri="{909E8E84-426E-40DD-AFC4-6F175D3DCCD1}">
              <a14:hiddenFill xmlns="" xmlns:a14="http://schemas.microsoft.com/office/drawing/2010/main">
                <a:solidFill>
                  <a:srgbClr val="FFFFFF"/>
                </a:solidFill>
              </a14:hiddenFill>
            </a:ext>
          </a:extLst>
        </p:spPr>
      </p:pic>
      <p:pic>
        <p:nvPicPr>
          <p:cNvPr id="19460" name="Picture 4" descr="https://ds02.infourok.ru/uploads/ex/039a/00027499-d217be15/img1.jpg"/>
          <p:cNvPicPr>
            <a:picLocks noChangeAspect="1" noChangeArrowheads="1"/>
          </p:cNvPicPr>
          <p:nvPr/>
        </p:nvPicPr>
        <p:blipFill>
          <a:blip r:embed="rId3" cstate="email">
            <a:extLst>
              <a:ext uri="{28A0092B-C50C-407E-A947-70E740481C1C}">
                <a14:useLocalDpi xmlns="" xmlns:a14="http://schemas.microsoft.com/office/drawing/2010/main" val="0"/>
              </a:ext>
            </a:extLst>
          </a:blip>
          <a:srcRect/>
          <a:stretch>
            <a:fillRect/>
          </a:stretch>
        </p:blipFill>
        <p:spPr bwMode="auto">
          <a:xfrm>
            <a:off x="142844" y="3143248"/>
            <a:ext cx="1363751" cy="1130825"/>
          </a:xfrm>
          <a:prstGeom prst="rect">
            <a:avLst/>
          </a:prstGeom>
          <a:noFill/>
          <a:extLst>
            <a:ext uri="{909E8E84-426E-40DD-AFC4-6F175D3DCCD1}">
              <a14:hiddenFill xmlns="" xmlns:a14="http://schemas.microsoft.com/office/drawing/2010/main">
                <a:solidFill>
                  <a:srgbClr val="FFFFFF"/>
                </a:solidFill>
              </a14:hiddenFill>
            </a:ext>
          </a:extLst>
        </p:spPr>
      </p:pic>
      <p:pic>
        <p:nvPicPr>
          <p:cNvPr id="19462" name="Picture 6" descr="https://jurspravochnik.ru/wp-content/uploads/logocmyk85102901-1024x1024.jpg"/>
          <p:cNvPicPr>
            <a:picLocks noChangeAspect="1" noChangeArrowheads="1"/>
          </p:cNvPicPr>
          <p:nvPr/>
        </p:nvPicPr>
        <p:blipFill>
          <a:blip r:embed="rId4" cstate="email">
            <a:extLst>
              <a:ext uri="{28A0092B-C50C-407E-A947-70E740481C1C}">
                <a14:useLocalDpi xmlns="" xmlns:a14="http://schemas.microsoft.com/office/drawing/2010/main" val="0"/>
              </a:ext>
            </a:extLst>
          </a:blip>
          <a:srcRect/>
          <a:stretch>
            <a:fillRect/>
          </a:stretch>
        </p:blipFill>
        <p:spPr bwMode="auto">
          <a:xfrm>
            <a:off x="214282" y="4643446"/>
            <a:ext cx="1296143" cy="1296143"/>
          </a:xfrm>
          <a:prstGeom prst="rect">
            <a:avLst/>
          </a:prstGeom>
          <a:noFill/>
          <a:extLst>
            <a:ext uri="{909E8E84-426E-40DD-AFC4-6F175D3DCCD1}">
              <a14:hiddenFill xmlns="" xmlns:a14="http://schemas.microsoft.com/office/drawing/2010/main">
                <a:solidFill>
                  <a:srgbClr val="FFFFFF"/>
                </a:solidFill>
              </a14:hiddenFill>
            </a:ext>
          </a:extLst>
        </p:spPr>
      </p:pic>
      <p:pic>
        <p:nvPicPr>
          <p:cNvPr id="19463" name="Picture 7"/>
          <p:cNvPicPr>
            <a:picLocks noChangeAspect="1" noChangeArrowheads="1"/>
          </p:cNvPicPr>
          <p:nvPr/>
        </p:nvPicPr>
        <p:blipFill>
          <a:blip r:embed="rId5" cstate="email">
            <a:extLst>
              <a:ext uri="{28A0092B-C50C-407E-A947-70E740481C1C}">
                <a14:useLocalDpi xmlns="" xmlns:a14="http://schemas.microsoft.com/office/drawing/2010/main" val="0"/>
              </a:ext>
            </a:extLst>
          </a:blip>
          <a:srcRect/>
          <a:stretch>
            <a:fillRect/>
          </a:stretch>
        </p:blipFill>
        <p:spPr bwMode="auto">
          <a:xfrm>
            <a:off x="0" y="0"/>
            <a:ext cx="828675" cy="10795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36614817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183778"/>
            <a:ext cx="8784976" cy="1228998"/>
          </a:xfrm>
        </p:spPr>
        <p:txBody>
          <a:bodyPr>
            <a:noAutofit/>
          </a:bodyPr>
          <a:lstStyle/>
          <a:p>
            <a:r>
              <a:rPr lang="ru-RU" sz="2800" b="1" dirty="0" smtClean="0">
                <a:solidFill>
                  <a:schemeClr val="accent4">
                    <a:lumMod val="50000"/>
                  </a:schemeClr>
                </a:solidFill>
                <a:latin typeface="Bookman Old Style" panose="02050604050505020204" pitchFamily="18" charset="0"/>
              </a:rPr>
              <a:t>Что </a:t>
            </a:r>
            <a:r>
              <a:rPr lang="ru-RU" sz="2800" b="1" dirty="0">
                <a:solidFill>
                  <a:schemeClr val="accent4">
                    <a:lumMod val="50000"/>
                  </a:schemeClr>
                </a:solidFill>
                <a:latin typeface="Bookman Old Style" panose="02050604050505020204" pitchFamily="18" charset="0"/>
              </a:rPr>
              <a:t>такое муниципальная </a:t>
            </a:r>
            <a:r>
              <a:rPr lang="ru-RU" sz="2800" b="1" dirty="0" smtClean="0">
                <a:solidFill>
                  <a:schemeClr val="accent4">
                    <a:lumMod val="50000"/>
                  </a:schemeClr>
                </a:solidFill>
                <a:latin typeface="Bookman Old Style" panose="02050604050505020204" pitchFamily="18" charset="0"/>
              </a:rPr>
              <a:t>программа</a:t>
            </a:r>
            <a:r>
              <a:rPr lang="ru-RU" sz="2800" b="1" dirty="0">
                <a:solidFill>
                  <a:schemeClr val="accent4">
                    <a:lumMod val="50000"/>
                  </a:schemeClr>
                </a:solidFill>
                <a:latin typeface="Bookman Old Style" panose="02050604050505020204" pitchFamily="18" charset="0"/>
              </a:rPr>
              <a:t>?</a:t>
            </a:r>
            <a:br>
              <a:rPr lang="ru-RU" sz="2800" b="1" dirty="0">
                <a:solidFill>
                  <a:schemeClr val="accent4">
                    <a:lumMod val="50000"/>
                  </a:schemeClr>
                </a:solidFill>
                <a:latin typeface="Bookman Old Style" panose="02050604050505020204" pitchFamily="18" charset="0"/>
              </a:rPr>
            </a:br>
            <a:endParaRPr lang="ru-RU" sz="2800" dirty="0">
              <a:latin typeface="Bookman Old Style" panose="02050604050505020204" pitchFamily="18" charset="0"/>
            </a:endParaRPr>
          </a:p>
        </p:txBody>
      </p:sp>
      <p:sp>
        <p:nvSpPr>
          <p:cNvPr id="3" name="Объект 2"/>
          <p:cNvSpPr>
            <a:spLocks noGrp="1"/>
          </p:cNvSpPr>
          <p:nvPr>
            <p:ph idx="1"/>
          </p:nvPr>
        </p:nvSpPr>
        <p:spPr>
          <a:xfrm>
            <a:off x="457200" y="1268760"/>
            <a:ext cx="8229600" cy="5616624"/>
          </a:xfrm>
        </p:spPr>
        <p:txBody>
          <a:bodyPr>
            <a:normAutofit/>
          </a:bodyPr>
          <a:lstStyle/>
          <a:p>
            <a:pPr marL="0" indent="0" algn="just">
              <a:buNone/>
            </a:pPr>
            <a:r>
              <a:rPr lang="ru-RU" sz="1900" b="1" dirty="0" smtClean="0">
                <a:latin typeface="Bookman Old Style" panose="02050604050505020204" pitchFamily="18" charset="0"/>
              </a:rPr>
              <a:t>	Муниципальная </a:t>
            </a:r>
            <a:r>
              <a:rPr lang="ru-RU" sz="1900" b="1" dirty="0">
                <a:latin typeface="Bookman Old Style" panose="02050604050505020204" pitchFamily="18" charset="0"/>
              </a:rPr>
              <a:t>программа </a:t>
            </a:r>
            <a:r>
              <a:rPr lang="ru-RU" sz="1900" dirty="0">
                <a:latin typeface="Bookman Old Style" panose="02050604050505020204" pitchFamily="18" charset="0"/>
              </a:rPr>
              <a:t>представляет собой увязанный по ресурсам, исполнителям и срокам комплекс социально – экономических, организационно – хозяйственных и других мероприятий, обеспечивающих эффективное решение экономических, экологических, социальных и иных проблем развития муниципального образования</a:t>
            </a:r>
          </a:p>
          <a:p>
            <a:pPr marL="0" indent="0">
              <a:buNone/>
            </a:pPr>
            <a:r>
              <a:rPr lang="ru-RU" sz="2000" dirty="0" smtClean="0">
                <a:solidFill>
                  <a:schemeClr val="tx2">
                    <a:lumMod val="50000"/>
                  </a:schemeClr>
                </a:solidFill>
              </a:rPr>
              <a:t>       Муниципальные программы</a:t>
            </a:r>
            <a:endParaRPr lang="ru-RU" sz="2000" dirty="0">
              <a:solidFill>
                <a:schemeClr val="tx2">
                  <a:lumMod val="50000"/>
                </a:schemeClr>
              </a:solidFill>
            </a:endParaRPr>
          </a:p>
          <a:p>
            <a:pPr marL="0" indent="0">
              <a:buNone/>
            </a:pPr>
            <a:r>
              <a:rPr lang="ru-RU" sz="2000" dirty="0" smtClean="0">
                <a:solidFill>
                  <a:schemeClr val="tx2">
                    <a:lumMod val="50000"/>
                  </a:schemeClr>
                </a:solidFill>
                <a:latin typeface="Times New Roman"/>
                <a:cs typeface="Times New Roman"/>
              </a:rPr>
              <a:t>* </a:t>
            </a:r>
            <a:r>
              <a:rPr lang="ru-RU" sz="2000" dirty="0"/>
              <a:t>вытекают  из прогноза социально – экономического развития и являются инструментом достижения его целей;</a:t>
            </a:r>
          </a:p>
          <a:p>
            <a:pPr marL="0" indent="0">
              <a:buNone/>
            </a:pPr>
            <a:r>
              <a:rPr lang="ru-RU" sz="2000" dirty="0" smtClean="0">
                <a:solidFill>
                  <a:schemeClr val="tx2">
                    <a:lumMod val="50000"/>
                  </a:schemeClr>
                </a:solidFill>
                <a:latin typeface="Times New Roman"/>
                <a:cs typeface="Times New Roman"/>
              </a:rPr>
              <a:t>* </a:t>
            </a:r>
            <a:r>
              <a:rPr lang="ru-RU" sz="2000" dirty="0"/>
              <a:t>объединяют все инструменты бюджетной политики по достижению цели;</a:t>
            </a:r>
          </a:p>
          <a:p>
            <a:pPr marL="0" indent="0">
              <a:buNone/>
            </a:pPr>
            <a:r>
              <a:rPr lang="ru-RU" sz="2000" dirty="0" smtClean="0">
                <a:solidFill>
                  <a:schemeClr val="tx2">
                    <a:lumMod val="50000"/>
                  </a:schemeClr>
                </a:solidFill>
                <a:latin typeface="Times New Roman"/>
                <a:cs typeface="Times New Roman"/>
              </a:rPr>
              <a:t>* </a:t>
            </a:r>
            <a:r>
              <a:rPr lang="ru-RU" sz="2000" dirty="0"/>
              <a:t>мероприятия реализуются ответственными исполнителями при участии соисполнителей, которые  отвечают  за свои подпрограммы;</a:t>
            </a:r>
          </a:p>
          <a:p>
            <a:pPr marL="0" indent="0">
              <a:buNone/>
            </a:pPr>
            <a:r>
              <a:rPr lang="ru-RU" sz="2000" dirty="0" smtClean="0">
                <a:solidFill>
                  <a:schemeClr val="tx2">
                    <a:lumMod val="50000"/>
                  </a:schemeClr>
                </a:solidFill>
                <a:latin typeface="Times New Roman"/>
                <a:cs typeface="Times New Roman"/>
              </a:rPr>
              <a:t>* </a:t>
            </a:r>
            <a:r>
              <a:rPr lang="ru-RU" sz="2000" dirty="0"/>
              <a:t>состоят из </a:t>
            </a:r>
            <a:r>
              <a:rPr lang="ru-RU" sz="2000" dirty="0" smtClean="0"/>
              <a:t>подпрограмм.</a:t>
            </a:r>
            <a:endParaRPr lang="ru-RU" sz="2000" dirty="0"/>
          </a:p>
          <a:p>
            <a:pPr marL="0" indent="0">
              <a:buNone/>
            </a:pPr>
            <a:endParaRPr lang="ru-RU" sz="2000" dirty="0"/>
          </a:p>
        </p:txBody>
      </p:sp>
      <p:pic>
        <p:nvPicPr>
          <p:cNvPr id="7170" name="Picture 2" descr="http://stavgorod.ru/assets/images_cache/2fdc12f59bd0de7119bef14f92082d08.jpg"/>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6948264" y="5463901"/>
            <a:ext cx="1800200" cy="134947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26141964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34852" y="9525"/>
            <a:ext cx="8064896" cy="707886"/>
          </a:xfrm>
          <a:prstGeom prst="rect">
            <a:avLst/>
          </a:prstGeom>
          <a:noFill/>
        </p:spPr>
        <p:txBody>
          <a:bodyPr wrap="square" rtlCol="0">
            <a:spAutoFit/>
          </a:bodyPr>
          <a:lstStyle/>
          <a:p>
            <a:pPr algn="ctr"/>
            <a:r>
              <a:rPr lang="ru-RU" sz="2000" b="1" dirty="0" smtClean="0">
                <a:solidFill>
                  <a:schemeClr val="tx2">
                    <a:lumMod val="50000"/>
                  </a:schemeClr>
                </a:solidFill>
                <a:latin typeface="Bookman Old Style" panose="02050604050505020204" pitchFamily="18" charset="0"/>
              </a:rPr>
              <a:t>Расходы бюджета Кизнерского района на 2023 год </a:t>
            </a:r>
          </a:p>
          <a:p>
            <a:pPr algn="ctr"/>
            <a:r>
              <a:rPr lang="ru-RU" sz="2000" b="1" dirty="0" smtClean="0">
                <a:solidFill>
                  <a:schemeClr val="tx2">
                    <a:lumMod val="50000"/>
                  </a:schemeClr>
                </a:solidFill>
                <a:latin typeface="Bookman Old Style" panose="02050604050505020204" pitchFamily="18" charset="0"/>
              </a:rPr>
              <a:t>по программному принципу</a:t>
            </a:r>
            <a:endParaRPr lang="ru-RU" sz="2000" b="1" dirty="0">
              <a:solidFill>
                <a:schemeClr val="tx2">
                  <a:lumMod val="50000"/>
                </a:schemeClr>
              </a:solidFill>
              <a:latin typeface="Bookman Old Style" panose="02050604050505020204" pitchFamily="18" charset="0"/>
            </a:endParaRPr>
          </a:p>
        </p:txBody>
      </p:sp>
      <p:sp>
        <p:nvSpPr>
          <p:cNvPr id="4" name="Скругленный прямоугольник 3"/>
          <p:cNvSpPr/>
          <p:nvPr/>
        </p:nvSpPr>
        <p:spPr>
          <a:xfrm>
            <a:off x="611560" y="548680"/>
            <a:ext cx="2232248" cy="1296144"/>
          </a:xfrm>
          <a:prstGeom prst="roundRect">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b="1" dirty="0" smtClean="0">
              <a:solidFill>
                <a:prstClr val="black">
                  <a:lumMod val="95000"/>
                  <a:lumOff val="5000"/>
                </a:prstClr>
              </a:solidFill>
            </a:endParaRPr>
          </a:p>
          <a:p>
            <a:pPr algn="ctr"/>
            <a:r>
              <a:rPr lang="ru-RU" b="1" dirty="0" smtClean="0">
                <a:solidFill>
                  <a:schemeClr val="accent2">
                    <a:lumMod val="50000"/>
                  </a:schemeClr>
                </a:solidFill>
              </a:rPr>
              <a:t>Программные </a:t>
            </a:r>
            <a:r>
              <a:rPr lang="ru-RU" b="1" dirty="0">
                <a:solidFill>
                  <a:schemeClr val="accent2">
                    <a:lumMod val="50000"/>
                  </a:schemeClr>
                </a:solidFill>
              </a:rPr>
              <a:t>и непрограммные </a:t>
            </a:r>
            <a:r>
              <a:rPr lang="ru-RU" b="1" dirty="0" smtClean="0">
                <a:solidFill>
                  <a:schemeClr val="accent2">
                    <a:lumMod val="50000"/>
                  </a:schemeClr>
                </a:solidFill>
              </a:rPr>
              <a:t>расходы   </a:t>
            </a:r>
          </a:p>
          <a:p>
            <a:pPr algn="ctr"/>
            <a:r>
              <a:rPr lang="ru-RU" b="1" dirty="0" smtClean="0">
                <a:solidFill>
                  <a:schemeClr val="accent2">
                    <a:lumMod val="50000"/>
                  </a:schemeClr>
                </a:solidFill>
              </a:rPr>
              <a:t> 741,7 </a:t>
            </a:r>
            <a:r>
              <a:rPr lang="ru-RU" sz="1400" b="1" dirty="0" smtClean="0">
                <a:solidFill>
                  <a:schemeClr val="accent2">
                    <a:lumMod val="50000"/>
                  </a:schemeClr>
                </a:solidFill>
              </a:rPr>
              <a:t>млн. руб.</a:t>
            </a:r>
            <a:endParaRPr lang="ru-RU" sz="1400" b="1" dirty="0">
              <a:solidFill>
                <a:schemeClr val="accent2">
                  <a:lumMod val="50000"/>
                </a:schemeClr>
              </a:solidFill>
            </a:endParaRPr>
          </a:p>
          <a:p>
            <a:pPr algn="ctr"/>
            <a:endParaRPr lang="ru-RU" b="1" dirty="0">
              <a:solidFill>
                <a:prstClr val="black">
                  <a:lumMod val="95000"/>
                  <a:lumOff val="5000"/>
                </a:prstClr>
              </a:solidFill>
            </a:endParaRPr>
          </a:p>
        </p:txBody>
      </p:sp>
      <p:sp>
        <p:nvSpPr>
          <p:cNvPr id="7" name="Скругленный прямоугольник 6"/>
          <p:cNvSpPr/>
          <p:nvPr/>
        </p:nvSpPr>
        <p:spPr>
          <a:xfrm>
            <a:off x="611560" y="1916832"/>
            <a:ext cx="2232248" cy="914400"/>
          </a:xfrm>
          <a:prstGeom prst="roundRect">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prstClr val="black"/>
                </a:solidFill>
              </a:rPr>
              <a:t>Непрограммные расходы</a:t>
            </a:r>
          </a:p>
          <a:p>
            <a:pPr algn="ctr"/>
            <a:r>
              <a:rPr lang="ru-RU" sz="1600" b="1" dirty="0" smtClean="0">
                <a:solidFill>
                  <a:prstClr val="black"/>
                </a:solidFill>
              </a:rPr>
              <a:t>4,0 млн. руб. </a:t>
            </a:r>
            <a:endParaRPr lang="ru-RU" sz="1600" b="1" dirty="0">
              <a:solidFill>
                <a:prstClr val="black"/>
              </a:solidFill>
            </a:endParaRPr>
          </a:p>
        </p:txBody>
      </p:sp>
      <p:sp>
        <p:nvSpPr>
          <p:cNvPr id="9" name="Скругленный прямоугольник 8"/>
          <p:cNvSpPr/>
          <p:nvPr/>
        </p:nvSpPr>
        <p:spPr>
          <a:xfrm>
            <a:off x="3167336" y="692696"/>
            <a:ext cx="5976664" cy="432048"/>
          </a:xfrm>
          <a:prstGeom prst="roundRect">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600" b="1" dirty="0" smtClean="0">
                <a:solidFill>
                  <a:prstClr val="black"/>
                </a:solidFill>
              </a:rPr>
              <a:t> Муниципальные программы на 2023 год 737,7 </a:t>
            </a:r>
            <a:r>
              <a:rPr lang="ru-RU" sz="1400" b="1" dirty="0" smtClean="0">
                <a:solidFill>
                  <a:prstClr val="black"/>
                </a:solidFill>
              </a:rPr>
              <a:t>млн. руб.</a:t>
            </a:r>
            <a:endParaRPr lang="ru-RU" sz="1400" b="1" dirty="0">
              <a:solidFill>
                <a:prstClr val="black"/>
              </a:solidFill>
            </a:endParaRPr>
          </a:p>
        </p:txBody>
      </p:sp>
      <p:sp>
        <p:nvSpPr>
          <p:cNvPr id="10" name="Скругленный прямоугольник 9"/>
          <p:cNvSpPr/>
          <p:nvPr/>
        </p:nvSpPr>
        <p:spPr>
          <a:xfrm>
            <a:off x="3563888" y="1268760"/>
            <a:ext cx="5400600" cy="36004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200" b="1" dirty="0" smtClean="0">
                <a:solidFill>
                  <a:schemeClr val="tx2">
                    <a:lumMod val="50000"/>
                  </a:schemeClr>
                </a:solidFill>
              </a:rPr>
              <a:t>Развитие образования и воспитание  - 533,8 млн. руб.</a:t>
            </a:r>
            <a:endParaRPr lang="ru-RU" sz="1200" b="1" dirty="0">
              <a:solidFill>
                <a:schemeClr val="tx2">
                  <a:lumMod val="50000"/>
                </a:schemeClr>
              </a:solidFill>
            </a:endParaRPr>
          </a:p>
        </p:txBody>
      </p:sp>
      <p:sp>
        <p:nvSpPr>
          <p:cNvPr id="12" name="Скругленный прямоугольник 11"/>
          <p:cNvSpPr/>
          <p:nvPr/>
        </p:nvSpPr>
        <p:spPr>
          <a:xfrm>
            <a:off x="3563888" y="1700808"/>
            <a:ext cx="5400600" cy="504056"/>
          </a:xfrm>
          <a:prstGeom prst="roundRect">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200" b="1" dirty="0" smtClean="0">
                <a:solidFill>
                  <a:schemeClr val="tx2">
                    <a:lumMod val="50000"/>
                  </a:schemeClr>
                </a:solidFill>
              </a:rPr>
              <a:t>Охрана здоровья и формирование здорового образа</a:t>
            </a:r>
          </a:p>
          <a:p>
            <a:r>
              <a:rPr lang="ru-RU" sz="1200" b="1" dirty="0" smtClean="0">
                <a:solidFill>
                  <a:schemeClr val="tx2">
                    <a:lumMod val="50000"/>
                  </a:schemeClr>
                </a:solidFill>
              </a:rPr>
              <a:t> жизни  -  4,3  млн. руб.                                                    </a:t>
            </a:r>
            <a:endParaRPr lang="ru-RU" sz="1600" b="1" dirty="0">
              <a:solidFill>
                <a:schemeClr val="tx2">
                  <a:lumMod val="50000"/>
                </a:schemeClr>
              </a:solidFill>
            </a:endParaRPr>
          </a:p>
        </p:txBody>
      </p:sp>
      <p:sp>
        <p:nvSpPr>
          <p:cNvPr id="13" name="Скругленный прямоугольник 12"/>
          <p:cNvSpPr/>
          <p:nvPr/>
        </p:nvSpPr>
        <p:spPr>
          <a:xfrm>
            <a:off x="3563888" y="2276872"/>
            <a:ext cx="5400600" cy="360040"/>
          </a:xfrm>
          <a:prstGeom prst="roundRect">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200" b="1" dirty="0" smtClean="0">
                <a:solidFill>
                  <a:schemeClr val="tx2">
                    <a:lumMod val="50000"/>
                  </a:schemeClr>
                </a:solidFill>
              </a:rPr>
              <a:t>Развитие культуры – 44,0 млн. руб</a:t>
            </a:r>
            <a:r>
              <a:rPr lang="ru-RU" sz="1400" b="1" dirty="0" smtClean="0">
                <a:solidFill>
                  <a:schemeClr val="tx2">
                    <a:lumMod val="50000"/>
                  </a:schemeClr>
                </a:solidFill>
              </a:rPr>
              <a:t>.</a:t>
            </a:r>
            <a:endParaRPr lang="ru-RU" sz="1400" b="1" dirty="0">
              <a:solidFill>
                <a:schemeClr val="tx2">
                  <a:lumMod val="50000"/>
                </a:schemeClr>
              </a:solidFill>
            </a:endParaRPr>
          </a:p>
        </p:txBody>
      </p:sp>
      <p:sp>
        <p:nvSpPr>
          <p:cNvPr id="14" name="Скругленный прямоугольник 13"/>
          <p:cNvSpPr/>
          <p:nvPr/>
        </p:nvSpPr>
        <p:spPr>
          <a:xfrm>
            <a:off x="3563888" y="2636912"/>
            <a:ext cx="5400600" cy="288032"/>
          </a:xfrm>
          <a:prstGeom prst="roundRect">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200" b="1" dirty="0" smtClean="0">
                <a:solidFill>
                  <a:schemeClr val="tx2">
                    <a:lumMod val="50000"/>
                  </a:schemeClr>
                </a:solidFill>
              </a:rPr>
              <a:t>Социальная поддержка населения  - 6,3 млн. руб.</a:t>
            </a:r>
            <a:endParaRPr lang="ru-RU" sz="1200" b="1" dirty="0">
              <a:solidFill>
                <a:schemeClr val="tx2">
                  <a:lumMod val="50000"/>
                </a:schemeClr>
              </a:solidFill>
            </a:endParaRPr>
          </a:p>
        </p:txBody>
      </p:sp>
      <p:sp>
        <p:nvSpPr>
          <p:cNvPr id="15" name="Скругленный прямоугольник 14"/>
          <p:cNvSpPr/>
          <p:nvPr/>
        </p:nvSpPr>
        <p:spPr>
          <a:xfrm>
            <a:off x="3563888" y="2996952"/>
            <a:ext cx="5400600" cy="432048"/>
          </a:xfrm>
          <a:prstGeom prst="roundRect">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200" b="1" dirty="0" smtClean="0">
                <a:solidFill>
                  <a:schemeClr val="tx2">
                    <a:lumMod val="50000"/>
                  </a:schemeClr>
                </a:solidFill>
              </a:rPr>
              <a:t>Создание условий для устойчивого и  экономического развития  -2,6        млн. руб.                                          </a:t>
            </a:r>
            <a:endParaRPr lang="ru-RU" sz="1600" b="1" dirty="0">
              <a:solidFill>
                <a:schemeClr val="tx2">
                  <a:lumMod val="50000"/>
                </a:schemeClr>
              </a:solidFill>
            </a:endParaRPr>
          </a:p>
        </p:txBody>
      </p:sp>
      <p:sp>
        <p:nvSpPr>
          <p:cNvPr id="16" name="Скругленный прямоугольник 15"/>
          <p:cNvSpPr/>
          <p:nvPr/>
        </p:nvSpPr>
        <p:spPr>
          <a:xfrm>
            <a:off x="3563888" y="3501008"/>
            <a:ext cx="5400600" cy="288032"/>
          </a:xfrm>
          <a:prstGeom prst="roundRect">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200" b="1" dirty="0" smtClean="0">
                <a:solidFill>
                  <a:schemeClr val="tx2">
                    <a:lumMod val="50000"/>
                  </a:schemeClr>
                </a:solidFill>
              </a:rPr>
              <a:t>Безопасность  - 3,3 млн. руб. </a:t>
            </a:r>
            <a:endParaRPr lang="ru-RU" sz="1600" b="1" dirty="0">
              <a:solidFill>
                <a:schemeClr val="tx2">
                  <a:lumMod val="50000"/>
                </a:schemeClr>
              </a:solidFill>
            </a:endParaRPr>
          </a:p>
        </p:txBody>
      </p:sp>
      <p:sp>
        <p:nvSpPr>
          <p:cNvPr id="17" name="Скругленный прямоугольник 16"/>
          <p:cNvSpPr/>
          <p:nvPr/>
        </p:nvSpPr>
        <p:spPr>
          <a:xfrm>
            <a:off x="3563888" y="3861048"/>
            <a:ext cx="5400600" cy="288032"/>
          </a:xfrm>
          <a:prstGeom prst="roundRect">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200" b="1" dirty="0" smtClean="0">
                <a:solidFill>
                  <a:schemeClr val="tx2">
                    <a:lumMod val="50000"/>
                  </a:schemeClr>
                </a:solidFill>
              </a:rPr>
              <a:t>Содержание и развитие  муниципального хозяйства – 53,0 млн. руб.    </a:t>
            </a:r>
            <a:endParaRPr lang="ru-RU" sz="1200" b="1" dirty="0">
              <a:solidFill>
                <a:schemeClr val="tx2">
                  <a:lumMod val="50000"/>
                </a:schemeClr>
              </a:solidFill>
            </a:endParaRPr>
          </a:p>
        </p:txBody>
      </p:sp>
      <p:sp>
        <p:nvSpPr>
          <p:cNvPr id="19" name="Скругленный прямоугольник 18"/>
          <p:cNvSpPr/>
          <p:nvPr/>
        </p:nvSpPr>
        <p:spPr>
          <a:xfrm>
            <a:off x="3563888" y="4221088"/>
            <a:ext cx="5400600" cy="288032"/>
          </a:xfrm>
          <a:prstGeom prst="roundRect">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200" b="1" dirty="0" smtClean="0">
                <a:solidFill>
                  <a:schemeClr val="tx2">
                    <a:lumMod val="50000"/>
                  </a:schemeClr>
                </a:solidFill>
              </a:rPr>
              <a:t>Муниципальное управление  -  75,9 млн. руб.</a:t>
            </a:r>
            <a:endParaRPr lang="ru-RU" sz="1200" b="1" dirty="0">
              <a:solidFill>
                <a:schemeClr val="tx2">
                  <a:lumMod val="50000"/>
                </a:schemeClr>
              </a:solidFill>
            </a:endParaRPr>
          </a:p>
        </p:txBody>
      </p:sp>
      <p:sp>
        <p:nvSpPr>
          <p:cNvPr id="20" name="Скругленный прямоугольник 19"/>
          <p:cNvSpPr/>
          <p:nvPr/>
        </p:nvSpPr>
        <p:spPr>
          <a:xfrm>
            <a:off x="3563888" y="4581128"/>
            <a:ext cx="5400600" cy="288032"/>
          </a:xfrm>
          <a:prstGeom prst="roundRect">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200" b="1" dirty="0" smtClean="0">
                <a:solidFill>
                  <a:schemeClr val="tx2">
                    <a:lumMod val="50000"/>
                  </a:schemeClr>
                </a:solidFill>
              </a:rPr>
              <a:t>Управление муниципальными финансами   -  12,6 млн. руб.</a:t>
            </a:r>
            <a:endParaRPr lang="ru-RU" sz="1600" b="1" dirty="0">
              <a:solidFill>
                <a:schemeClr val="tx2">
                  <a:lumMod val="50000"/>
                </a:schemeClr>
              </a:solidFill>
            </a:endParaRPr>
          </a:p>
        </p:txBody>
      </p:sp>
      <p:sp>
        <p:nvSpPr>
          <p:cNvPr id="21" name="Скругленный прямоугольник 20"/>
          <p:cNvSpPr/>
          <p:nvPr/>
        </p:nvSpPr>
        <p:spPr>
          <a:xfrm>
            <a:off x="3563888" y="5445224"/>
            <a:ext cx="5400600" cy="576064"/>
          </a:xfrm>
          <a:prstGeom prst="roundRect">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200" dirty="0" smtClean="0">
                <a:solidFill>
                  <a:srgbClr val="C00000"/>
                </a:solidFill>
              </a:rPr>
              <a:t> </a:t>
            </a:r>
            <a:r>
              <a:rPr lang="ru-RU" sz="1200" b="1" dirty="0" smtClean="0">
                <a:solidFill>
                  <a:schemeClr val="tx2">
                    <a:lumMod val="50000"/>
                  </a:schemeClr>
                </a:solidFill>
              </a:rPr>
              <a:t>Комплексные меры противодействия немедицинскому потреблению наркотических средств и их  незаконному </a:t>
            </a:r>
          </a:p>
          <a:p>
            <a:r>
              <a:rPr lang="ru-RU" sz="1200" b="1" dirty="0" smtClean="0">
                <a:solidFill>
                  <a:schemeClr val="tx2">
                    <a:lumMod val="50000"/>
                  </a:schemeClr>
                </a:solidFill>
              </a:rPr>
              <a:t>обороту в </a:t>
            </a:r>
            <a:r>
              <a:rPr lang="ru-RU" sz="1200" b="1" dirty="0" err="1" smtClean="0">
                <a:solidFill>
                  <a:schemeClr val="tx2">
                    <a:lumMod val="50000"/>
                  </a:schemeClr>
                </a:solidFill>
              </a:rPr>
              <a:t>Кизнерском</a:t>
            </a:r>
            <a:r>
              <a:rPr lang="ru-RU" sz="1200" b="1" dirty="0" smtClean="0">
                <a:solidFill>
                  <a:schemeClr val="tx2">
                    <a:lumMod val="50000"/>
                  </a:schemeClr>
                </a:solidFill>
              </a:rPr>
              <a:t> районе - 0,01 млн. руб.                                                              </a:t>
            </a:r>
            <a:endParaRPr lang="ru-RU" sz="1200" b="1" dirty="0">
              <a:solidFill>
                <a:schemeClr val="tx2">
                  <a:lumMod val="50000"/>
                </a:schemeClr>
              </a:solidFill>
            </a:endParaRPr>
          </a:p>
        </p:txBody>
      </p:sp>
      <p:sp>
        <p:nvSpPr>
          <p:cNvPr id="22" name="TextBox 21"/>
          <p:cNvSpPr txBox="1"/>
          <p:nvPr/>
        </p:nvSpPr>
        <p:spPr>
          <a:xfrm>
            <a:off x="7668344" y="1351801"/>
            <a:ext cx="1475656" cy="276999"/>
          </a:xfrm>
          <a:prstGeom prst="rect">
            <a:avLst/>
          </a:prstGeom>
          <a:noFill/>
        </p:spPr>
        <p:txBody>
          <a:bodyPr wrap="square" rtlCol="0">
            <a:spAutoFit/>
          </a:bodyPr>
          <a:lstStyle/>
          <a:p>
            <a:r>
              <a:rPr lang="ru-RU" sz="1200" dirty="0" smtClean="0">
                <a:solidFill>
                  <a:prstClr val="black"/>
                </a:solidFill>
              </a:rPr>
              <a:t>       </a:t>
            </a:r>
            <a:endParaRPr lang="ru-RU" sz="1200" dirty="0">
              <a:solidFill>
                <a:prstClr val="black"/>
              </a:solidFill>
            </a:endParaRPr>
          </a:p>
        </p:txBody>
      </p:sp>
      <p:sp>
        <p:nvSpPr>
          <p:cNvPr id="2" name="AutoShape 2"/>
          <p:cNvSpPr>
            <a:spLocks noChangeAspect="1" noChangeArrowheads="1"/>
          </p:cNvSpPr>
          <p:nvPr/>
        </p:nvSpPr>
        <p:spPr bwMode="auto">
          <a:xfrm>
            <a:off x="63500"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5" name="AutoShape 4"/>
          <p:cNvSpPr>
            <a:spLocks noChangeAspect="1" noChangeArrowheads="1"/>
          </p:cNvSpPr>
          <p:nvPr/>
        </p:nvSpPr>
        <p:spPr bwMode="auto">
          <a:xfrm>
            <a:off x="215900" y="79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6" name="AutoShape 6"/>
          <p:cNvSpPr>
            <a:spLocks noChangeAspect="1" noChangeArrowheads="1"/>
          </p:cNvSpPr>
          <p:nvPr/>
        </p:nvSpPr>
        <p:spPr bwMode="auto">
          <a:xfrm>
            <a:off x="368300" y="1603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8" name="AutoShape 8"/>
          <p:cNvSpPr>
            <a:spLocks noChangeAspect="1" noChangeArrowheads="1"/>
          </p:cNvSpPr>
          <p:nvPr/>
        </p:nvSpPr>
        <p:spPr bwMode="auto">
          <a:xfrm>
            <a:off x="520700" y="3127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1" name="AutoShape 10"/>
          <p:cNvSpPr>
            <a:spLocks noChangeAspect="1" noChangeArrowheads="1"/>
          </p:cNvSpPr>
          <p:nvPr/>
        </p:nvSpPr>
        <p:spPr bwMode="auto">
          <a:xfrm>
            <a:off x="673100" y="4651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25" name="AutoShape 12"/>
          <p:cNvSpPr>
            <a:spLocks noChangeAspect="1" noChangeArrowheads="1"/>
          </p:cNvSpPr>
          <p:nvPr/>
        </p:nvSpPr>
        <p:spPr bwMode="auto">
          <a:xfrm>
            <a:off x="825500" y="6175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26" name="AutoShape 14"/>
          <p:cNvSpPr>
            <a:spLocks noChangeAspect="1" noChangeArrowheads="1"/>
          </p:cNvSpPr>
          <p:nvPr/>
        </p:nvSpPr>
        <p:spPr bwMode="auto">
          <a:xfrm>
            <a:off x="977900" y="7699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8" name="Скругленный прямоугольник 17"/>
          <p:cNvSpPr/>
          <p:nvPr/>
        </p:nvSpPr>
        <p:spPr>
          <a:xfrm>
            <a:off x="3563888" y="6093296"/>
            <a:ext cx="5400600" cy="216024"/>
          </a:xfrm>
          <a:prstGeom prst="roundRect">
            <a:avLst/>
          </a:prstGeom>
          <a:solidFill>
            <a:schemeClr val="accent1">
              <a:lumMod val="20000"/>
              <a:lumOff val="8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200" b="1" dirty="0" smtClean="0">
                <a:solidFill>
                  <a:schemeClr val="tx2">
                    <a:lumMod val="50000"/>
                  </a:schemeClr>
                </a:solidFill>
              </a:rPr>
              <a:t>Стимулирование улучшения жилищных условий  - 0,4   млн. руб.</a:t>
            </a:r>
            <a:endParaRPr lang="ru-RU" sz="1200" b="1" dirty="0">
              <a:solidFill>
                <a:schemeClr val="tx2">
                  <a:lumMod val="50000"/>
                </a:schemeClr>
              </a:solidFill>
            </a:endParaRPr>
          </a:p>
        </p:txBody>
      </p:sp>
      <p:sp>
        <p:nvSpPr>
          <p:cNvPr id="23" name="Скругленный прямоугольник 22"/>
          <p:cNvSpPr/>
          <p:nvPr/>
        </p:nvSpPr>
        <p:spPr>
          <a:xfrm>
            <a:off x="3563888" y="6381328"/>
            <a:ext cx="5400600" cy="216024"/>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200" b="1" dirty="0" smtClean="0">
                <a:solidFill>
                  <a:schemeClr val="tx2">
                    <a:lumMod val="50000"/>
                  </a:schemeClr>
                </a:solidFill>
              </a:rPr>
              <a:t>Реализация молодежной политики - 1,1 млн. руб</a:t>
            </a:r>
            <a:r>
              <a:rPr lang="ru-RU" sz="1200" b="1" dirty="0" smtClean="0">
                <a:solidFill>
                  <a:schemeClr val="tx1"/>
                </a:solidFill>
              </a:rPr>
              <a:t>.</a:t>
            </a:r>
            <a:endParaRPr lang="ru-RU" sz="1200" b="1" dirty="0">
              <a:solidFill>
                <a:schemeClr val="tx1"/>
              </a:solidFill>
            </a:endParaRPr>
          </a:p>
        </p:txBody>
      </p:sp>
      <p:pic>
        <p:nvPicPr>
          <p:cNvPr id="10242" name="Picture 2" descr="https://city-yaroslavl.ru/upload/iblock/b2a/11r.jpg"/>
          <p:cNvPicPr>
            <a:picLocks noChangeAspect="1" noChangeArrowheads="1"/>
          </p:cNvPicPr>
          <p:nvPr/>
        </p:nvPicPr>
        <p:blipFill>
          <a:blip r:embed="rId3" cstate="email">
            <a:extLst>
              <a:ext uri="{28A0092B-C50C-407E-A947-70E740481C1C}">
                <a14:useLocalDpi xmlns="" xmlns:a14="http://schemas.microsoft.com/office/drawing/2010/main" val="0"/>
              </a:ext>
            </a:extLst>
          </a:blip>
          <a:srcRect/>
          <a:stretch>
            <a:fillRect/>
          </a:stretch>
        </p:blipFill>
        <p:spPr bwMode="auto">
          <a:xfrm>
            <a:off x="539552" y="3140968"/>
            <a:ext cx="2880320" cy="2664296"/>
          </a:xfrm>
          <a:prstGeom prst="rect">
            <a:avLst/>
          </a:prstGeom>
          <a:noFill/>
          <a:extLst>
            <a:ext uri="{909E8E84-426E-40DD-AFC4-6F175D3DCCD1}">
              <a14:hiddenFill xmlns="" xmlns:a14="http://schemas.microsoft.com/office/drawing/2010/main">
                <a:solidFill>
                  <a:srgbClr val="FFFFFF"/>
                </a:solidFill>
              </a14:hiddenFill>
            </a:ext>
          </a:extLst>
        </p:spPr>
      </p:pic>
      <p:sp>
        <p:nvSpPr>
          <p:cNvPr id="27" name="Скругленный прямоугольник 26"/>
          <p:cNvSpPr/>
          <p:nvPr/>
        </p:nvSpPr>
        <p:spPr>
          <a:xfrm>
            <a:off x="3563888" y="5013176"/>
            <a:ext cx="5400600" cy="360040"/>
          </a:xfrm>
          <a:prstGeom prst="roundRect">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200" b="1" dirty="0" smtClean="0">
                <a:solidFill>
                  <a:schemeClr val="tx2">
                    <a:lumMod val="50000"/>
                  </a:schemeClr>
                </a:solidFill>
              </a:rPr>
              <a:t>Управление муниципальным имуществом и земельными ресурсами  - 0,4 млн. руб.</a:t>
            </a:r>
            <a:endParaRPr lang="ru-RU" sz="1600" b="1" dirty="0">
              <a:solidFill>
                <a:schemeClr val="tx2">
                  <a:lumMod val="50000"/>
                </a:schemeClr>
              </a:solidFill>
            </a:endParaRPr>
          </a:p>
        </p:txBody>
      </p:sp>
    </p:spTree>
    <p:extLst>
      <p:ext uri="{BB962C8B-B14F-4D97-AF65-F5344CB8AC3E}">
        <p14:creationId xmlns="" xmlns:p14="http://schemas.microsoft.com/office/powerpoint/2010/main" val="308022893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4414" y="214291"/>
            <a:ext cx="7818730" cy="1200329"/>
          </a:xfrm>
          <a:prstGeom prst="rect">
            <a:avLst/>
          </a:prstGeom>
          <a:noFill/>
        </p:spPr>
        <p:txBody>
          <a:bodyPr wrap="square" rtlCol="0">
            <a:spAutoFit/>
          </a:bodyPr>
          <a:lstStyle/>
          <a:p>
            <a:pPr algn="ctr"/>
            <a:r>
              <a:rPr lang="ru-RU" dirty="0" smtClean="0"/>
              <a:t>Динамика программных расходов бюджета МО </a:t>
            </a:r>
          </a:p>
          <a:p>
            <a:pPr algn="ctr"/>
            <a:r>
              <a:rPr lang="ru-RU" dirty="0" smtClean="0"/>
              <a:t>«Муниципальный округ Кизнерский район Удмуртской Республики» в 2016 – 2025 годах»</a:t>
            </a:r>
          </a:p>
          <a:p>
            <a:endParaRPr lang="ru-RU" dirty="0"/>
          </a:p>
        </p:txBody>
      </p:sp>
      <p:graphicFrame>
        <p:nvGraphicFramePr>
          <p:cNvPr id="3" name="Диаграмма 2"/>
          <p:cNvGraphicFramePr/>
          <p:nvPr>
            <p:extLst>
              <p:ext uri="{D42A27DB-BD31-4B8C-83A1-F6EECF244321}">
                <p14:modId xmlns="" xmlns:p14="http://schemas.microsoft.com/office/powerpoint/2010/main" val="2846920543"/>
              </p:ext>
            </p:extLst>
          </p:nvPr>
        </p:nvGraphicFramePr>
        <p:xfrm>
          <a:off x="142844" y="1142984"/>
          <a:ext cx="9001156" cy="5715016"/>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1"/>
          <p:cNvSpPr txBox="1"/>
          <p:nvPr/>
        </p:nvSpPr>
        <p:spPr>
          <a:xfrm>
            <a:off x="5572132" y="1714488"/>
            <a:ext cx="785818" cy="84483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sz="1100" b="1" dirty="0" smtClean="0"/>
              <a:t>770 845,5</a:t>
            </a:r>
          </a:p>
          <a:p>
            <a:r>
              <a:rPr lang="ru-RU" b="1" dirty="0" smtClean="0"/>
              <a:t>(99,5%)</a:t>
            </a:r>
            <a:endParaRPr lang="ru-RU" sz="1100" b="1" dirty="0"/>
          </a:p>
        </p:txBody>
      </p:sp>
    </p:spTree>
    <p:extLst>
      <p:ext uri="{BB962C8B-B14F-4D97-AF65-F5344CB8AC3E}">
        <p14:creationId xmlns="" xmlns:p14="http://schemas.microsoft.com/office/powerpoint/2010/main" val="214420564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71600" y="188640"/>
            <a:ext cx="7992888" cy="769441"/>
          </a:xfrm>
          <a:prstGeom prst="rect">
            <a:avLst/>
          </a:prstGeom>
        </p:spPr>
        <p:txBody>
          <a:bodyPr wrap="square">
            <a:spAutoFit/>
          </a:bodyPr>
          <a:lstStyle/>
          <a:p>
            <a:pPr algn="ctr"/>
            <a:r>
              <a:rPr lang="ru-RU" sz="2000" b="1" dirty="0">
                <a:solidFill>
                  <a:srgbClr val="8064A2">
                    <a:lumMod val="50000"/>
                  </a:srgbClr>
                </a:solidFill>
                <a:latin typeface="Bookman Old Style" panose="02050604050505020204" pitchFamily="18" charset="0"/>
              </a:rPr>
              <a:t>Муниципальная программа </a:t>
            </a:r>
            <a:endParaRPr lang="ru-RU" sz="2000" b="1" dirty="0" smtClean="0">
              <a:solidFill>
                <a:srgbClr val="8064A2">
                  <a:lumMod val="50000"/>
                </a:srgbClr>
              </a:solidFill>
              <a:latin typeface="Bookman Old Style" panose="02050604050505020204" pitchFamily="18" charset="0"/>
            </a:endParaRPr>
          </a:p>
          <a:p>
            <a:pPr algn="ctr"/>
            <a:r>
              <a:rPr lang="ru-RU" sz="2400" b="1" dirty="0" smtClean="0">
                <a:solidFill>
                  <a:srgbClr val="8064A2">
                    <a:lumMod val="50000"/>
                  </a:srgbClr>
                </a:solidFill>
                <a:latin typeface="Bookman Old Style" panose="02050604050505020204" pitchFamily="18" charset="0"/>
              </a:rPr>
              <a:t>«</a:t>
            </a:r>
            <a:r>
              <a:rPr lang="ru-RU" sz="2400" b="1" dirty="0">
                <a:solidFill>
                  <a:srgbClr val="8064A2">
                    <a:lumMod val="50000"/>
                  </a:srgbClr>
                </a:solidFill>
                <a:latin typeface="Bookman Old Style" panose="02050604050505020204" pitchFamily="18" charset="0"/>
              </a:rPr>
              <a:t>Развитие образования и воспитание» </a:t>
            </a:r>
          </a:p>
        </p:txBody>
      </p:sp>
      <p:pic>
        <p:nvPicPr>
          <p:cNvPr id="9218" name="Picture 2" descr="https://media.canal3.md/image/201505/full/obrazovaniya_71290400.jpg"/>
          <p:cNvPicPr>
            <a:picLocks noChangeAspect="1" noChangeArrowheads="1"/>
          </p:cNvPicPr>
          <p:nvPr/>
        </p:nvPicPr>
        <p:blipFill>
          <a:blip r:embed="rId3" cstate="email">
            <a:extLst>
              <a:ext uri="{28A0092B-C50C-407E-A947-70E740481C1C}">
                <a14:useLocalDpi xmlns="" xmlns:a14="http://schemas.microsoft.com/office/drawing/2010/main" val="0"/>
              </a:ext>
            </a:extLst>
          </a:blip>
          <a:srcRect/>
          <a:stretch>
            <a:fillRect/>
          </a:stretch>
        </p:blipFill>
        <p:spPr bwMode="auto">
          <a:xfrm>
            <a:off x="6732240" y="836712"/>
            <a:ext cx="2304256" cy="1959818"/>
          </a:xfrm>
          <a:prstGeom prst="rect">
            <a:avLst/>
          </a:prstGeom>
          <a:noFill/>
          <a:extLst>
            <a:ext uri="{909E8E84-426E-40DD-AFC4-6F175D3DCCD1}">
              <a14:hiddenFill xmlns="" xmlns:a14="http://schemas.microsoft.com/office/drawing/2010/main">
                <a:solidFill>
                  <a:srgbClr val="FFFFFF"/>
                </a:solidFill>
              </a14:hiddenFill>
            </a:ext>
          </a:extLst>
        </p:spPr>
      </p:pic>
      <p:sp>
        <p:nvSpPr>
          <p:cNvPr id="3" name="Прямоугольник 2"/>
          <p:cNvSpPr/>
          <p:nvPr/>
        </p:nvSpPr>
        <p:spPr>
          <a:xfrm>
            <a:off x="251520" y="980728"/>
            <a:ext cx="6480720" cy="2123658"/>
          </a:xfrm>
          <a:prstGeom prst="rect">
            <a:avLst/>
          </a:prstGeom>
        </p:spPr>
        <p:txBody>
          <a:bodyPr wrap="square">
            <a:spAutoFit/>
          </a:bodyPr>
          <a:lstStyle/>
          <a:p>
            <a:pPr fontAlgn="base"/>
            <a:r>
              <a:rPr lang="ru-RU" sz="2400" b="1" dirty="0">
                <a:solidFill>
                  <a:schemeClr val="tx2">
                    <a:lumMod val="75000"/>
                  </a:schemeClr>
                </a:solidFill>
              </a:rPr>
              <a:t>Цель программы – </a:t>
            </a:r>
            <a:r>
              <a:rPr lang="ru-RU" b="1" dirty="0">
                <a:solidFill>
                  <a:schemeClr val="tx2">
                    <a:lumMod val="75000"/>
                  </a:schemeClr>
                </a:solidFill>
              </a:rPr>
              <a:t>организация предоставления, повышение качества и доступности дошкольного, общего, дополнительного образования детей на территории МО </a:t>
            </a:r>
            <a:r>
              <a:rPr lang="ru-RU" b="1" dirty="0" smtClean="0">
                <a:solidFill>
                  <a:schemeClr val="tx2">
                    <a:lumMod val="75000"/>
                  </a:schemeClr>
                </a:solidFill>
              </a:rPr>
              <a:t>«Муниципальный округ Кизнерский район Удмуртской Республики», </a:t>
            </a:r>
            <a:r>
              <a:rPr lang="ru-RU" b="1" dirty="0">
                <a:solidFill>
                  <a:schemeClr val="tx2">
                    <a:lumMod val="75000"/>
                  </a:schemeClr>
                </a:solidFill>
              </a:rPr>
              <a:t>создание условий для успешной социализации и самореализации детей и молодежи</a:t>
            </a:r>
          </a:p>
        </p:txBody>
      </p:sp>
      <p:graphicFrame>
        <p:nvGraphicFramePr>
          <p:cNvPr id="5" name="Таблица 4"/>
          <p:cNvGraphicFramePr>
            <a:graphicFrameLocks noGrp="1"/>
          </p:cNvGraphicFramePr>
          <p:nvPr>
            <p:extLst>
              <p:ext uri="{D42A27DB-BD31-4B8C-83A1-F6EECF244321}">
                <p14:modId xmlns="" xmlns:p14="http://schemas.microsoft.com/office/powerpoint/2010/main" val="1732324133"/>
              </p:ext>
            </p:extLst>
          </p:nvPr>
        </p:nvGraphicFramePr>
        <p:xfrm>
          <a:off x="428596" y="3286124"/>
          <a:ext cx="6206956" cy="2804160"/>
        </p:xfrm>
        <a:graphic>
          <a:graphicData uri="http://schemas.openxmlformats.org/drawingml/2006/table">
            <a:tbl>
              <a:tblPr firstRow="1" bandRow="1">
                <a:tableStyleId>{21E4AEA4-8DFA-4A89-87EB-49C32662AFE0}</a:tableStyleId>
              </a:tblPr>
              <a:tblGrid>
                <a:gridCol w="2142956"/>
                <a:gridCol w="2032000"/>
                <a:gridCol w="2032000"/>
              </a:tblGrid>
              <a:tr h="135980">
                <a:tc>
                  <a:txBody>
                    <a:bodyPr/>
                    <a:lstStyle/>
                    <a:p>
                      <a:pPr algn="ctr"/>
                      <a:r>
                        <a:rPr lang="ru-RU" dirty="0" smtClean="0">
                          <a:solidFill>
                            <a:schemeClr val="tx2">
                              <a:lumMod val="50000"/>
                            </a:schemeClr>
                          </a:solidFill>
                        </a:rPr>
                        <a:t>2023 год</a:t>
                      </a:r>
                      <a:endParaRPr lang="ru-RU" dirty="0">
                        <a:solidFill>
                          <a:schemeClr val="tx2">
                            <a:lumMod val="50000"/>
                          </a:schemeClr>
                        </a:solidFill>
                      </a:endParaRPr>
                    </a:p>
                  </a:txBody>
                  <a:tcPr>
                    <a:solidFill>
                      <a:schemeClr val="tx2">
                        <a:lumMod val="20000"/>
                        <a:lumOff val="80000"/>
                      </a:schemeClr>
                    </a:solidFill>
                  </a:tcPr>
                </a:tc>
                <a:tc>
                  <a:txBody>
                    <a:bodyPr/>
                    <a:lstStyle/>
                    <a:p>
                      <a:pPr algn="ctr"/>
                      <a:r>
                        <a:rPr lang="ru-RU" dirty="0" smtClean="0">
                          <a:solidFill>
                            <a:schemeClr val="tx2">
                              <a:lumMod val="50000"/>
                            </a:schemeClr>
                          </a:solidFill>
                        </a:rPr>
                        <a:t>2024 год</a:t>
                      </a:r>
                      <a:endParaRPr lang="ru-RU" dirty="0">
                        <a:solidFill>
                          <a:schemeClr val="tx2">
                            <a:lumMod val="50000"/>
                          </a:schemeClr>
                        </a:solidFill>
                      </a:endParaRPr>
                    </a:p>
                  </a:txBody>
                  <a:tcPr>
                    <a:solidFill>
                      <a:schemeClr val="tx2">
                        <a:lumMod val="20000"/>
                        <a:lumOff val="80000"/>
                      </a:schemeClr>
                    </a:solidFill>
                  </a:tcPr>
                </a:tc>
                <a:tc>
                  <a:txBody>
                    <a:bodyPr/>
                    <a:lstStyle/>
                    <a:p>
                      <a:pPr algn="ctr"/>
                      <a:r>
                        <a:rPr lang="ru-RU" dirty="0" smtClean="0">
                          <a:solidFill>
                            <a:schemeClr val="tx2">
                              <a:lumMod val="50000"/>
                            </a:schemeClr>
                          </a:solidFill>
                        </a:rPr>
                        <a:t>2025 год</a:t>
                      </a:r>
                      <a:endParaRPr lang="ru-RU" dirty="0">
                        <a:solidFill>
                          <a:schemeClr val="tx2">
                            <a:lumMod val="50000"/>
                          </a:schemeClr>
                        </a:solidFill>
                      </a:endParaRPr>
                    </a:p>
                  </a:txBody>
                  <a:tcPr>
                    <a:solidFill>
                      <a:schemeClr val="tx2">
                        <a:lumMod val="20000"/>
                        <a:lumOff val="80000"/>
                      </a:schemeClr>
                    </a:solidFill>
                  </a:tcPr>
                </a:tc>
              </a:tr>
              <a:tr h="0">
                <a:tc>
                  <a:txBody>
                    <a:bodyPr/>
                    <a:lstStyle/>
                    <a:p>
                      <a:pPr algn="ctr"/>
                      <a:r>
                        <a:rPr lang="ru-RU" b="1" dirty="0" smtClean="0"/>
                        <a:t>533</a:t>
                      </a:r>
                      <a:r>
                        <a:rPr lang="ru-RU" b="1" baseline="0" dirty="0" smtClean="0"/>
                        <a:t> 801,9</a:t>
                      </a:r>
                      <a:endParaRPr lang="ru-RU" b="1" dirty="0"/>
                    </a:p>
                  </a:txBody>
                  <a:tcPr>
                    <a:solidFill>
                      <a:schemeClr val="tx2">
                        <a:lumMod val="20000"/>
                        <a:lumOff val="80000"/>
                      </a:schemeClr>
                    </a:solidFill>
                  </a:tcPr>
                </a:tc>
                <a:tc>
                  <a:txBody>
                    <a:bodyPr/>
                    <a:lstStyle/>
                    <a:p>
                      <a:pPr algn="ctr"/>
                      <a:r>
                        <a:rPr lang="ru-RU" b="1" dirty="0" smtClean="0"/>
                        <a:t>541</a:t>
                      </a:r>
                      <a:r>
                        <a:rPr lang="ru-RU" b="1" baseline="0" dirty="0" smtClean="0"/>
                        <a:t> 327,1</a:t>
                      </a:r>
                      <a:endParaRPr lang="ru-RU" b="1" dirty="0"/>
                    </a:p>
                  </a:txBody>
                  <a:tcPr>
                    <a:solidFill>
                      <a:schemeClr val="tx2">
                        <a:lumMod val="20000"/>
                        <a:lumOff val="80000"/>
                      </a:schemeClr>
                    </a:solidFill>
                  </a:tcPr>
                </a:tc>
                <a:tc>
                  <a:txBody>
                    <a:bodyPr/>
                    <a:lstStyle/>
                    <a:p>
                      <a:pPr algn="ctr"/>
                      <a:r>
                        <a:rPr lang="ru-RU" b="1" dirty="0" smtClean="0"/>
                        <a:t>541 327,8</a:t>
                      </a:r>
                      <a:endParaRPr lang="ru-RU" b="1" dirty="0"/>
                    </a:p>
                  </a:txBody>
                  <a:tcPr>
                    <a:solidFill>
                      <a:schemeClr val="tx2">
                        <a:lumMod val="20000"/>
                        <a:lumOff val="80000"/>
                      </a:schemeClr>
                    </a:solidFill>
                  </a:tcPr>
                </a:tc>
              </a:tr>
              <a:tr h="0">
                <a:tc>
                  <a:txBody>
                    <a:bodyPr/>
                    <a:lstStyle/>
                    <a:p>
                      <a:pPr algn="ctr"/>
                      <a:endParaRPr lang="ru-RU" sz="1400" b="1" i="1" dirty="0" smtClean="0"/>
                    </a:p>
                    <a:p>
                      <a:pPr algn="ctr"/>
                      <a:r>
                        <a:rPr lang="ru-RU" sz="1400" b="1" i="1" dirty="0" smtClean="0"/>
                        <a:t>160 876,3</a:t>
                      </a:r>
                      <a:endParaRPr lang="ru-RU" sz="1400" b="1" i="1" dirty="0"/>
                    </a:p>
                  </a:txBody>
                  <a:tcPr>
                    <a:solidFill>
                      <a:schemeClr val="tx2">
                        <a:lumMod val="20000"/>
                        <a:lumOff val="80000"/>
                      </a:schemeClr>
                    </a:solidFill>
                  </a:tcPr>
                </a:tc>
                <a:tc gridSpan="2">
                  <a:txBody>
                    <a:bodyPr/>
                    <a:lstStyle/>
                    <a:p>
                      <a:r>
                        <a:rPr lang="ru-RU" sz="1400" b="1" dirty="0" smtClean="0"/>
                        <a:t>Подпрограмма «Развитие дошкольного образования»</a:t>
                      </a:r>
                      <a:endParaRPr lang="ru-RU" sz="1400" b="1" dirty="0"/>
                    </a:p>
                  </a:txBody>
                  <a:tcPr>
                    <a:solidFill>
                      <a:schemeClr val="tx2">
                        <a:lumMod val="20000"/>
                        <a:lumOff val="80000"/>
                      </a:schemeClr>
                    </a:solidFill>
                  </a:tcPr>
                </a:tc>
                <a:tc hMerge="1">
                  <a:txBody>
                    <a:bodyPr/>
                    <a:lstStyle/>
                    <a:p>
                      <a:pPr algn="ctr"/>
                      <a:endParaRPr lang="ru-RU" dirty="0"/>
                    </a:p>
                  </a:txBody>
                  <a:tcPr/>
                </a:tc>
              </a:tr>
              <a:tr h="0">
                <a:tc>
                  <a:txBody>
                    <a:bodyPr/>
                    <a:lstStyle/>
                    <a:p>
                      <a:pPr algn="ctr"/>
                      <a:endParaRPr lang="ru-RU" sz="1400" b="1" i="1" dirty="0" smtClean="0"/>
                    </a:p>
                    <a:p>
                      <a:pPr algn="ctr"/>
                      <a:r>
                        <a:rPr lang="ru-RU" sz="1400" b="1" i="1" dirty="0" smtClean="0"/>
                        <a:t>345 272,1</a:t>
                      </a:r>
                      <a:endParaRPr lang="ru-RU" sz="1400" b="1" i="1" dirty="0"/>
                    </a:p>
                  </a:txBody>
                  <a:tcPr>
                    <a:solidFill>
                      <a:schemeClr val="tx2">
                        <a:lumMod val="20000"/>
                        <a:lumOff val="80000"/>
                      </a:schemeClr>
                    </a:solidFill>
                  </a:tcPr>
                </a:tc>
                <a:tc gridSpan="2">
                  <a:txBody>
                    <a:bodyPr/>
                    <a:lstStyle/>
                    <a:p>
                      <a:r>
                        <a:rPr lang="ru-RU" sz="1400" b="1" dirty="0" smtClean="0"/>
                        <a:t>Подпрограмма «Развитие общего образования»</a:t>
                      </a:r>
                      <a:endParaRPr lang="ru-RU" sz="1400" b="1" dirty="0"/>
                    </a:p>
                  </a:txBody>
                  <a:tcPr>
                    <a:solidFill>
                      <a:schemeClr val="tx2">
                        <a:lumMod val="20000"/>
                        <a:lumOff val="80000"/>
                      </a:schemeClr>
                    </a:solidFill>
                  </a:tcPr>
                </a:tc>
                <a:tc hMerge="1">
                  <a:txBody>
                    <a:bodyPr/>
                    <a:lstStyle/>
                    <a:p>
                      <a:endParaRPr lang="ru-RU" dirty="0"/>
                    </a:p>
                  </a:txBody>
                  <a:tcPr/>
                </a:tc>
              </a:tr>
              <a:tr h="0">
                <a:tc>
                  <a:txBody>
                    <a:bodyPr/>
                    <a:lstStyle/>
                    <a:p>
                      <a:pPr algn="ctr"/>
                      <a:endParaRPr lang="ru-RU" sz="1400" b="1" i="1" dirty="0" smtClean="0"/>
                    </a:p>
                    <a:p>
                      <a:pPr algn="ctr"/>
                      <a:r>
                        <a:rPr lang="ru-RU" sz="1400" b="1" i="1" dirty="0" smtClean="0"/>
                        <a:t>14</a:t>
                      </a:r>
                      <a:r>
                        <a:rPr lang="ru-RU" sz="1400" b="1" i="1" baseline="0" dirty="0" smtClean="0"/>
                        <a:t> 161,5</a:t>
                      </a:r>
                      <a:endParaRPr lang="ru-RU" sz="1400" b="1" i="1" dirty="0"/>
                    </a:p>
                  </a:txBody>
                  <a:tcPr>
                    <a:solidFill>
                      <a:schemeClr val="tx2">
                        <a:lumMod val="20000"/>
                        <a:lumOff val="80000"/>
                      </a:schemeClr>
                    </a:solidFill>
                  </a:tcPr>
                </a:tc>
                <a:tc gridSpan="2">
                  <a:txBody>
                    <a:bodyPr/>
                    <a:lstStyle/>
                    <a:p>
                      <a:r>
                        <a:rPr lang="ru-RU" sz="1400" b="1" dirty="0" smtClean="0"/>
                        <a:t>Подпрограмма «Развитие дополнительного образования детей»</a:t>
                      </a:r>
                      <a:endParaRPr lang="ru-RU" sz="1400" b="1" dirty="0"/>
                    </a:p>
                  </a:txBody>
                  <a:tcPr>
                    <a:solidFill>
                      <a:schemeClr val="tx2">
                        <a:lumMod val="20000"/>
                        <a:lumOff val="80000"/>
                      </a:schemeClr>
                    </a:solidFill>
                  </a:tcPr>
                </a:tc>
                <a:tc hMerge="1">
                  <a:txBody>
                    <a:bodyPr/>
                    <a:lstStyle/>
                    <a:p>
                      <a:endParaRPr lang="ru-RU" dirty="0"/>
                    </a:p>
                  </a:txBody>
                  <a:tcPr/>
                </a:tc>
              </a:tr>
              <a:tr h="0">
                <a:tc>
                  <a:txBody>
                    <a:bodyPr/>
                    <a:lstStyle/>
                    <a:p>
                      <a:pPr algn="ctr"/>
                      <a:r>
                        <a:rPr lang="ru-RU" sz="1400" b="1" i="1" dirty="0" smtClean="0"/>
                        <a:t>13 492,0</a:t>
                      </a:r>
                      <a:endParaRPr lang="ru-RU" sz="1400" b="1" i="1" dirty="0"/>
                    </a:p>
                  </a:txBody>
                  <a:tcPr>
                    <a:solidFill>
                      <a:schemeClr val="tx2">
                        <a:lumMod val="20000"/>
                        <a:lumOff val="80000"/>
                      </a:schemeClr>
                    </a:solidFill>
                  </a:tcPr>
                </a:tc>
                <a:tc gridSpan="2">
                  <a:txBody>
                    <a:bodyPr/>
                    <a:lstStyle/>
                    <a:p>
                      <a:r>
                        <a:rPr lang="ru-RU" sz="1400" b="1" dirty="0" smtClean="0"/>
                        <a:t>Подпрограмма «Создание условий для реализации муниципальной программы</a:t>
                      </a:r>
                      <a:endParaRPr lang="ru-RU" sz="1400" b="1" dirty="0"/>
                    </a:p>
                  </a:txBody>
                  <a:tcPr>
                    <a:solidFill>
                      <a:schemeClr val="tx2">
                        <a:lumMod val="20000"/>
                        <a:lumOff val="80000"/>
                      </a:schemeClr>
                    </a:solidFill>
                  </a:tcPr>
                </a:tc>
                <a:tc hMerge="1">
                  <a:txBody>
                    <a:bodyPr/>
                    <a:lstStyle/>
                    <a:p>
                      <a:endParaRPr lang="ru-RU" dirty="0"/>
                    </a:p>
                  </a:txBody>
                  <a:tcPr/>
                </a:tc>
              </a:tr>
            </a:tbl>
          </a:graphicData>
        </a:graphic>
      </p:graphicFrame>
      <p:sp>
        <p:nvSpPr>
          <p:cNvPr id="4" name="TextBox 3"/>
          <p:cNvSpPr txBox="1"/>
          <p:nvPr/>
        </p:nvSpPr>
        <p:spPr>
          <a:xfrm>
            <a:off x="5580112" y="2786058"/>
            <a:ext cx="1152128" cy="307777"/>
          </a:xfrm>
          <a:prstGeom prst="rect">
            <a:avLst/>
          </a:prstGeom>
          <a:noFill/>
        </p:spPr>
        <p:txBody>
          <a:bodyPr wrap="square" rtlCol="0">
            <a:spAutoFit/>
          </a:bodyPr>
          <a:lstStyle/>
          <a:p>
            <a:r>
              <a:rPr lang="ru-RU" sz="1400" b="1" dirty="0" smtClean="0"/>
              <a:t>(Тыс. руб.)</a:t>
            </a:r>
            <a:endParaRPr lang="ru-RU" sz="1400" b="1" dirty="0"/>
          </a:p>
        </p:txBody>
      </p:sp>
    </p:spTree>
    <p:extLst>
      <p:ext uri="{BB962C8B-B14F-4D97-AF65-F5344CB8AC3E}">
        <p14:creationId xmlns="" xmlns:p14="http://schemas.microsoft.com/office/powerpoint/2010/main" val="97041291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404664"/>
            <a:ext cx="9159277" cy="707886"/>
          </a:xfrm>
          <a:prstGeom prst="rect">
            <a:avLst/>
          </a:prstGeom>
          <a:noFill/>
        </p:spPr>
        <p:txBody>
          <a:bodyPr wrap="square" rtlCol="0">
            <a:spAutoFit/>
          </a:bodyPr>
          <a:lstStyle/>
          <a:p>
            <a:pPr algn="ctr"/>
            <a:r>
              <a:rPr lang="ru-RU" sz="2000" b="1" dirty="0" smtClean="0">
                <a:solidFill>
                  <a:schemeClr val="accent2">
                    <a:lumMod val="50000"/>
                  </a:schemeClr>
                </a:solidFill>
              </a:rPr>
              <a:t>Целевые показатели муниципальной программы </a:t>
            </a:r>
          </a:p>
          <a:p>
            <a:pPr algn="ctr"/>
            <a:r>
              <a:rPr lang="ru-RU" sz="2000" b="1" dirty="0" smtClean="0">
                <a:solidFill>
                  <a:schemeClr val="accent2">
                    <a:lumMod val="50000"/>
                  </a:schemeClr>
                </a:solidFill>
              </a:rPr>
              <a:t>«Развитие образования и воспитание»</a:t>
            </a:r>
            <a:endParaRPr lang="ru-RU" sz="2000" b="1" dirty="0">
              <a:solidFill>
                <a:schemeClr val="accent2">
                  <a:lumMod val="50000"/>
                </a:schemeClr>
              </a:solidFill>
            </a:endParaRPr>
          </a:p>
        </p:txBody>
      </p:sp>
      <p:graphicFrame>
        <p:nvGraphicFramePr>
          <p:cNvPr id="3" name="Таблица 2"/>
          <p:cNvGraphicFramePr>
            <a:graphicFrameLocks noGrp="1"/>
          </p:cNvGraphicFramePr>
          <p:nvPr>
            <p:extLst>
              <p:ext uri="{D42A27DB-BD31-4B8C-83A1-F6EECF244321}">
                <p14:modId xmlns="" xmlns:p14="http://schemas.microsoft.com/office/powerpoint/2010/main" val="4142111401"/>
              </p:ext>
            </p:extLst>
          </p:nvPr>
        </p:nvGraphicFramePr>
        <p:xfrm>
          <a:off x="611560" y="1397000"/>
          <a:ext cx="8280920" cy="4960958"/>
        </p:xfrm>
        <a:graphic>
          <a:graphicData uri="http://schemas.openxmlformats.org/drawingml/2006/table">
            <a:tbl>
              <a:tblPr firstRow="1" bandRow="1">
                <a:tableStyleId>{5C22544A-7EE6-4342-B048-85BDC9FD1C3A}</a:tableStyleId>
              </a:tblPr>
              <a:tblGrid>
                <a:gridCol w="6840760"/>
                <a:gridCol w="1440160"/>
              </a:tblGrid>
              <a:tr h="561908">
                <a:tc>
                  <a:txBody>
                    <a:bodyPr/>
                    <a:lstStyle/>
                    <a:p>
                      <a:pPr algn="ctr"/>
                      <a:r>
                        <a:rPr lang="ru-RU" dirty="0" smtClean="0">
                          <a:solidFill>
                            <a:schemeClr val="accent2">
                              <a:lumMod val="50000"/>
                            </a:schemeClr>
                          </a:solidFill>
                        </a:rPr>
                        <a:t>Целевой показатель</a:t>
                      </a:r>
                      <a:endParaRPr lang="ru-RU" dirty="0">
                        <a:solidFill>
                          <a:schemeClr val="accent2">
                            <a:lumMod val="50000"/>
                          </a:schemeClr>
                        </a:solidFill>
                      </a:endParaRPr>
                    </a:p>
                  </a:txBody>
                  <a:tcPr>
                    <a:solidFill>
                      <a:schemeClr val="bg1"/>
                    </a:solidFill>
                  </a:tcPr>
                </a:tc>
                <a:tc>
                  <a:txBody>
                    <a:bodyPr/>
                    <a:lstStyle/>
                    <a:p>
                      <a:pPr algn="ctr"/>
                      <a:r>
                        <a:rPr lang="ru-RU" dirty="0" smtClean="0">
                          <a:solidFill>
                            <a:schemeClr val="accent2">
                              <a:lumMod val="50000"/>
                            </a:schemeClr>
                          </a:solidFill>
                        </a:rPr>
                        <a:t>Значение</a:t>
                      </a:r>
                      <a:endParaRPr lang="ru-RU" dirty="0">
                        <a:solidFill>
                          <a:schemeClr val="accent2">
                            <a:lumMod val="50000"/>
                          </a:schemeClr>
                        </a:solidFill>
                      </a:endParaRPr>
                    </a:p>
                  </a:txBody>
                  <a:tcPr>
                    <a:solidFill>
                      <a:schemeClr val="bg1"/>
                    </a:solidFill>
                  </a:tcPr>
                </a:tc>
              </a:tr>
              <a:tr h="1431712">
                <a:tc>
                  <a:txBody>
                    <a:bodyPr/>
                    <a:lstStyle/>
                    <a:p>
                      <a:pPr algn="just"/>
                      <a:r>
                        <a:rPr lang="ru-RU" sz="1400" b="1" dirty="0" smtClean="0"/>
                        <a:t>Доля детей в возрасте 1-6 лет, получающих дошкольную образовательную услугу и (или) услугу по их содержанию в муниципальных образовательных учреждениях, в общей численности детей в возрасте 1-6 лет</a:t>
                      </a:r>
                      <a:endParaRPr lang="ru-RU" sz="1400" b="1" dirty="0"/>
                    </a:p>
                  </a:txBody>
                  <a:tcPr/>
                </a:tc>
                <a:tc>
                  <a:txBody>
                    <a:bodyPr/>
                    <a:lstStyle/>
                    <a:p>
                      <a:pPr algn="ctr"/>
                      <a:endParaRPr lang="ru-RU" b="1" dirty="0" smtClean="0"/>
                    </a:p>
                    <a:p>
                      <a:pPr algn="ctr"/>
                      <a:endParaRPr lang="ru-RU" b="1" dirty="0" smtClean="0"/>
                    </a:p>
                    <a:p>
                      <a:pPr algn="ctr"/>
                      <a:r>
                        <a:rPr lang="ru-RU" b="1" dirty="0" smtClean="0"/>
                        <a:t>7</a:t>
                      </a:r>
                      <a:r>
                        <a:rPr lang="en-US" b="1" dirty="0" smtClean="0"/>
                        <a:t>3</a:t>
                      </a:r>
                      <a:r>
                        <a:rPr lang="ru-RU" b="1" dirty="0" smtClean="0"/>
                        <a:t>%</a:t>
                      </a:r>
                      <a:endParaRPr lang="ru-RU" b="1" dirty="0"/>
                    </a:p>
                  </a:txBody>
                  <a:tcPr/>
                </a:tc>
              </a:tr>
              <a:tr h="1108422">
                <a:tc>
                  <a:txBody>
                    <a:bodyPr/>
                    <a:lstStyle/>
                    <a:p>
                      <a:pPr algn="just"/>
                      <a:r>
                        <a:rPr lang="ru-RU" sz="1400" b="1" dirty="0" smtClean="0"/>
                        <a:t>Удельный вес учащихся общего образования, обучающихся в соответствии с федеральными государственными образовательными</a:t>
                      </a:r>
                      <a:r>
                        <a:rPr lang="ru-RU" sz="1400" b="1" baseline="0" dirty="0" smtClean="0"/>
                        <a:t> стандартами, в общей численности учащихся</a:t>
                      </a:r>
                      <a:endParaRPr lang="ru-RU" sz="1400" b="1" dirty="0"/>
                    </a:p>
                  </a:txBody>
                  <a:tcPr/>
                </a:tc>
                <a:tc>
                  <a:txBody>
                    <a:bodyPr/>
                    <a:lstStyle/>
                    <a:p>
                      <a:pPr algn="ctr"/>
                      <a:endParaRPr lang="ru-RU" b="1" dirty="0" smtClean="0"/>
                    </a:p>
                    <a:p>
                      <a:pPr algn="ctr"/>
                      <a:r>
                        <a:rPr lang="ru-RU" b="1" dirty="0" smtClean="0"/>
                        <a:t>100%</a:t>
                      </a:r>
                      <a:endParaRPr lang="ru-RU" b="1" dirty="0"/>
                    </a:p>
                  </a:txBody>
                  <a:tcPr/>
                </a:tc>
              </a:tr>
              <a:tr h="743566">
                <a:tc>
                  <a:txBody>
                    <a:bodyPr/>
                    <a:lstStyle/>
                    <a:p>
                      <a:pPr>
                        <a:lnSpc>
                          <a:spcPct val="115000"/>
                        </a:lnSpc>
                        <a:spcAft>
                          <a:spcPts val="0"/>
                        </a:spcAft>
                      </a:pPr>
                      <a:r>
                        <a:rPr lang="ru-RU" sz="1400" b="1" dirty="0">
                          <a:effectLst/>
                          <a:latin typeface="+mn-lt"/>
                          <a:ea typeface="Times New Roman"/>
                          <a:cs typeface="Times New Roman"/>
                        </a:rPr>
                        <a:t>Удовлетворенность потребителей (родителей и детей) качеством оказания услуг по предоставлению дополнительного образования</a:t>
                      </a:r>
                    </a:p>
                  </a:txBody>
                  <a:tcPr marL="68580" marR="68580" marT="0" marB="0"/>
                </a:tc>
                <a:tc>
                  <a:txBody>
                    <a:bodyPr/>
                    <a:lstStyle/>
                    <a:p>
                      <a:pPr algn="ctr">
                        <a:lnSpc>
                          <a:spcPct val="115000"/>
                        </a:lnSpc>
                        <a:spcAft>
                          <a:spcPts val="0"/>
                        </a:spcAft>
                      </a:pPr>
                      <a:r>
                        <a:rPr lang="ru-RU" sz="1800" b="1" dirty="0" smtClean="0">
                          <a:effectLst/>
                          <a:latin typeface="Calibri"/>
                          <a:ea typeface="Times New Roman"/>
                          <a:cs typeface="Times New Roman"/>
                        </a:rPr>
                        <a:t>94%</a:t>
                      </a:r>
                      <a:endParaRPr lang="ru-RU" sz="1800" b="1" dirty="0">
                        <a:effectLst/>
                        <a:latin typeface="Calibri"/>
                        <a:ea typeface="Times New Roman"/>
                        <a:cs typeface="Times New Roman"/>
                      </a:endParaRPr>
                    </a:p>
                  </a:txBody>
                  <a:tcPr marL="68580" marR="68580" marT="0" marB="0" anchor="ctr"/>
                </a:tc>
              </a:tr>
              <a:tr h="1115350">
                <a:tc>
                  <a:txBody>
                    <a:bodyPr/>
                    <a:lstStyle/>
                    <a:p>
                      <a:pPr>
                        <a:lnSpc>
                          <a:spcPct val="115000"/>
                        </a:lnSpc>
                        <a:spcAft>
                          <a:spcPts val="0"/>
                        </a:spcAft>
                      </a:pPr>
                      <a:r>
                        <a:rPr kumimoji="0" lang="ru-RU" sz="1400" kern="1200" dirty="0" smtClean="0">
                          <a:solidFill>
                            <a:schemeClr val="dk1"/>
                          </a:solidFill>
                          <a:latin typeface="+mn-lt"/>
                          <a:ea typeface="+mn-ea"/>
                          <a:cs typeface="+mn-cs"/>
                        </a:rPr>
                        <a:t>Доля детей в возрасте 5 - 18 лет, получающих услуги по дополнительному образованию в организациях различной организационно-правовой формы и формы собственности, в общей численности детей этой возрастной группы</a:t>
                      </a:r>
                      <a:endParaRPr lang="ru-RU" sz="1400" dirty="0">
                        <a:latin typeface="Calibri"/>
                        <a:ea typeface="Times New Roman"/>
                        <a:cs typeface="Times New Roman"/>
                      </a:endParaRPr>
                    </a:p>
                  </a:txBody>
                  <a:tcPr marL="68580" marR="68580" marT="0" marB="0"/>
                </a:tc>
                <a:tc>
                  <a:txBody>
                    <a:bodyPr/>
                    <a:lstStyle/>
                    <a:p>
                      <a:pPr algn="ctr"/>
                      <a:r>
                        <a:rPr lang="ru-RU" b="1" dirty="0" smtClean="0"/>
                        <a:t>78%</a:t>
                      </a:r>
                      <a:endParaRPr lang="ru-RU" b="1" dirty="0"/>
                    </a:p>
                  </a:txBody>
                  <a:tcPr/>
                </a:tc>
              </a:tr>
            </a:tbl>
          </a:graphicData>
        </a:graphic>
      </p:graphicFrame>
    </p:spTree>
    <p:extLst>
      <p:ext uri="{BB962C8B-B14F-4D97-AF65-F5344CB8AC3E}">
        <p14:creationId xmlns="" xmlns:p14="http://schemas.microsoft.com/office/powerpoint/2010/main" val="174435905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8" name="Объект 7"/>
          <p:cNvGraphicFramePr>
            <a:graphicFrameLocks noGrp="1"/>
          </p:cNvGraphicFramePr>
          <p:nvPr>
            <p:ph idx="1"/>
            <p:extLst>
              <p:ext uri="{D42A27DB-BD31-4B8C-83A1-F6EECF244321}">
                <p14:modId xmlns="" xmlns:p14="http://schemas.microsoft.com/office/powerpoint/2010/main" val="3427955379"/>
              </p:ext>
            </p:extLst>
          </p:nvPr>
        </p:nvGraphicFramePr>
        <p:xfrm>
          <a:off x="214282" y="4071942"/>
          <a:ext cx="2857520" cy="1853955"/>
        </p:xfrm>
        <a:graphic>
          <a:graphicData uri="http://schemas.openxmlformats.org/drawingml/2006/table">
            <a:tbl>
              <a:tblPr firstRow="1" bandRow="1">
                <a:tableStyleId>{073A0DAA-6AF3-43AB-8588-CEC1D06C72B9}</a:tableStyleId>
              </a:tblPr>
              <a:tblGrid>
                <a:gridCol w="1428760"/>
                <a:gridCol w="1428760"/>
              </a:tblGrid>
              <a:tr h="370791">
                <a:tc>
                  <a:txBody>
                    <a:bodyPr/>
                    <a:lstStyle/>
                    <a:p>
                      <a:endParaRPr lang="ru-RU" dirty="0"/>
                    </a:p>
                  </a:txBody>
                  <a:tcPr/>
                </a:tc>
                <a:tc>
                  <a:txBody>
                    <a:bodyPr/>
                    <a:lstStyle/>
                    <a:p>
                      <a:endParaRPr lang="ru-RU" dirty="0"/>
                    </a:p>
                  </a:txBody>
                  <a:tcPr/>
                </a:tc>
              </a:tr>
              <a:tr h="370791">
                <a:tc>
                  <a:txBody>
                    <a:bodyPr/>
                    <a:lstStyle/>
                    <a:p>
                      <a:endParaRPr lang="ru-RU"/>
                    </a:p>
                  </a:txBody>
                  <a:tcPr/>
                </a:tc>
                <a:tc>
                  <a:txBody>
                    <a:bodyPr/>
                    <a:lstStyle/>
                    <a:p>
                      <a:endParaRPr lang="ru-RU"/>
                    </a:p>
                  </a:txBody>
                  <a:tcPr/>
                </a:tc>
              </a:tr>
              <a:tr h="370791">
                <a:tc>
                  <a:txBody>
                    <a:bodyPr/>
                    <a:lstStyle/>
                    <a:p>
                      <a:endParaRPr lang="ru-RU"/>
                    </a:p>
                  </a:txBody>
                  <a:tcPr/>
                </a:tc>
                <a:tc>
                  <a:txBody>
                    <a:bodyPr/>
                    <a:lstStyle/>
                    <a:p>
                      <a:endParaRPr lang="ru-RU"/>
                    </a:p>
                  </a:txBody>
                  <a:tcPr/>
                </a:tc>
              </a:tr>
              <a:tr h="370791">
                <a:tc>
                  <a:txBody>
                    <a:bodyPr/>
                    <a:lstStyle/>
                    <a:p>
                      <a:endParaRPr lang="ru-RU"/>
                    </a:p>
                  </a:txBody>
                  <a:tcPr/>
                </a:tc>
                <a:tc>
                  <a:txBody>
                    <a:bodyPr/>
                    <a:lstStyle/>
                    <a:p>
                      <a:endParaRPr lang="ru-RU"/>
                    </a:p>
                  </a:txBody>
                  <a:tcPr/>
                </a:tc>
              </a:tr>
              <a:tr h="370791">
                <a:tc>
                  <a:txBody>
                    <a:bodyPr/>
                    <a:lstStyle/>
                    <a:p>
                      <a:endParaRPr lang="ru-RU"/>
                    </a:p>
                  </a:txBody>
                  <a:tcPr/>
                </a:tc>
                <a:tc>
                  <a:txBody>
                    <a:bodyPr/>
                    <a:lstStyle/>
                    <a:p>
                      <a:endParaRPr lang="ru-RU" dirty="0"/>
                    </a:p>
                  </a:txBody>
                  <a:tcPr/>
                </a:tc>
              </a:tr>
            </a:tbl>
          </a:graphicData>
        </a:graphic>
      </p:graphicFrame>
      <p:sp>
        <p:nvSpPr>
          <p:cNvPr id="12" name="Прямоугольник 11"/>
          <p:cNvSpPr/>
          <p:nvPr/>
        </p:nvSpPr>
        <p:spPr>
          <a:xfrm>
            <a:off x="20702" y="0"/>
            <a:ext cx="9144000" cy="830997"/>
          </a:xfrm>
          <a:prstGeom prst="rect">
            <a:avLst/>
          </a:prstGeom>
        </p:spPr>
        <p:txBody>
          <a:bodyPr wrap="square">
            <a:spAutoFit/>
          </a:bodyPr>
          <a:lstStyle/>
          <a:p>
            <a:pPr algn="ctr"/>
            <a:r>
              <a:rPr lang="ru-RU" sz="2000" b="1" dirty="0" smtClean="0">
                <a:solidFill>
                  <a:srgbClr val="8064A2">
                    <a:lumMod val="50000"/>
                  </a:srgbClr>
                </a:solidFill>
                <a:latin typeface="Bookman Old Style" panose="02050604050505020204" pitchFamily="18" charset="0"/>
              </a:rPr>
              <a:t>Муниципальная программа </a:t>
            </a:r>
            <a:r>
              <a:rPr lang="ru-RU" sz="2400" b="1" dirty="0" smtClean="0">
                <a:solidFill>
                  <a:srgbClr val="8064A2">
                    <a:lumMod val="50000"/>
                  </a:srgbClr>
                </a:solidFill>
                <a:latin typeface="Bookman Old Style" panose="02050604050505020204" pitchFamily="18" charset="0"/>
              </a:rPr>
              <a:t>«Охрана здоровья и формирование здорового образа жизни населения» </a:t>
            </a:r>
            <a:endParaRPr lang="ru-RU" sz="2400" b="1" dirty="0">
              <a:solidFill>
                <a:srgbClr val="8064A2">
                  <a:lumMod val="50000"/>
                </a:srgbClr>
              </a:solidFill>
              <a:latin typeface="Bookman Old Style" panose="02050604050505020204" pitchFamily="18" charset="0"/>
            </a:endParaRPr>
          </a:p>
        </p:txBody>
      </p:sp>
      <p:sp>
        <p:nvSpPr>
          <p:cNvPr id="14" name="Прямоугольник 13"/>
          <p:cNvSpPr/>
          <p:nvPr/>
        </p:nvSpPr>
        <p:spPr>
          <a:xfrm>
            <a:off x="122748" y="980728"/>
            <a:ext cx="9001000" cy="3770263"/>
          </a:xfrm>
          <a:prstGeom prst="rect">
            <a:avLst/>
          </a:prstGeom>
        </p:spPr>
        <p:txBody>
          <a:bodyPr wrap="square">
            <a:spAutoFit/>
          </a:bodyPr>
          <a:lstStyle/>
          <a:p>
            <a:pPr fontAlgn="base"/>
            <a:r>
              <a:rPr lang="ru-RU" sz="2400" b="1" dirty="0" smtClean="0">
                <a:solidFill>
                  <a:schemeClr val="tx2">
                    <a:lumMod val="75000"/>
                  </a:schemeClr>
                </a:solidFill>
              </a:rPr>
              <a:t>Цели программы – </a:t>
            </a:r>
          </a:p>
          <a:p>
            <a:pPr fontAlgn="base"/>
            <a:r>
              <a:rPr lang="ru-RU" sz="1400" b="1" dirty="0">
                <a:solidFill>
                  <a:schemeClr val="tx2">
                    <a:lumMod val="75000"/>
                  </a:schemeClr>
                </a:solidFill>
                <a:latin typeface="Times New Roman"/>
                <a:cs typeface="Times New Roman"/>
              </a:rPr>
              <a:t>* </a:t>
            </a:r>
            <a:r>
              <a:rPr lang="ru-RU" sz="1400" b="1" dirty="0" smtClean="0">
                <a:solidFill>
                  <a:schemeClr val="tx2">
                    <a:lumMod val="75000"/>
                  </a:schemeClr>
                </a:solidFill>
                <a:latin typeface="Times New Roman"/>
                <a:cs typeface="Times New Roman"/>
              </a:rPr>
              <a:t> </a:t>
            </a:r>
            <a:r>
              <a:rPr lang="ru-RU" sz="1400" b="1" dirty="0" smtClean="0">
                <a:solidFill>
                  <a:schemeClr val="tx2">
                    <a:lumMod val="75000"/>
                  </a:schemeClr>
                </a:solidFill>
              </a:rPr>
              <a:t>устойчивое и динамичное развитие физической культуры и спорта в </a:t>
            </a:r>
            <a:r>
              <a:rPr lang="ru-RU" sz="1400" b="1" dirty="0" err="1" smtClean="0">
                <a:solidFill>
                  <a:schemeClr val="tx2">
                    <a:lumMod val="75000"/>
                  </a:schemeClr>
                </a:solidFill>
              </a:rPr>
              <a:t>Кизнерском</a:t>
            </a:r>
            <a:r>
              <a:rPr lang="ru-RU" sz="1400" b="1" dirty="0" smtClean="0">
                <a:solidFill>
                  <a:schemeClr val="tx2">
                    <a:lumMod val="75000"/>
                  </a:schemeClr>
                </a:solidFill>
              </a:rPr>
              <a:t> районе;</a:t>
            </a:r>
          </a:p>
          <a:p>
            <a:pPr fontAlgn="base"/>
            <a:r>
              <a:rPr lang="ru-RU" sz="1400" b="1" dirty="0" smtClean="0">
                <a:solidFill>
                  <a:schemeClr val="tx2">
                    <a:lumMod val="75000"/>
                  </a:schemeClr>
                </a:solidFill>
                <a:latin typeface="Times New Roman"/>
                <a:cs typeface="Times New Roman"/>
              </a:rPr>
              <a:t>* </a:t>
            </a:r>
            <a:r>
              <a:rPr lang="ru-RU" sz="1400" b="1" dirty="0" smtClean="0">
                <a:solidFill>
                  <a:schemeClr val="tx2">
                    <a:lumMod val="75000"/>
                  </a:schemeClr>
                </a:solidFill>
              </a:rPr>
              <a:t>формирование у населения района потребности в здоровом образе жизни, как неотъемлемой части физического и духовного развития;</a:t>
            </a:r>
          </a:p>
          <a:p>
            <a:pPr fontAlgn="base"/>
            <a:r>
              <a:rPr lang="ru-RU" sz="1400" b="1" dirty="0" smtClean="0">
                <a:solidFill>
                  <a:schemeClr val="tx2">
                    <a:lumMod val="75000"/>
                  </a:schemeClr>
                </a:solidFill>
                <a:latin typeface="Times New Roman"/>
                <a:cs typeface="Times New Roman"/>
              </a:rPr>
              <a:t>* </a:t>
            </a:r>
            <a:r>
              <a:rPr lang="ru-RU" sz="1400" b="1" dirty="0" smtClean="0">
                <a:solidFill>
                  <a:schemeClr val="tx2">
                    <a:lumMod val="75000"/>
                  </a:schemeClr>
                </a:solidFill>
              </a:rPr>
              <a:t>привлечение молодых специалистов для работы в БУЗ УР «</a:t>
            </a:r>
            <a:r>
              <a:rPr lang="ru-RU" sz="1400" b="1" dirty="0" err="1" smtClean="0">
                <a:solidFill>
                  <a:schemeClr val="tx2">
                    <a:lumMod val="75000"/>
                  </a:schemeClr>
                </a:solidFill>
              </a:rPr>
              <a:t>Кизнерская</a:t>
            </a:r>
            <a:r>
              <a:rPr lang="ru-RU" sz="1400" b="1" dirty="0" smtClean="0">
                <a:solidFill>
                  <a:schemeClr val="tx2">
                    <a:lumMod val="75000"/>
                  </a:schemeClr>
                </a:solidFill>
              </a:rPr>
              <a:t> районная больница МЗ УР»;</a:t>
            </a:r>
          </a:p>
          <a:p>
            <a:pPr fontAlgn="base"/>
            <a:r>
              <a:rPr lang="ru-RU" sz="1400" b="1" dirty="0" smtClean="0">
                <a:solidFill>
                  <a:schemeClr val="tx2">
                    <a:lumMod val="75000"/>
                  </a:schemeClr>
                </a:solidFill>
                <a:latin typeface="Times New Roman"/>
                <a:cs typeface="Times New Roman"/>
              </a:rPr>
              <a:t>* </a:t>
            </a:r>
            <a:r>
              <a:rPr lang="ru-RU" sz="1400" b="1" dirty="0" smtClean="0">
                <a:solidFill>
                  <a:schemeClr val="tx2">
                    <a:lumMod val="75000"/>
                  </a:schemeClr>
                </a:solidFill>
              </a:rPr>
              <a:t>оказание доступной и качественной медицинской помощи населению;</a:t>
            </a:r>
          </a:p>
          <a:p>
            <a:pPr fontAlgn="base"/>
            <a:r>
              <a:rPr lang="ru-RU" sz="1400" b="1" dirty="0" smtClean="0">
                <a:solidFill>
                  <a:schemeClr val="tx2">
                    <a:lumMod val="75000"/>
                  </a:schemeClr>
                </a:solidFill>
                <a:latin typeface="Times New Roman"/>
                <a:cs typeface="Times New Roman"/>
              </a:rPr>
              <a:t>* </a:t>
            </a:r>
            <a:r>
              <a:rPr lang="ru-RU" sz="1400" b="1" dirty="0" smtClean="0">
                <a:solidFill>
                  <a:schemeClr val="tx2">
                    <a:lumMod val="75000"/>
                  </a:schemeClr>
                </a:solidFill>
              </a:rPr>
              <a:t>повышение уровня санитарно-гигиенических знаний населения района;</a:t>
            </a:r>
          </a:p>
          <a:p>
            <a:pPr fontAlgn="base"/>
            <a:r>
              <a:rPr lang="ru-RU" sz="1400" b="1" dirty="0" smtClean="0">
                <a:solidFill>
                  <a:schemeClr val="tx2">
                    <a:lumMod val="75000"/>
                  </a:schemeClr>
                </a:solidFill>
                <a:latin typeface="Times New Roman"/>
                <a:cs typeface="Times New Roman"/>
              </a:rPr>
              <a:t>* </a:t>
            </a:r>
            <a:r>
              <a:rPr lang="ru-RU" sz="1400" b="1" dirty="0" smtClean="0">
                <a:solidFill>
                  <a:schemeClr val="tx2">
                    <a:lumMod val="75000"/>
                  </a:schemeClr>
                </a:solidFill>
              </a:rPr>
              <a:t>увеличение охвата населения различными формами профилактических мероприятий, в ходе которых формируются образцы правильного поведения и проводится пропаганда здорового образа жизни;</a:t>
            </a:r>
          </a:p>
          <a:p>
            <a:pPr fontAlgn="base"/>
            <a:r>
              <a:rPr lang="ru-RU" sz="1400" b="1" dirty="0" smtClean="0">
                <a:solidFill>
                  <a:schemeClr val="tx2">
                    <a:lumMod val="75000"/>
                  </a:schemeClr>
                </a:solidFill>
                <a:latin typeface="Times New Roman"/>
                <a:cs typeface="Times New Roman"/>
              </a:rPr>
              <a:t>* </a:t>
            </a:r>
            <a:r>
              <a:rPr lang="ru-RU" sz="1400" b="1" dirty="0" smtClean="0">
                <a:solidFill>
                  <a:schemeClr val="tx2">
                    <a:lumMod val="75000"/>
                  </a:schemeClr>
                </a:solidFill>
              </a:rPr>
              <a:t>налаживание эффективного межведомственного взаимодействия в вопросах охраны здоровья населения</a:t>
            </a:r>
          </a:p>
          <a:p>
            <a:pPr marL="285750" indent="-285750" fontAlgn="base">
              <a:buFontTx/>
              <a:buChar char="-"/>
            </a:pPr>
            <a:endParaRPr lang="ru-RU" sz="1100" b="1" dirty="0" smtClean="0">
              <a:solidFill>
                <a:prstClr val="black"/>
              </a:solidFill>
            </a:endParaRPr>
          </a:p>
          <a:p>
            <a:pPr marL="285750" indent="-285750" fontAlgn="base">
              <a:buFontTx/>
              <a:buChar char="-"/>
            </a:pPr>
            <a:endParaRPr lang="ru-RU" sz="1100" b="1" dirty="0" smtClean="0">
              <a:solidFill>
                <a:prstClr val="black"/>
              </a:solidFill>
            </a:endParaRPr>
          </a:p>
          <a:p>
            <a:pPr marL="285750" indent="-285750" fontAlgn="base">
              <a:buFontTx/>
              <a:buChar char="-"/>
            </a:pPr>
            <a:endParaRPr lang="ru-RU" sz="1400" b="1" dirty="0" smtClean="0">
              <a:solidFill>
                <a:prstClr val="black"/>
              </a:solidFill>
            </a:endParaRPr>
          </a:p>
          <a:p>
            <a:pPr marL="285750" indent="-285750" fontAlgn="base">
              <a:buFontTx/>
              <a:buChar char="-"/>
            </a:pPr>
            <a:endParaRPr lang="ru-RU" sz="1100" b="1" dirty="0">
              <a:solidFill>
                <a:prstClr val="black"/>
              </a:solidFill>
            </a:endParaRPr>
          </a:p>
        </p:txBody>
      </p:sp>
      <p:sp>
        <p:nvSpPr>
          <p:cNvPr id="4" name="TextBox 3"/>
          <p:cNvSpPr txBox="1"/>
          <p:nvPr/>
        </p:nvSpPr>
        <p:spPr>
          <a:xfrm>
            <a:off x="3275856" y="404664"/>
            <a:ext cx="184731" cy="369332"/>
          </a:xfrm>
          <a:prstGeom prst="rect">
            <a:avLst/>
          </a:prstGeom>
          <a:noFill/>
        </p:spPr>
        <p:txBody>
          <a:bodyPr wrap="none" rtlCol="0">
            <a:spAutoFit/>
          </a:bodyPr>
          <a:lstStyle/>
          <a:p>
            <a:endParaRPr lang="ru-RU" dirty="0">
              <a:solidFill>
                <a:prstClr val="black"/>
              </a:solidFill>
            </a:endParaRPr>
          </a:p>
        </p:txBody>
      </p:sp>
      <p:graphicFrame>
        <p:nvGraphicFramePr>
          <p:cNvPr id="9" name="Таблица 8"/>
          <p:cNvGraphicFramePr>
            <a:graphicFrameLocks noGrp="1"/>
          </p:cNvGraphicFramePr>
          <p:nvPr>
            <p:extLst>
              <p:ext uri="{D42A27DB-BD31-4B8C-83A1-F6EECF244321}">
                <p14:modId xmlns="" xmlns:p14="http://schemas.microsoft.com/office/powerpoint/2010/main" val="2353273094"/>
              </p:ext>
            </p:extLst>
          </p:nvPr>
        </p:nvGraphicFramePr>
        <p:xfrm>
          <a:off x="3428991" y="4100620"/>
          <a:ext cx="5510817" cy="1572068"/>
        </p:xfrm>
        <a:graphic>
          <a:graphicData uri="http://schemas.openxmlformats.org/drawingml/2006/table">
            <a:tbl>
              <a:tblPr firstRow="1" bandRow="1">
                <a:tableStyleId>{21E4AEA4-8DFA-4A89-87EB-49C32662AFE0}</a:tableStyleId>
              </a:tblPr>
              <a:tblGrid>
                <a:gridCol w="1836939"/>
                <a:gridCol w="1836939"/>
                <a:gridCol w="1836939"/>
              </a:tblGrid>
              <a:tr h="0">
                <a:tc>
                  <a:txBody>
                    <a:bodyPr/>
                    <a:lstStyle/>
                    <a:p>
                      <a:pPr algn="ctr"/>
                      <a:r>
                        <a:rPr lang="ru-RU" dirty="0" smtClean="0">
                          <a:solidFill>
                            <a:schemeClr val="tx2">
                              <a:lumMod val="50000"/>
                            </a:schemeClr>
                          </a:solidFill>
                        </a:rPr>
                        <a:t>2023 год</a:t>
                      </a:r>
                      <a:endParaRPr lang="ru-RU" dirty="0">
                        <a:solidFill>
                          <a:schemeClr val="tx2">
                            <a:lumMod val="50000"/>
                          </a:schemeClr>
                        </a:solidFill>
                      </a:endParaRPr>
                    </a:p>
                  </a:txBody>
                  <a:tcPr>
                    <a:solidFill>
                      <a:schemeClr val="tx2">
                        <a:lumMod val="20000"/>
                        <a:lumOff val="80000"/>
                      </a:schemeClr>
                    </a:solidFill>
                  </a:tcPr>
                </a:tc>
                <a:tc>
                  <a:txBody>
                    <a:bodyPr/>
                    <a:lstStyle/>
                    <a:p>
                      <a:pPr algn="ctr"/>
                      <a:r>
                        <a:rPr lang="ru-RU" dirty="0" smtClean="0">
                          <a:solidFill>
                            <a:schemeClr val="tx2">
                              <a:lumMod val="50000"/>
                            </a:schemeClr>
                          </a:solidFill>
                        </a:rPr>
                        <a:t>2024 год</a:t>
                      </a:r>
                      <a:endParaRPr lang="ru-RU" dirty="0">
                        <a:solidFill>
                          <a:schemeClr val="tx2">
                            <a:lumMod val="50000"/>
                          </a:schemeClr>
                        </a:solidFill>
                      </a:endParaRPr>
                    </a:p>
                  </a:txBody>
                  <a:tcPr>
                    <a:solidFill>
                      <a:schemeClr val="tx2">
                        <a:lumMod val="20000"/>
                        <a:lumOff val="80000"/>
                      </a:schemeClr>
                    </a:solidFill>
                  </a:tcPr>
                </a:tc>
                <a:tc>
                  <a:txBody>
                    <a:bodyPr/>
                    <a:lstStyle/>
                    <a:p>
                      <a:pPr algn="ctr"/>
                      <a:r>
                        <a:rPr lang="ru-RU" dirty="0" smtClean="0">
                          <a:solidFill>
                            <a:schemeClr val="tx2">
                              <a:lumMod val="50000"/>
                            </a:schemeClr>
                          </a:solidFill>
                        </a:rPr>
                        <a:t>2025 год</a:t>
                      </a:r>
                      <a:endParaRPr lang="ru-RU" dirty="0">
                        <a:solidFill>
                          <a:schemeClr val="tx2">
                            <a:lumMod val="50000"/>
                          </a:schemeClr>
                        </a:solidFill>
                      </a:endParaRPr>
                    </a:p>
                  </a:txBody>
                  <a:tcPr>
                    <a:solidFill>
                      <a:schemeClr val="tx2">
                        <a:lumMod val="20000"/>
                        <a:lumOff val="80000"/>
                      </a:schemeClr>
                    </a:solidFill>
                  </a:tcPr>
                </a:tc>
              </a:tr>
              <a:tr h="474788">
                <a:tc>
                  <a:txBody>
                    <a:bodyPr/>
                    <a:lstStyle/>
                    <a:p>
                      <a:pPr algn="ctr"/>
                      <a:r>
                        <a:rPr lang="ru-RU" b="1" dirty="0" smtClean="0"/>
                        <a:t>4</a:t>
                      </a:r>
                      <a:r>
                        <a:rPr lang="ru-RU" b="1" baseline="0" dirty="0" smtClean="0"/>
                        <a:t> 317,7</a:t>
                      </a:r>
                      <a:endParaRPr lang="ru-RU" b="1" dirty="0"/>
                    </a:p>
                  </a:txBody>
                  <a:tcPr>
                    <a:solidFill>
                      <a:schemeClr val="tx2">
                        <a:lumMod val="20000"/>
                        <a:lumOff val="80000"/>
                      </a:schemeClr>
                    </a:solidFill>
                  </a:tcPr>
                </a:tc>
                <a:tc>
                  <a:txBody>
                    <a:bodyPr/>
                    <a:lstStyle/>
                    <a:p>
                      <a:pPr algn="ctr"/>
                      <a:r>
                        <a:rPr lang="ru-RU" b="1" dirty="0" smtClean="0"/>
                        <a:t>4</a:t>
                      </a:r>
                      <a:r>
                        <a:rPr lang="ru-RU" b="1" baseline="0" dirty="0" smtClean="0"/>
                        <a:t> 317,7</a:t>
                      </a:r>
                      <a:endParaRPr lang="ru-RU" b="1" dirty="0"/>
                    </a:p>
                  </a:txBody>
                  <a:tcPr>
                    <a:solidFill>
                      <a:schemeClr val="tx2">
                        <a:lumMod val="20000"/>
                        <a:lumOff val="80000"/>
                      </a:schemeClr>
                    </a:solidFill>
                  </a:tcPr>
                </a:tc>
                <a:tc>
                  <a:txBody>
                    <a:bodyPr/>
                    <a:lstStyle/>
                    <a:p>
                      <a:pPr algn="ctr"/>
                      <a:r>
                        <a:rPr lang="ru-RU" b="1" dirty="0" smtClean="0"/>
                        <a:t>4</a:t>
                      </a:r>
                      <a:r>
                        <a:rPr lang="ru-RU" b="1" baseline="0" dirty="0" smtClean="0"/>
                        <a:t> 317,7</a:t>
                      </a:r>
                      <a:endParaRPr lang="ru-RU" b="1" dirty="0"/>
                    </a:p>
                  </a:txBody>
                  <a:tcPr>
                    <a:solidFill>
                      <a:schemeClr val="tx2">
                        <a:lumMod val="20000"/>
                        <a:lumOff val="80000"/>
                      </a:schemeClr>
                    </a:solidFill>
                  </a:tcPr>
                </a:tc>
              </a:tr>
              <a:tr h="648072">
                <a:tc>
                  <a:txBody>
                    <a:bodyPr/>
                    <a:lstStyle/>
                    <a:p>
                      <a:pPr algn="ctr"/>
                      <a:r>
                        <a:rPr lang="ru-RU" sz="1400" b="1" i="1" dirty="0" smtClean="0"/>
                        <a:t>4</a:t>
                      </a:r>
                      <a:r>
                        <a:rPr lang="ru-RU" sz="1400" b="1" i="1" baseline="0" dirty="0" smtClean="0"/>
                        <a:t> 317,7</a:t>
                      </a:r>
                      <a:endParaRPr lang="ru-RU" sz="1400" b="1" i="1" dirty="0"/>
                    </a:p>
                  </a:txBody>
                  <a:tcPr>
                    <a:solidFill>
                      <a:schemeClr val="tx2">
                        <a:lumMod val="20000"/>
                        <a:lumOff val="80000"/>
                      </a:schemeClr>
                    </a:solidFill>
                  </a:tcPr>
                </a:tc>
                <a:tc gridSpan="2">
                  <a:txBody>
                    <a:bodyPr/>
                    <a:lstStyle/>
                    <a:p>
                      <a:r>
                        <a:rPr lang="ru-RU" sz="1400" b="1" dirty="0" smtClean="0"/>
                        <a:t>Подпрограмма «Создание условий для развития физической культуры и спорта»</a:t>
                      </a:r>
                      <a:endParaRPr lang="ru-RU" sz="1400" b="1" dirty="0"/>
                    </a:p>
                  </a:txBody>
                  <a:tcPr>
                    <a:solidFill>
                      <a:schemeClr val="tx2">
                        <a:lumMod val="20000"/>
                        <a:lumOff val="80000"/>
                      </a:schemeClr>
                    </a:solidFill>
                  </a:tcPr>
                </a:tc>
                <a:tc hMerge="1">
                  <a:txBody>
                    <a:bodyPr/>
                    <a:lstStyle/>
                    <a:p>
                      <a:pPr algn="ctr"/>
                      <a:endParaRPr lang="ru-RU" dirty="0"/>
                    </a:p>
                  </a:txBody>
                  <a:tcPr/>
                </a:tc>
              </a:tr>
            </a:tbl>
          </a:graphicData>
        </a:graphic>
      </p:graphicFrame>
      <p:sp>
        <p:nvSpPr>
          <p:cNvPr id="2" name="TextBox 1"/>
          <p:cNvSpPr txBox="1"/>
          <p:nvPr/>
        </p:nvSpPr>
        <p:spPr>
          <a:xfrm>
            <a:off x="7956376" y="3780329"/>
            <a:ext cx="1126721" cy="584775"/>
          </a:xfrm>
          <a:prstGeom prst="rect">
            <a:avLst/>
          </a:prstGeom>
          <a:noFill/>
        </p:spPr>
        <p:txBody>
          <a:bodyPr wrap="square" rtlCol="0">
            <a:spAutoFit/>
          </a:bodyPr>
          <a:lstStyle/>
          <a:p>
            <a:r>
              <a:rPr lang="ru-RU" sz="1400" b="1" dirty="0" smtClean="0"/>
              <a:t>(тыс</a:t>
            </a:r>
            <a:r>
              <a:rPr lang="ru-RU" sz="1400" b="1" dirty="0"/>
              <a:t>. руб.)</a:t>
            </a:r>
          </a:p>
          <a:p>
            <a:endParaRPr lang="ru-RU" dirty="0"/>
          </a:p>
        </p:txBody>
      </p:sp>
      <p:pic>
        <p:nvPicPr>
          <p:cNvPr id="3" name="Picture 2"/>
          <p:cNvPicPr>
            <a:picLocks noChangeAspect="1" noChangeArrowheads="1"/>
          </p:cNvPicPr>
          <p:nvPr/>
        </p:nvPicPr>
        <p:blipFill>
          <a:blip r:embed="rId3" cstate="email">
            <a:extLst>
              <a:ext uri="{28A0092B-C50C-407E-A947-70E740481C1C}">
                <a14:useLocalDpi xmlns="" xmlns:a14="http://schemas.microsoft.com/office/drawing/2010/main" val="0"/>
              </a:ext>
            </a:extLst>
          </a:blip>
          <a:srcRect/>
          <a:stretch>
            <a:fillRect/>
          </a:stretch>
        </p:blipFill>
        <p:spPr bwMode="auto">
          <a:xfrm>
            <a:off x="214282" y="4077072"/>
            <a:ext cx="2989566" cy="187220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339705782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404664"/>
            <a:ext cx="9159277" cy="707886"/>
          </a:xfrm>
          <a:prstGeom prst="rect">
            <a:avLst/>
          </a:prstGeom>
          <a:noFill/>
        </p:spPr>
        <p:txBody>
          <a:bodyPr wrap="square" rtlCol="0">
            <a:spAutoFit/>
          </a:bodyPr>
          <a:lstStyle/>
          <a:p>
            <a:pPr algn="ctr"/>
            <a:r>
              <a:rPr lang="ru-RU" sz="2000" b="1" dirty="0" smtClean="0">
                <a:solidFill>
                  <a:schemeClr val="accent2">
                    <a:lumMod val="50000"/>
                  </a:schemeClr>
                </a:solidFill>
              </a:rPr>
              <a:t>Целевые показатели муниципальной программы </a:t>
            </a:r>
          </a:p>
          <a:p>
            <a:pPr algn="ctr"/>
            <a:r>
              <a:rPr lang="ru-RU" sz="2000" b="1" dirty="0" smtClean="0">
                <a:solidFill>
                  <a:schemeClr val="accent2">
                    <a:lumMod val="50000"/>
                  </a:schemeClr>
                </a:solidFill>
              </a:rPr>
              <a:t>«Охрана здоровья и формирование здорового образа жизни населения»</a:t>
            </a:r>
            <a:endParaRPr lang="ru-RU" sz="2000" b="1" dirty="0">
              <a:solidFill>
                <a:schemeClr val="accent2">
                  <a:lumMod val="50000"/>
                </a:schemeClr>
              </a:solidFill>
            </a:endParaRPr>
          </a:p>
        </p:txBody>
      </p:sp>
      <p:graphicFrame>
        <p:nvGraphicFramePr>
          <p:cNvPr id="3" name="Таблица 2"/>
          <p:cNvGraphicFramePr>
            <a:graphicFrameLocks noGrp="1"/>
          </p:cNvGraphicFramePr>
          <p:nvPr>
            <p:extLst>
              <p:ext uri="{D42A27DB-BD31-4B8C-83A1-F6EECF244321}">
                <p14:modId xmlns="" xmlns:p14="http://schemas.microsoft.com/office/powerpoint/2010/main" val="2267502764"/>
              </p:ext>
            </p:extLst>
          </p:nvPr>
        </p:nvGraphicFramePr>
        <p:xfrm>
          <a:off x="611560" y="1397000"/>
          <a:ext cx="8280920" cy="5245608"/>
        </p:xfrm>
        <a:graphic>
          <a:graphicData uri="http://schemas.openxmlformats.org/drawingml/2006/table">
            <a:tbl>
              <a:tblPr firstRow="1" bandRow="1">
                <a:tableStyleId>{5C22544A-7EE6-4342-B048-85BDC9FD1C3A}</a:tableStyleId>
              </a:tblPr>
              <a:tblGrid>
                <a:gridCol w="6840760"/>
                <a:gridCol w="1440160"/>
              </a:tblGrid>
              <a:tr h="370840">
                <a:tc>
                  <a:txBody>
                    <a:bodyPr/>
                    <a:lstStyle/>
                    <a:p>
                      <a:pPr algn="ctr"/>
                      <a:r>
                        <a:rPr lang="ru-RU" dirty="0" smtClean="0">
                          <a:solidFill>
                            <a:schemeClr val="accent2">
                              <a:lumMod val="50000"/>
                            </a:schemeClr>
                          </a:solidFill>
                        </a:rPr>
                        <a:t>Целевой показатель</a:t>
                      </a:r>
                      <a:endParaRPr lang="ru-RU" dirty="0">
                        <a:solidFill>
                          <a:schemeClr val="accent2">
                            <a:lumMod val="50000"/>
                          </a:schemeClr>
                        </a:solidFill>
                      </a:endParaRPr>
                    </a:p>
                  </a:txBody>
                  <a:tcPr>
                    <a:solidFill>
                      <a:schemeClr val="bg1"/>
                    </a:solidFill>
                  </a:tcPr>
                </a:tc>
                <a:tc>
                  <a:txBody>
                    <a:bodyPr/>
                    <a:lstStyle/>
                    <a:p>
                      <a:pPr algn="ctr"/>
                      <a:r>
                        <a:rPr lang="ru-RU" dirty="0" smtClean="0">
                          <a:solidFill>
                            <a:schemeClr val="accent2">
                              <a:lumMod val="50000"/>
                            </a:schemeClr>
                          </a:solidFill>
                        </a:rPr>
                        <a:t>Значение</a:t>
                      </a:r>
                      <a:endParaRPr lang="ru-RU" dirty="0">
                        <a:solidFill>
                          <a:schemeClr val="accent2">
                            <a:lumMod val="50000"/>
                          </a:schemeClr>
                        </a:solidFill>
                      </a:endParaRPr>
                    </a:p>
                  </a:txBody>
                  <a:tcPr>
                    <a:solidFill>
                      <a:schemeClr val="bg1"/>
                    </a:solidFill>
                  </a:tcPr>
                </a:tc>
              </a:tr>
              <a:tr h="370840">
                <a:tc>
                  <a:txBody>
                    <a:bodyPr/>
                    <a:lstStyle/>
                    <a:p>
                      <a:pPr algn="just"/>
                      <a:endParaRPr lang="ru-RU" sz="1600" b="1" kern="1200" dirty="0" smtClean="0">
                        <a:solidFill>
                          <a:schemeClr val="dk1"/>
                        </a:solidFill>
                        <a:effectLst/>
                        <a:latin typeface="+mn-lt"/>
                        <a:ea typeface="+mn-ea"/>
                        <a:cs typeface="+mn-cs"/>
                      </a:endParaRPr>
                    </a:p>
                    <a:p>
                      <a:pPr algn="just"/>
                      <a:r>
                        <a:rPr lang="ru-RU" sz="1600" b="1" kern="1200" dirty="0" smtClean="0">
                          <a:solidFill>
                            <a:schemeClr val="dk1"/>
                          </a:solidFill>
                          <a:effectLst/>
                          <a:latin typeface="+mn-lt"/>
                          <a:ea typeface="+mn-ea"/>
                          <a:cs typeface="+mn-cs"/>
                        </a:rPr>
                        <a:t>Доля лиц с ограниченными возможностями здоровья и инвалидов, систематически занимающихся физической культурой и спортом</a:t>
                      </a:r>
                      <a:r>
                        <a:rPr lang="ru-RU" sz="1600" kern="1200" dirty="0" smtClean="0">
                          <a:solidFill>
                            <a:schemeClr val="dk1"/>
                          </a:solidFill>
                          <a:effectLst/>
                          <a:latin typeface="+mn-lt"/>
                          <a:ea typeface="+mn-ea"/>
                          <a:cs typeface="+mn-cs"/>
                        </a:rPr>
                        <a:t>.</a:t>
                      </a:r>
                      <a:endParaRPr lang="ru-RU" sz="1600" b="1" dirty="0"/>
                    </a:p>
                  </a:txBody>
                  <a:tcPr/>
                </a:tc>
                <a:tc>
                  <a:txBody>
                    <a:bodyPr/>
                    <a:lstStyle/>
                    <a:p>
                      <a:pPr algn="ctr"/>
                      <a:r>
                        <a:rPr lang="ru-RU" b="1" dirty="0" smtClean="0"/>
                        <a:t>8,</a:t>
                      </a:r>
                      <a:r>
                        <a:rPr lang="en-US" b="1" dirty="0" smtClean="0"/>
                        <a:t>6</a:t>
                      </a:r>
                      <a:r>
                        <a:rPr lang="ru-RU" b="1" dirty="0" smtClean="0"/>
                        <a:t>%</a:t>
                      </a:r>
                      <a:endParaRPr lang="ru-RU" b="1" dirty="0"/>
                    </a:p>
                  </a:txBody>
                  <a:tcPr/>
                </a:tc>
              </a:tr>
              <a:tr h="370840">
                <a:tc>
                  <a:txBody>
                    <a:bodyPr/>
                    <a:lstStyle/>
                    <a:p>
                      <a:pPr algn="just"/>
                      <a:r>
                        <a:rPr lang="ru-RU" sz="1600" b="1" kern="1200" dirty="0" smtClean="0">
                          <a:solidFill>
                            <a:schemeClr val="dk1"/>
                          </a:solidFill>
                          <a:effectLst/>
                          <a:latin typeface="+mn-lt"/>
                          <a:ea typeface="+mn-ea"/>
                          <a:cs typeface="+mn-cs"/>
                        </a:rPr>
                        <a:t>Выступление спортсменов и сборных команд </a:t>
                      </a:r>
                      <a:r>
                        <a:rPr lang="ru-RU" sz="1600" b="1" kern="1200" dirty="0" err="1" smtClean="0">
                          <a:solidFill>
                            <a:schemeClr val="dk1"/>
                          </a:solidFill>
                          <a:effectLst/>
                          <a:latin typeface="+mn-lt"/>
                          <a:ea typeface="+mn-ea"/>
                          <a:cs typeface="+mn-cs"/>
                        </a:rPr>
                        <a:t>Кизнерского</a:t>
                      </a:r>
                      <a:r>
                        <a:rPr lang="ru-RU" sz="1600" b="1" kern="1200" dirty="0" smtClean="0">
                          <a:solidFill>
                            <a:schemeClr val="dk1"/>
                          </a:solidFill>
                          <a:effectLst/>
                          <a:latin typeface="+mn-lt"/>
                          <a:ea typeface="+mn-ea"/>
                          <a:cs typeface="+mn-cs"/>
                        </a:rPr>
                        <a:t> района на соревнованиях различного уровня, количество.</a:t>
                      </a:r>
                      <a:endParaRPr lang="ru-RU" sz="1600" b="1" dirty="0"/>
                    </a:p>
                  </a:txBody>
                  <a:tcPr/>
                </a:tc>
                <a:tc>
                  <a:txBody>
                    <a:bodyPr/>
                    <a:lstStyle/>
                    <a:p>
                      <a:pPr algn="ctr"/>
                      <a:r>
                        <a:rPr lang="ru-RU" b="1" dirty="0" smtClean="0"/>
                        <a:t>60 чел.</a:t>
                      </a:r>
                    </a:p>
                  </a:txBody>
                  <a:tcPr/>
                </a:tc>
              </a:tr>
              <a:tr h="370840">
                <a:tc>
                  <a:txBody>
                    <a:bodyPr/>
                    <a:lstStyle/>
                    <a:p>
                      <a:pPr algn="just"/>
                      <a:r>
                        <a:rPr lang="ru-RU" sz="1600" b="1" kern="1200" dirty="0" smtClean="0">
                          <a:solidFill>
                            <a:schemeClr val="dk1"/>
                          </a:solidFill>
                          <a:effectLst/>
                          <a:latin typeface="+mn-lt"/>
                          <a:ea typeface="+mn-ea"/>
                          <a:cs typeface="+mn-cs"/>
                        </a:rPr>
                        <a:t>Финансирование  физической  культуры  и  спорта (в расчёте на одного жителя)  из средств бюджета муниципального образования «Муниципальный округ Кизнерский район УР».</a:t>
                      </a:r>
                      <a:endParaRPr lang="ru-RU" sz="1600" b="1" dirty="0"/>
                    </a:p>
                  </a:txBody>
                  <a:tcPr/>
                </a:tc>
                <a:tc>
                  <a:txBody>
                    <a:bodyPr/>
                    <a:lstStyle/>
                    <a:p>
                      <a:pPr algn="ctr"/>
                      <a:endParaRPr lang="ru-RU" b="1" dirty="0" smtClean="0"/>
                    </a:p>
                    <a:p>
                      <a:pPr algn="ctr"/>
                      <a:r>
                        <a:rPr lang="ru-RU" b="1" dirty="0" smtClean="0"/>
                        <a:t>960,0</a:t>
                      </a:r>
                      <a:r>
                        <a:rPr lang="ru-RU" b="1" baseline="0" dirty="0" smtClean="0"/>
                        <a:t> </a:t>
                      </a:r>
                      <a:r>
                        <a:rPr lang="ru-RU" b="1" dirty="0" smtClean="0"/>
                        <a:t>руб.</a:t>
                      </a:r>
                      <a:endParaRPr lang="ru-RU" b="1" dirty="0"/>
                    </a:p>
                  </a:txBody>
                  <a:tcPr/>
                </a:tc>
              </a:tr>
              <a:tr h="370840">
                <a:tc>
                  <a:txBody>
                    <a:bodyPr/>
                    <a:lstStyle/>
                    <a:p>
                      <a:pPr>
                        <a:lnSpc>
                          <a:spcPct val="115000"/>
                        </a:lnSpc>
                        <a:spcAft>
                          <a:spcPts val="0"/>
                        </a:spcAft>
                      </a:pPr>
                      <a:r>
                        <a:rPr lang="ru-RU" sz="1600" b="1" kern="1200" dirty="0" smtClean="0">
                          <a:solidFill>
                            <a:schemeClr val="dk1"/>
                          </a:solidFill>
                          <a:effectLst/>
                          <a:latin typeface="+mn-lt"/>
                          <a:ea typeface="+mn-ea"/>
                          <a:cs typeface="+mn-cs"/>
                        </a:rPr>
                        <a:t>Доля детей и молодежи, регулярно занимающихся в спортивных секциях, клубах и иных объединениях спортивной направленности, в общей численности детей и молодежи</a:t>
                      </a:r>
                      <a:endParaRPr lang="ru-RU" sz="1600" b="1" dirty="0">
                        <a:effectLst/>
                        <a:latin typeface="+mn-lt"/>
                        <a:ea typeface="Times New Roman"/>
                        <a:cs typeface="Times New Roman"/>
                      </a:endParaRPr>
                    </a:p>
                  </a:txBody>
                  <a:tcPr marL="68580" marR="68580" marT="0" marB="0"/>
                </a:tc>
                <a:tc>
                  <a:txBody>
                    <a:bodyPr/>
                    <a:lstStyle/>
                    <a:p>
                      <a:pPr algn="ctr">
                        <a:lnSpc>
                          <a:spcPct val="115000"/>
                        </a:lnSpc>
                        <a:spcAft>
                          <a:spcPts val="0"/>
                        </a:spcAft>
                      </a:pPr>
                      <a:r>
                        <a:rPr lang="ru-RU" sz="1800" b="1" dirty="0" smtClean="0">
                          <a:effectLst/>
                          <a:latin typeface="Calibri"/>
                          <a:ea typeface="Times New Roman"/>
                          <a:cs typeface="Times New Roman"/>
                        </a:rPr>
                        <a:t>45%</a:t>
                      </a:r>
                      <a:endParaRPr lang="ru-RU" sz="1800" b="1" dirty="0">
                        <a:effectLst/>
                        <a:latin typeface="Calibri"/>
                        <a:ea typeface="Times New Roman"/>
                        <a:cs typeface="Times New Roman"/>
                      </a:endParaRPr>
                    </a:p>
                  </a:txBody>
                  <a:tcPr marL="68580" marR="68580" marT="0" marB="0" anchor="ctr"/>
                </a:tc>
              </a:tr>
              <a:tr h="370840">
                <a:tc>
                  <a:txBody>
                    <a:bodyPr/>
                    <a:lstStyle/>
                    <a:p>
                      <a:r>
                        <a:rPr lang="ru-RU" sz="1600" b="1" kern="1200" dirty="0" smtClean="0">
                          <a:solidFill>
                            <a:schemeClr val="dk1"/>
                          </a:solidFill>
                          <a:effectLst/>
                          <a:latin typeface="+mn-lt"/>
                          <a:ea typeface="+mn-ea"/>
                          <a:cs typeface="+mn-cs"/>
                        </a:rPr>
                        <a:t>Охват диспансеризацией взрослого населения</a:t>
                      </a:r>
                      <a:endParaRPr lang="ru-RU" sz="1600" b="1" dirty="0">
                        <a:latin typeface="+mn-lt"/>
                      </a:endParaRPr>
                    </a:p>
                  </a:txBody>
                  <a:tcPr/>
                </a:tc>
                <a:tc>
                  <a:txBody>
                    <a:bodyPr/>
                    <a:lstStyle/>
                    <a:p>
                      <a:pPr algn="ctr"/>
                      <a:r>
                        <a:rPr lang="ru-RU" b="1" dirty="0" smtClean="0"/>
                        <a:t>3</a:t>
                      </a:r>
                      <a:r>
                        <a:rPr lang="en-US" b="1" dirty="0" smtClean="0"/>
                        <a:t>5</a:t>
                      </a:r>
                      <a:r>
                        <a:rPr lang="ru-RU" b="1" dirty="0" smtClean="0"/>
                        <a:t>%</a:t>
                      </a:r>
                      <a:endParaRPr lang="ru-RU" b="1" dirty="0"/>
                    </a:p>
                  </a:txBody>
                  <a:tcPr/>
                </a:tc>
              </a:tr>
              <a:tr h="370840">
                <a:tc>
                  <a:txBody>
                    <a:bodyPr/>
                    <a:lstStyle/>
                    <a:p>
                      <a:r>
                        <a:rPr lang="ru-RU" sz="1600" b="1" kern="1200" dirty="0" smtClean="0">
                          <a:solidFill>
                            <a:schemeClr val="dk1"/>
                          </a:solidFill>
                          <a:effectLst/>
                          <a:latin typeface="+mn-lt"/>
                          <a:ea typeface="+mn-ea"/>
                          <a:cs typeface="+mn-cs"/>
                        </a:rPr>
                        <a:t>Уровень информированности населения по вопросам здорового образа жизни, рациональному питанию, двигательной активности, потреблению алкоголя и табака</a:t>
                      </a:r>
                      <a:endParaRPr lang="ru-RU" sz="1600" b="1" dirty="0"/>
                    </a:p>
                  </a:txBody>
                  <a:tcPr/>
                </a:tc>
                <a:tc>
                  <a:txBody>
                    <a:bodyPr/>
                    <a:lstStyle/>
                    <a:p>
                      <a:pPr algn="ctr"/>
                      <a:r>
                        <a:rPr lang="ru-RU" sz="1800" b="1" dirty="0" smtClean="0"/>
                        <a:t>5</a:t>
                      </a:r>
                      <a:r>
                        <a:rPr lang="en-US" sz="1800" b="1" dirty="0" smtClean="0"/>
                        <a:t>5</a:t>
                      </a:r>
                      <a:r>
                        <a:rPr lang="ru-RU" sz="1800" b="1" dirty="0" smtClean="0"/>
                        <a:t>%</a:t>
                      </a:r>
                      <a:endParaRPr lang="ru-RU" sz="1800" b="1" dirty="0"/>
                    </a:p>
                  </a:txBody>
                  <a:tcPr/>
                </a:tc>
              </a:tr>
              <a:tr h="370840">
                <a:tc>
                  <a:txBody>
                    <a:bodyPr/>
                    <a:lstStyle/>
                    <a:p>
                      <a:endParaRPr lang="ru-RU" sz="1400" b="1" dirty="0"/>
                    </a:p>
                  </a:txBody>
                  <a:tcPr/>
                </a:tc>
                <a:tc>
                  <a:txBody>
                    <a:bodyPr/>
                    <a:lstStyle/>
                    <a:p>
                      <a:pPr algn="ctr"/>
                      <a:endParaRPr lang="ru-RU" sz="1800" b="1" dirty="0"/>
                    </a:p>
                  </a:txBody>
                  <a:tcPr/>
                </a:tc>
              </a:tr>
            </a:tbl>
          </a:graphicData>
        </a:graphic>
      </p:graphicFrame>
    </p:spTree>
    <p:extLst>
      <p:ext uri="{BB962C8B-B14F-4D97-AF65-F5344CB8AC3E}">
        <p14:creationId xmlns="" xmlns:p14="http://schemas.microsoft.com/office/powerpoint/2010/main" val="39397762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1600" y="97474"/>
            <a:ext cx="4536504" cy="45719"/>
          </a:xfrm>
        </p:spPr>
        <p:txBody>
          <a:bodyPr/>
          <a:lstStyle/>
          <a:p>
            <a:pPr algn="just">
              <a:defRPr/>
            </a:pPr>
            <a:r>
              <a:rPr lang="ru-RU" sz="1400" dirty="0" smtClean="0">
                <a:solidFill>
                  <a:srgbClr val="000000"/>
                </a:solidFill>
                <a:latin typeface="Times New Roman" pitchFamily="18" charset="0"/>
                <a:cs typeface="Times New Roman" pitchFamily="18" charset="0"/>
              </a:rPr>
              <a:t/>
            </a:r>
            <a:br>
              <a:rPr lang="ru-RU" sz="1400" dirty="0" smtClean="0">
                <a:solidFill>
                  <a:srgbClr val="000000"/>
                </a:solidFill>
                <a:latin typeface="Times New Roman" pitchFamily="18" charset="0"/>
                <a:cs typeface="Times New Roman" pitchFamily="18" charset="0"/>
              </a:rPr>
            </a:br>
            <a:r>
              <a:rPr lang="ru-RU" sz="1600" dirty="0" smtClean="0">
                <a:latin typeface="+mn-lt"/>
                <a:cs typeface="Times New Roman" pitchFamily="18" charset="0"/>
              </a:rPr>
              <a:t>.</a:t>
            </a:r>
            <a:r>
              <a:rPr lang="ru-RU" sz="1600" dirty="0" smtClean="0">
                <a:solidFill>
                  <a:srgbClr val="FF0000"/>
                </a:solidFill>
                <a:latin typeface="+mn-lt"/>
                <a:cs typeface="Times New Roman" pitchFamily="18" charset="0"/>
              </a:rPr>
              <a:t/>
            </a:r>
            <a:br>
              <a:rPr lang="ru-RU" sz="1600" dirty="0" smtClean="0">
                <a:solidFill>
                  <a:srgbClr val="FF0000"/>
                </a:solidFill>
                <a:latin typeface="+mn-lt"/>
                <a:cs typeface="Times New Roman" pitchFamily="18" charset="0"/>
              </a:rPr>
            </a:br>
            <a:endParaRPr lang="ru-RU" sz="1600" dirty="0">
              <a:solidFill>
                <a:srgbClr val="FF0000"/>
              </a:solidFill>
              <a:latin typeface="+mn-lt"/>
            </a:endParaRPr>
          </a:p>
        </p:txBody>
      </p:sp>
      <p:graphicFrame>
        <p:nvGraphicFramePr>
          <p:cNvPr id="4" name="Таблица 3"/>
          <p:cNvGraphicFramePr>
            <a:graphicFrameLocks noGrp="1"/>
          </p:cNvGraphicFramePr>
          <p:nvPr>
            <p:extLst>
              <p:ext uri="{D42A27DB-BD31-4B8C-83A1-F6EECF244321}">
                <p14:modId xmlns="" xmlns:p14="http://schemas.microsoft.com/office/powerpoint/2010/main" val="4230129462"/>
              </p:ext>
            </p:extLst>
          </p:nvPr>
        </p:nvGraphicFramePr>
        <p:xfrm>
          <a:off x="285720" y="785794"/>
          <a:ext cx="8606190" cy="5857915"/>
        </p:xfrm>
        <a:graphic>
          <a:graphicData uri="http://schemas.openxmlformats.org/drawingml/2006/table">
            <a:tbl>
              <a:tblPr firstRow="1" bandRow="1">
                <a:tableStyleId>{5C22544A-7EE6-4342-B048-85BDC9FD1C3A}</a:tableStyleId>
              </a:tblPr>
              <a:tblGrid>
                <a:gridCol w="4605662">
                  <a:extLst>
                    <a:ext uri="{9D8B030D-6E8A-4147-A177-3AD203B41FA5}">
                      <a16:colId xmlns="" xmlns:a16="http://schemas.microsoft.com/office/drawing/2014/main" val="20000"/>
                    </a:ext>
                  </a:extLst>
                </a:gridCol>
                <a:gridCol w="642942"/>
                <a:gridCol w="928694">
                  <a:extLst>
                    <a:ext uri="{9D8B030D-6E8A-4147-A177-3AD203B41FA5}">
                      <a16:colId xmlns="" xmlns:a16="http://schemas.microsoft.com/office/drawing/2014/main" val="20001"/>
                    </a:ext>
                  </a:extLst>
                </a:gridCol>
                <a:gridCol w="857256">
                  <a:extLst>
                    <a:ext uri="{9D8B030D-6E8A-4147-A177-3AD203B41FA5}">
                      <a16:colId xmlns="" xmlns:a16="http://schemas.microsoft.com/office/drawing/2014/main" val="20002"/>
                    </a:ext>
                  </a:extLst>
                </a:gridCol>
                <a:gridCol w="785818">
                  <a:extLst>
                    <a:ext uri="{9D8B030D-6E8A-4147-A177-3AD203B41FA5}">
                      <a16:colId xmlns="" xmlns:a16="http://schemas.microsoft.com/office/drawing/2014/main" val="20003"/>
                    </a:ext>
                  </a:extLst>
                </a:gridCol>
                <a:gridCol w="785818">
                  <a:extLst>
                    <a:ext uri="{9D8B030D-6E8A-4147-A177-3AD203B41FA5}">
                      <a16:colId xmlns="" xmlns:a16="http://schemas.microsoft.com/office/drawing/2014/main" val="20004"/>
                    </a:ext>
                  </a:extLst>
                </a:gridCol>
              </a:tblGrid>
              <a:tr h="467664">
                <a:tc rowSpan="2">
                  <a:txBody>
                    <a:bodyPr/>
                    <a:lstStyle/>
                    <a:p>
                      <a:pPr algn="ctr"/>
                      <a:r>
                        <a:rPr lang="ru-RU" sz="1400" dirty="0" smtClean="0">
                          <a:latin typeface="+mn-lt"/>
                          <a:cs typeface="Times New Roman" pitchFamily="18" charset="0"/>
                        </a:rPr>
                        <a:t>Наименование показателя</a:t>
                      </a:r>
                      <a:endParaRPr lang="ru-RU" sz="1400" dirty="0">
                        <a:latin typeface="+mn-lt"/>
                        <a:cs typeface="Times New Roman" pitchFamily="18" charset="0"/>
                      </a:endParaRPr>
                    </a:p>
                  </a:txBody>
                  <a:tcPr marL="91444" marR="91444" marT="45714" marB="45714" anchor="ctr">
                    <a:solidFill>
                      <a:schemeClr val="bg2">
                        <a:lumMod val="50000"/>
                      </a:schemeClr>
                    </a:solidFill>
                  </a:tcPr>
                </a:tc>
                <a:tc rowSpan="2">
                  <a:txBody>
                    <a:bodyPr/>
                    <a:lstStyle/>
                    <a:p>
                      <a:pPr algn="ctr"/>
                      <a:r>
                        <a:rPr lang="ru-RU" sz="1400" dirty="0" smtClean="0">
                          <a:latin typeface="+mn-lt"/>
                          <a:cs typeface="Times New Roman" pitchFamily="18" charset="0"/>
                        </a:rPr>
                        <a:t>Ед.</a:t>
                      </a:r>
                    </a:p>
                    <a:p>
                      <a:pPr algn="ctr"/>
                      <a:r>
                        <a:rPr lang="ru-RU" sz="1400" dirty="0" err="1" smtClean="0">
                          <a:latin typeface="+mn-lt"/>
                          <a:cs typeface="Times New Roman" pitchFamily="18" charset="0"/>
                        </a:rPr>
                        <a:t>изм</a:t>
                      </a:r>
                      <a:r>
                        <a:rPr lang="ru-RU" sz="1400" dirty="0" smtClean="0">
                          <a:latin typeface="+mn-lt"/>
                          <a:cs typeface="Times New Roman" pitchFamily="18" charset="0"/>
                        </a:rPr>
                        <a:t>.</a:t>
                      </a:r>
                      <a:endParaRPr lang="ru-RU" sz="1400" dirty="0">
                        <a:latin typeface="+mn-lt"/>
                        <a:cs typeface="Times New Roman" pitchFamily="18" charset="0"/>
                      </a:endParaRPr>
                    </a:p>
                  </a:txBody>
                  <a:tcPr marL="91444" marR="91444" marT="45714" marB="45714" anchor="ctr">
                    <a:solidFill>
                      <a:schemeClr val="bg2">
                        <a:lumMod val="50000"/>
                      </a:schemeClr>
                    </a:solidFill>
                  </a:tcPr>
                </a:tc>
                <a:tc rowSpan="2">
                  <a:txBody>
                    <a:bodyPr/>
                    <a:lstStyle/>
                    <a:p>
                      <a:pPr algn="ctr"/>
                      <a:r>
                        <a:rPr lang="ru-RU" sz="1400" dirty="0" smtClean="0">
                          <a:latin typeface="+mn-lt"/>
                          <a:cs typeface="Times New Roman" pitchFamily="18" charset="0"/>
                        </a:rPr>
                        <a:t>2022 год оценка</a:t>
                      </a:r>
                      <a:endParaRPr lang="ru-RU" sz="1400" dirty="0">
                        <a:latin typeface="+mn-lt"/>
                        <a:cs typeface="Times New Roman" pitchFamily="18" charset="0"/>
                      </a:endParaRPr>
                    </a:p>
                  </a:txBody>
                  <a:tcPr marL="91444" marR="91444" marT="45714" marB="45714" anchor="ctr">
                    <a:lnR w="38100" cap="flat" cmpd="sng" algn="ctr">
                      <a:solidFill>
                        <a:schemeClr val="bg1"/>
                      </a:solidFill>
                      <a:prstDash val="solid"/>
                      <a:round/>
                      <a:headEnd type="none" w="med" len="med"/>
                      <a:tailEnd type="none" w="med" len="med"/>
                    </a:lnR>
                    <a:solidFill>
                      <a:schemeClr val="bg2">
                        <a:lumMod val="50000"/>
                      </a:schemeClr>
                    </a:solidFill>
                  </a:tcPr>
                </a:tc>
                <a:tc gridSpan="3">
                  <a:txBody>
                    <a:bodyPr/>
                    <a:lstStyle/>
                    <a:p>
                      <a:pPr algn="ctr"/>
                      <a:r>
                        <a:rPr lang="ru-RU" sz="1400" dirty="0" smtClean="0"/>
                        <a:t>Прогноз</a:t>
                      </a:r>
                      <a:endParaRPr lang="ru-RU" sz="1400" dirty="0"/>
                    </a:p>
                  </a:txBody>
                  <a:tcPr marL="91444" marR="91444" marT="45714" marB="45714" anchor="ctr">
                    <a:lnL w="381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solidFill>
                      <a:schemeClr val="bg2">
                        <a:lumMod val="50000"/>
                      </a:schemeClr>
                    </a:solidFill>
                  </a:tcPr>
                </a:tc>
                <a:tc hMerge="1">
                  <a:txBody>
                    <a:bodyPr/>
                    <a:lstStyle/>
                    <a:p>
                      <a:pPr algn="ctr"/>
                      <a:endParaRPr lang="ru-RU" sz="1400" dirty="0"/>
                    </a:p>
                  </a:txBody>
                  <a:tcPr marL="91444" marR="91444" marT="45714" marB="45714" anchor="ctr">
                    <a:lnL w="38100" cap="flat" cmpd="sng" algn="ctr">
                      <a:solidFill>
                        <a:schemeClr val="bg1"/>
                      </a:solidFill>
                      <a:prstDash val="solid"/>
                      <a:round/>
                      <a:headEnd type="none" w="med" len="med"/>
                      <a:tailEnd type="none" w="med" len="med"/>
                    </a:lnL>
                    <a:solidFill>
                      <a:schemeClr val="bg2">
                        <a:lumMod val="50000"/>
                      </a:schemeClr>
                    </a:solidFill>
                  </a:tcPr>
                </a:tc>
                <a:tc hMerge="1">
                  <a:txBody>
                    <a:bodyPr/>
                    <a:lstStyle/>
                    <a:p>
                      <a:endParaRPr lang="ru-RU" dirty="0"/>
                    </a:p>
                  </a:txBody>
                  <a:tcPr anchor="ctr"/>
                </a:tc>
                <a:extLst>
                  <a:ext uri="{0D108BD9-81ED-4DB2-BD59-A6C34878D82A}">
                    <a16:rowId xmlns="" xmlns:a16="http://schemas.microsoft.com/office/drawing/2014/main" val="10000"/>
                  </a:ext>
                </a:extLst>
              </a:tr>
              <a:tr h="602497">
                <a:tc vMerge="1">
                  <a:txBody>
                    <a:bodyPr/>
                    <a:lstStyle/>
                    <a:p>
                      <a:pPr algn="ctr"/>
                      <a:endParaRPr lang="ru-RU" sz="1200" dirty="0">
                        <a:latin typeface="Times New Roman" pitchFamily="18" charset="0"/>
                        <a:cs typeface="Times New Roman" pitchFamily="18" charset="0"/>
                      </a:endParaRPr>
                    </a:p>
                  </a:txBody>
                  <a:tcPr anchor="ctr"/>
                </a:tc>
                <a:tc vMerge="1">
                  <a:txBody>
                    <a:bodyPr/>
                    <a:lstStyle/>
                    <a:p>
                      <a:endParaRPr lang="ru-RU"/>
                    </a:p>
                  </a:txBody>
                  <a:tcPr/>
                </a:tc>
                <a:tc vMerge="1">
                  <a:txBody>
                    <a:bodyPr/>
                    <a:lstStyle/>
                    <a:p>
                      <a:pPr algn="ctr"/>
                      <a:endParaRPr lang="ru-RU" sz="1200" dirty="0">
                        <a:latin typeface="Times New Roman" pitchFamily="18" charset="0"/>
                        <a:cs typeface="Times New Roman" pitchFamily="18" charset="0"/>
                      </a:endParaRPr>
                    </a:p>
                  </a:txBody>
                  <a:tcPr anchor="ctr"/>
                </a:tc>
                <a:tc>
                  <a:txBody>
                    <a:bodyPr/>
                    <a:lstStyle/>
                    <a:p>
                      <a:pPr algn="ctr"/>
                      <a:r>
                        <a:rPr lang="ru-RU" sz="1400" dirty="0" smtClean="0">
                          <a:latin typeface="+mn-lt"/>
                          <a:cs typeface="Times New Roman" pitchFamily="18" charset="0"/>
                        </a:rPr>
                        <a:t>2023 год</a:t>
                      </a:r>
                      <a:endParaRPr lang="ru-RU" sz="1400" dirty="0">
                        <a:latin typeface="+mn-lt"/>
                        <a:cs typeface="Times New Roman" pitchFamily="18" charset="0"/>
                      </a:endParaRPr>
                    </a:p>
                  </a:txBody>
                  <a:tcPr marL="91444" marR="91444" marT="45714" marB="45714" anchor="ct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chemeClr val="bg2">
                        <a:lumMod val="50000"/>
                      </a:schemeClr>
                    </a:solidFill>
                  </a:tcPr>
                </a:tc>
                <a:tc>
                  <a:txBody>
                    <a:bodyPr/>
                    <a:lstStyle/>
                    <a:p>
                      <a:pPr algn="ctr"/>
                      <a:r>
                        <a:rPr lang="ru-RU" sz="1400" dirty="0" smtClean="0">
                          <a:latin typeface="+mn-lt"/>
                          <a:cs typeface="Times New Roman" pitchFamily="18" charset="0"/>
                        </a:rPr>
                        <a:t>2024 год</a:t>
                      </a:r>
                      <a:endParaRPr lang="ru-RU" sz="1400" dirty="0">
                        <a:latin typeface="+mn-lt"/>
                        <a:cs typeface="Times New Roman" pitchFamily="18" charset="0"/>
                      </a:endParaRPr>
                    </a:p>
                  </a:txBody>
                  <a:tcPr marL="91444" marR="91444" marT="45714" marB="45714"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2">
                        <a:lumMod val="50000"/>
                      </a:schemeClr>
                    </a:solidFill>
                  </a:tcPr>
                </a:tc>
                <a:tc>
                  <a:txBody>
                    <a:bodyPr/>
                    <a:lstStyle/>
                    <a:p>
                      <a:pPr algn="ctr"/>
                      <a:r>
                        <a:rPr lang="ru-RU" sz="1400" dirty="0" smtClean="0">
                          <a:latin typeface="+mn-lt"/>
                          <a:cs typeface="Times New Roman" pitchFamily="18" charset="0"/>
                        </a:rPr>
                        <a:t>2025</a:t>
                      </a:r>
                      <a:r>
                        <a:rPr lang="ru-RU" sz="1400" baseline="0" dirty="0" smtClean="0">
                          <a:latin typeface="+mn-lt"/>
                          <a:cs typeface="Times New Roman" pitchFamily="18" charset="0"/>
                        </a:rPr>
                        <a:t> год</a:t>
                      </a:r>
                      <a:endParaRPr lang="ru-RU" sz="1400" dirty="0">
                        <a:latin typeface="+mn-lt"/>
                        <a:cs typeface="Times New Roman" pitchFamily="18" charset="0"/>
                      </a:endParaRPr>
                    </a:p>
                  </a:txBody>
                  <a:tcPr marL="91444" marR="91444" marT="45714" marB="45714" anchor="ctr">
                    <a:lnL w="38100" cap="flat" cmpd="sng" algn="ctr">
                      <a:solidFill>
                        <a:schemeClr val="bg1"/>
                      </a:solidFill>
                      <a:prstDash val="solid"/>
                      <a:round/>
                      <a:headEnd type="none" w="med" len="med"/>
                      <a:tailEnd type="none" w="med" len="med"/>
                    </a:lnL>
                    <a:solidFill>
                      <a:schemeClr val="bg2">
                        <a:lumMod val="50000"/>
                      </a:schemeClr>
                    </a:solidFill>
                  </a:tcPr>
                </a:tc>
                <a:extLst>
                  <a:ext uri="{0D108BD9-81ED-4DB2-BD59-A6C34878D82A}">
                    <a16:rowId xmlns="" xmlns:a16="http://schemas.microsoft.com/office/drawing/2014/main" val="10001"/>
                  </a:ext>
                </a:extLst>
              </a:tr>
              <a:tr h="287160">
                <a:tc>
                  <a:txBody>
                    <a:bodyPr/>
                    <a:lstStyle/>
                    <a:p>
                      <a:pPr algn="l"/>
                      <a:r>
                        <a:rPr lang="ru-RU" sz="1400" b="1" dirty="0" smtClean="0">
                          <a:latin typeface="+mn-lt"/>
                          <a:cs typeface="Times New Roman" pitchFamily="18" charset="0"/>
                        </a:rPr>
                        <a:t>Сельское хозяйство </a:t>
                      </a:r>
                      <a:endParaRPr lang="ru-RU" sz="1400" b="1" dirty="0">
                        <a:latin typeface="+mn-lt"/>
                        <a:cs typeface="Times New Roman" pitchFamily="18" charset="0"/>
                      </a:endParaRPr>
                    </a:p>
                  </a:txBody>
                  <a:tcPr marL="91444" marR="91444" marT="45714" marB="45714" anchor="ctr">
                    <a:solidFill>
                      <a:schemeClr val="tx2">
                        <a:lumMod val="40000"/>
                        <a:lumOff val="60000"/>
                      </a:schemeClr>
                    </a:solidFill>
                  </a:tcPr>
                </a:tc>
                <a:tc>
                  <a:txBody>
                    <a:bodyPr/>
                    <a:lstStyle/>
                    <a:p>
                      <a:pPr algn="l"/>
                      <a:endParaRPr lang="ru-RU" sz="1400" b="1" dirty="0">
                        <a:latin typeface="+mn-lt"/>
                        <a:cs typeface="Times New Roman" pitchFamily="18" charset="0"/>
                      </a:endParaRPr>
                    </a:p>
                  </a:txBody>
                  <a:tcPr marL="91444" marR="91444" marT="45714" marB="45714" anchor="ctr">
                    <a:solidFill>
                      <a:schemeClr val="tx2">
                        <a:lumMod val="40000"/>
                        <a:lumOff val="60000"/>
                      </a:schemeClr>
                    </a:solidFill>
                  </a:tcPr>
                </a:tc>
                <a:tc>
                  <a:txBody>
                    <a:bodyPr/>
                    <a:lstStyle/>
                    <a:p>
                      <a:pPr algn="ctr"/>
                      <a:endParaRPr lang="ru-RU" sz="1400" dirty="0">
                        <a:solidFill>
                          <a:schemeClr val="tx1"/>
                        </a:solidFill>
                        <a:latin typeface="+mn-lt"/>
                        <a:cs typeface="Times New Roman" pitchFamily="18" charset="0"/>
                      </a:endParaRPr>
                    </a:p>
                  </a:txBody>
                  <a:tcPr marL="91444" marR="91444" marT="45714" marB="45714" anchor="ctr">
                    <a:solidFill>
                      <a:schemeClr val="tx2">
                        <a:lumMod val="40000"/>
                        <a:lumOff val="60000"/>
                      </a:schemeClr>
                    </a:solidFill>
                  </a:tcPr>
                </a:tc>
                <a:tc>
                  <a:txBody>
                    <a:bodyPr/>
                    <a:lstStyle/>
                    <a:p>
                      <a:pPr algn="ctr"/>
                      <a:endParaRPr lang="ru-RU" sz="1400" dirty="0">
                        <a:solidFill>
                          <a:schemeClr val="tx1"/>
                        </a:solidFill>
                        <a:latin typeface="+mn-lt"/>
                        <a:cs typeface="Times New Roman" pitchFamily="18" charset="0"/>
                      </a:endParaRPr>
                    </a:p>
                  </a:txBody>
                  <a:tcPr marL="91444" marR="91444" marT="45714" marB="45714" anchor="ctr">
                    <a:solidFill>
                      <a:schemeClr val="tx2">
                        <a:lumMod val="40000"/>
                        <a:lumOff val="60000"/>
                      </a:schemeClr>
                    </a:solidFill>
                  </a:tcPr>
                </a:tc>
                <a:tc>
                  <a:txBody>
                    <a:bodyPr/>
                    <a:lstStyle/>
                    <a:p>
                      <a:pPr algn="ctr"/>
                      <a:endParaRPr lang="ru-RU" sz="1400" dirty="0">
                        <a:solidFill>
                          <a:schemeClr val="tx1"/>
                        </a:solidFill>
                        <a:latin typeface="+mn-lt"/>
                        <a:cs typeface="Times New Roman" pitchFamily="18" charset="0"/>
                      </a:endParaRPr>
                    </a:p>
                  </a:txBody>
                  <a:tcPr marL="91444" marR="91444" marT="45714" marB="45714" anchor="ctr">
                    <a:solidFill>
                      <a:schemeClr val="tx2">
                        <a:lumMod val="40000"/>
                        <a:lumOff val="60000"/>
                      </a:schemeClr>
                    </a:solidFill>
                  </a:tcPr>
                </a:tc>
                <a:tc>
                  <a:txBody>
                    <a:bodyPr/>
                    <a:lstStyle/>
                    <a:p>
                      <a:pPr algn="ctr"/>
                      <a:endParaRPr lang="ru-RU" sz="1400" dirty="0">
                        <a:solidFill>
                          <a:schemeClr val="tx1"/>
                        </a:solidFill>
                        <a:latin typeface="+mn-lt"/>
                        <a:cs typeface="Times New Roman" pitchFamily="18" charset="0"/>
                      </a:endParaRPr>
                    </a:p>
                  </a:txBody>
                  <a:tcPr marL="91444" marR="91444" marT="45714" marB="45714" anchor="ctr">
                    <a:solidFill>
                      <a:schemeClr val="tx2">
                        <a:lumMod val="40000"/>
                        <a:lumOff val="60000"/>
                      </a:schemeClr>
                    </a:solidFill>
                  </a:tcPr>
                </a:tc>
              </a:tr>
              <a:tr h="482438">
                <a:tc>
                  <a:txBody>
                    <a:bodyPr/>
                    <a:lstStyle/>
                    <a:p>
                      <a:pPr algn="l"/>
                      <a:r>
                        <a:rPr lang="ru-RU" sz="1300" b="0" dirty="0" smtClean="0">
                          <a:latin typeface="+mn-lt"/>
                          <a:cs typeface="Times New Roman" pitchFamily="18" charset="0"/>
                        </a:rPr>
                        <a:t>Продукция сельского хозяйства </a:t>
                      </a:r>
                      <a:endParaRPr lang="ru-RU" sz="1300" b="0" dirty="0">
                        <a:latin typeface="+mn-lt"/>
                        <a:cs typeface="Times New Roman" pitchFamily="18" charset="0"/>
                      </a:endParaRPr>
                    </a:p>
                  </a:txBody>
                  <a:tcPr marL="91444" marR="91444" marT="45714" marB="45714" anchor="ctr">
                    <a:solidFill>
                      <a:schemeClr val="bg1"/>
                    </a:solidFill>
                  </a:tcPr>
                </a:tc>
                <a:tc>
                  <a:txBody>
                    <a:bodyPr/>
                    <a:lstStyle/>
                    <a:p>
                      <a:pPr algn="l"/>
                      <a:r>
                        <a:rPr lang="ru-RU" sz="1300" b="0" dirty="0" smtClean="0">
                          <a:latin typeface="+mn-lt"/>
                          <a:cs typeface="Times New Roman" pitchFamily="18" charset="0"/>
                        </a:rPr>
                        <a:t>Млн.</a:t>
                      </a:r>
                    </a:p>
                    <a:p>
                      <a:pPr algn="l"/>
                      <a:r>
                        <a:rPr lang="ru-RU" sz="1300" b="0" dirty="0" smtClean="0">
                          <a:latin typeface="+mn-lt"/>
                          <a:cs typeface="Times New Roman" pitchFamily="18" charset="0"/>
                        </a:rPr>
                        <a:t>руб.</a:t>
                      </a:r>
                      <a:endParaRPr lang="ru-RU" sz="1300" b="0" dirty="0">
                        <a:latin typeface="+mn-lt"/>
                        <a:cs typeface="Times New Roman" pitchFamily="18" charset="0"/>
                      </a:endParaRPr>
                    </a:p>
                  </a:txBody>
                  <a:tcPr marL="91444" marR="91444" marT="45714" marB="45714" anchor="ctr">
                    <a:solidFill>
                      <a:schemeClr val="bg1"/>
                    </a:solidFill>
                  </a:tcPr>
                </a:tc>
                <a:tc>
                  <a:txBody>
                    <a:bodyPr/>
                    <a:lstStyle/>
                    <a:p>
                      <a:pPr algn="ctr"/>
                      <a:r>
                        <a:rPr lang="ru-RU" sz="1300" dirty="0" smtClean="0">
                          <a:solidFill>
                            <a:schemeClr val="tx1"/>
                          </a:solidFill>
                          <a:latin typeface="+mn-lt"/>
                          <a:cs typeface="Times New Roman" pitchFamily="18" charset="0"/>
                        </a:rPr>
                        <a:t>1307,0</a:t>
                      </a:r>
                      <a:endParaRPr lang="ru-RU" sz="1300" dirty="0">
                        <a:solidFill>
                          <a:schemeClr val="tx1"/>
                        </a:solidFill>
                        <a:latin typeface="+mn-lt"/>
                        <a:cs typeface="Times New Roman" pitchFamily="18" charset="0"/>
                      </a:endParaRPr>
                    </a:p>
                  </a:txBody>
                  <a:tcPr marL="91444" marR="91444" marT="45714" marB="45714" anchor="ctr">
                    <a:solidFill>
                      <a:schemeClr val="bg1"/>
                    </a:solidFill>
                  </a:tcPr>
                </a:tc>
                <a:tc>
                  <a:txBody>
                    <a:bodyPr/>
                    <a:lstStyle/>
                    <a:p>
                      <a:pPr algn="ctr"/>
                      <a:r>
                        <a:rPr lang="ru-RU" sz="1300" dirty="0" smtClean="0">
                          <a:solidFill>
                            <a:schemeClr val="tx1"/>
                          </a:solidFill>
                          <a:latin typeface="+mn-lt"/>
                          <a:cs typeface="Times New Roman" pitchFamily="18" charset="0"/>
                        </a:rPr>
                        <a:t>1372,0</a:t>
                      </a:r>
                      <a:endParaRPr lang="ru-RU" sz="1300" dirty="0">
                        <a:solidFill>
                          <a:schemeClr val="tx1"/>
                        </a:solidFill>
                        <a:latin typeface="+mn-lt"/>
                        <a:cs typeface="Times New Roman" pitchFamily="18" charset="0"/>
                      </a:endParaRPr>
                    </a:p>
                  </a:txBody>
                  <a:tcPr marL="91444" marR="91444" marT="45714" marB="45714" anchor="ctr">
                    <a:solidFill>
                      <a:schemeClr val="bg1"/>
                    </a:solidFill>
                  </a:tcPr>
                </a:tc>
                <a:tc>
                  <a:txBody>
                    <a:bodyPr/>
                    <a:lstStyle/>
                    <a:p>
                      <a:pPr algn="ctr"/>
                      <a:r>
                        <a:rPr lang="ru-RU" sz="1300" dirty="0" smtClean="0">
                          <a:solidFill>
                            <a:schemeClr val="tx1"/>
                          </a:solidFill>
                          <a:latin typeface="+mn-lt"/>
                          <a:cs typeface="Times New Roman" pitchFamily="18" charset="0"/>
                        </a:rPr>
                        <a:t>1440,6</a:t>
                      </a:r>
                      <a:endParaRPr lang="ru-RU" sz="1300" dirty="0">
                        <a:solidFill>
                          <a:schemeClr val="tx1"/>
                        </a:solidFill>
                        <a:latin typeface="+mn-lt"/>
                        <a:cs typeface="Times New Roman" pitchFamily="18" charset="0"/>
                      </a:endParaRPr>
                    </a:p>
                  </a:txBody>
                  <a:tcPr marL="91444" marR="91444" marT="45714" marB="45714" anchor="ctr">
                    <a:solidFill>
                      <a:schemeClr val="bg1"/>
                    </a:solidFill>
                  </a:tcPr>
                </a:tc>
                <a:tc>
                  <a:txBody>
                    <a:bodyPr/>
                    <a:lstStyle/>
                    <a:p>
                      <a:pPr algn="ctr"/>
                      <a:r>
                        <a:rPr lang="ru-RU" sz="1300" dirty="0" smtClean="0">
                          <a:solidFill>
                            <a:schemeClr val="tx1"/>
                          </a:solidFill>
                          <a:latin typeface="+mn-lt"/>
                          <a:cs typeface="Times New Roman" pitchFamily="18" charset="0"/>
                        </a:rPr>
                        <a:t>1512,6</a:t>
                      </a:r>
                      <a:endParaRPr lang="ru-RU" sz="1300" dirty="0">
                        <a:solidFill>
                          <a:schemeClr val="tx1"/>
                        </a:solidFill>
                        <a:latin typeface="+mn-lt"/>
                        <a:cs typeface="Times New Roman" pitchFamily="18" charset="0"/>
                      </a:endParaRPr>
                    </a:p>
                  </a:txBody>
                  <a:tcPr marL="91444" marR="91444" marT="45714" marB="45714" anchor="ctr">
                    <a:solidFill>
                      <a:schemeClr val="bg1"/>
                    </a:solidFill>
                  </a:tcPr>
                </a:tc>
                <a:extLst>
                  <a:ext uri="{0D108BD9-81ED-4DB2-BD59-A6C34878D82A}">
                    <a16:rowId xmlns="" xmlns:a16="http://schemas.microsoft.com/office/drawing/2014/main" val="10002"/>
                  </a:ext>
                </a:extLst>
              </a:tr>
              <a:tr h="637712">
                <a:tc>
                  <a:txBody>
                    <a:bodyPr/>
                    <a:lstStyle/>
                    <a:p>
                      <a:pPr algn="l"/>
                      <a:r>
                        <a:rPr lang="ru-RU" sz="1300" b="0" dirty="0" smtClean="0">
                          <a:latin typeface="+mn-lt"/>
                          <a:cs typeface="Times New Roman" pitchFamily="18" charset="0"/>
                        </a:rPr>
                        <a:t>Индекс</a:t>
                      </a:r>
                      <a:r>
                        <a:rPr lang="ru-RU" sz="1300" b="0" baseline="0" dirty="0" smtClean="0">
                          <a:latin typeface="+mn-lt"/>
                          <a:cs typeface="Times New Roman" pitchFamily="18" charset="0"/>
                        </a:rPr>
                        <a:t> производства продукции сельского хозяйства</a:t>
                      </a:r>
                      <a:endParaRPr lang="ru-RU" sz="1300" b="0" dirty="0">
                        <a:latin typeface="+mn-lt"/>
                        <a:cs typeface="Times New Roman" pitchFamily="18" charset="0"/>
                      </a:endParaRPr>
                    </a:p>
                  </a:txBody>
                  <a:tcPr marL="91444" marR="91444" marT="45714" marB="45714" anchor="ctr">
                    <a:solidFill>
                      <a:schemeClr val="bg1"/>
                    </a:solidFill>
                  </a:tcPr>
                </a:tc>
                <a:tc>
                  <a:txBody>
                    <a:bodyPr/>
                    <a:lstStyle/>
                    <a:p>
                      <a:pPr algn="l"/>
                      <a:r>
                        <a:rPr lang="ru-RU" sz="1300" b="0" dirty="0" smtClean="0">
                          <a:latin typeface="+mn-lt"/>
                          <a:cs typeface="Times New Roman" pitchFamily="18" charset="0"/>
                        </a:rPr>
                        <a:t>% к </a:t>
                      </a:r>
                      <a:r>
                        <a:rPr lang="ru-RU" sz="1300" b="0" dirty="0" err="1" smtClean="0">
                          <a:latin typeface="+mn-lt"/>
                          <a:cs typeface="Times New Roman" pitchFamily="18" charset="0"/>
                        </a:rPr>
                        <a:t>пред.году</a:t>
                      </a:r>
                      <a:endParaRPr lang="ru-RU" sz="1300" b="0" dirty="0">
                        <a:latin typeface="+mn-lt"/>
                        <a:cs typeface="Times New Roman" pitchFamily="18" charset="0"/>
                      </a:endParaRPr>
                    </a:p>
                  </a:txBody>
                  <a:tcPr marL="91444" marR="91444" marT="45714" marB="45714" anchor="ctr">
                    <a:solidFill>
                      <a:schemeClr val="bg1"/>
                    </a:solidFill>
                  </a:tcPr>
                </a:tc>
                <a:tc>
                  <a:txBody>
                    <a:bodyPr/>
                    <a:lstStyle/>
                    <a:p>
                      <a:pPr algn="ctr"/>
                      <a:r>
                        <a:rPr lang="ru-RU" sz="1300" b="0" dirty="0" smtClean="0">
                          <a:solidFill>
                            <a:schemeClr val="tx1"/>
                          </a:solidFill>
                          <a:latin typeface="+mn-lt"/>
                          <a:cs typeface="Times New Roman" pitchFamily="18" charset="0"/>
                        </a:rPr>
                        <a:t>103,8</a:t>
                      </a:r>
                      <a:endParaRPr lang="ru-RU" sz="1300" b="0" dirty="0">
                        <a:solidFill>
                          <a:schemeClr val="tx1"/>
                        </a:solidFill>
                        <a:latin typeface="+mn-lt"/>
                        <a:cs typeface="Times New Roman" pitchFamily="18" charset="0"/>
                      </a:endParaRPr>
                    </a:p>
                  </a:txBody>
                  <a:tcPr marL="91444" marR="91444" marT="45714" marB="45714" anchor="ctr">
                    <a:solidFill>
                      <a:schemeClr val="bg1"/>
                    </a:solidFill>
                  </a:tcPr>
                </a:tc>
                <a:tc>
                  <a:txBody>
                    <a:bodyPr/>
                    <a:lstStyle/>
                    <a:p>
                      <a:pPr algn="ctr"/>
                      <a:r>
                        <a:rPr lang="ru-RU" sz="1300" b="0" dirty="0" smtClean="0">
                          <a:solidFill>
                            <a:schemeClr val="tx1"/>
                          </a:solidFill>
                          <a:latin typeface="+mn-lt"/>
                          <a:cs typeface="Times New Roman" pitchFamily="18" charset="0"/>
                        </a:rPr>
                        <a:t>105,0</a:t>
                      </a:r>
                      <a:endParaRPr lang="ru-RU" sz="1300" b="0" dirty="0">
                        <a:solidFill>
                          <a:schemeClr val="tx1"/>
                        </a:solidFill>
                        <a:latin typeface="+mn-lt"/>
                        <a:cs typeface="Times New Roman" pitchFamily="18" charset="0"/>
                      </a:endParaRPr>
                    </a:p>
                  </a:txBody>
                  <a:tcPr marL="91444" marR="91444" marT="45714" marB="45714" anchor="ctr">
                    <a:solidFill>
                      <a:schemeClr val="bg1"/>
                    </a:solidFill>
                  </a:tcPr>
                </a:tc>
                <a:tc>
                  <a:txBody>
                    <a:bodyPr/>
                    <a:lstStyle/>
                    <a:p>
                      <a:pPr algn="ctr"/>
                      <a:r>
                        <a:rPr lang="ru-RU" sz="1300" b="0" dirty="0" smtClean="0">
                          <a:solidFill>
                            <a:schemeClr val="tx1"/>
                          </a:solidFill>
                          <a:latin typeface="+mn-lt"/>
                          <a:cs typeface="Times New Roman" pitchFamily="18" charset="0"/>
                        </a:rPr>
                        <a:t>105,0</a:t>
                      </a:r>
                      <a:endParaRPr lang="ru-RU" sz="1300" b="0" dirty="0">
                        <a:solidFill>
                          <a:schemeClr val="tx1"/>
                        </a:solidFill>
                        <a:latin typeface="+mn-lt"/>
                        <a:cs typeface="Times New Roman" pitchFamily="18" charset="0"/>
                      </a:endParaRPr>
                    </a:p>
                  </a:txBody>
                  <a:tcPr marL="91444" marR="91444" marT="45714" marB="45714" anchor="ctr">
                    <a:solidFill>
                      <a:schemeClr val="bg1"/>
                    </a:solidFill>
                  </a:tcPr>
                </a:tc>
                <a:tc>
                  <a:txBody>
                    <a:bodyPr/>
                    <a:lstStyle/>
                    <a:p>
                      <a:pPr algn="ctr"/>
                      <a:r>
                        <a:rPr lang="ru-RU" sz="1300" b="0" dirty="0" smtClean="0">
                          <a:solidFill>
                            <a:schemeClr val="tx1"/>
                          </a:solidFill>
                          <a:latin typeface="+mn-lt"/>
                          <a:cs typeface="Times New Roman" pitchFamily="18" charset="0"/>
                        </a:rPr>
                        <a:t>105,0</a:t>
                      </a:r>
                      <a:endParaRPr lang="ru-RU" sz="1300" b="0" dirty="0">
                        <a:solidFill>
                          <a:schemeClr val="tx1"/>
                        </a:solidFill>
                        <a:latin typeface="+mn-lt"/>
                        <a:cs typeface="Times New Roman" pitchFamily="18" charset="0"/>
                      </a:endParaRPr>
                    </a:p>
                  </a:txBody>
                  <a:tcPr marL="91444" marR="91444" marT="45714" marB="45714" anchor="ctr">
                    <a:solidFill>
                      <a:schemeClr val="bg1"/>
                    </a:solidFill>
                  </a:tcPr>
                </a:tc>
                <a:extLst>
                  <a:ext uri="{0D108BD9-81ED-4DB2-BD59-A6C34878D82A}">
                    <a16:rowId xmlns="" xmlns:a16="http://schemas.microsoft.com/office/drawing/2014/main" val="10003"/>
                  </a:ext>
                </a:extLst>
              </a:tr>
              <a:tr h="309114">
                <a:tc>
                  <a:txBody>
                    <a:bodyPr/>
                    <a:lstStyle/>
                    <a:p>
                      <a:pPr algn="l"/>
                      <a:r>
                        <a:rPr lang="ru-RU" sz="1400" b="1" dirty="0" smtClean="0">
                          <a:latin typeface="+mn-lt"/>
                          <a:cs typeface="Times New Roman" pitchFamily="18" charset="0"/>
                        </a:rPr>
                        <a:t>Торговля и услуги населению</a:t>
                      </a:r>
                      <a:endParaRPr lang="ru-RU" sz="1400" b="1" dirty="0">
                        <a:latin typeface="+mn-lt"/>
                        <a:cs typeface="Times New Roman" pitchFamily="18" charset="0"/>
                      </a:endParaRPr>
                    </a:p>
                  </a:txBody>
                  <a:tcPr marL="91444" marR="91444" marT="45714" marB="45714" anchor="ctr">
                    <a:solidFill>
                      <a:schemeClr val="tx2">
                        <a:lumMod val="40000"/>
                        <a:lumOff val="60000"/>
                      </a:schemeClr>
                    </a:solidFill>
                  </a:tcPr>
                </a:tc>
                <a:tc>
                  <a:txBody>
                    <a:bodyPr/>
                    <a:lstStyle/>
                    <a:p>
                      <a:pPr algn="l"/>
                      <a:endParaRPr lang="ru-RU" sz="1400" b="1" dirty="0">
                        <a:latin typeface="+mn-lt"/>
                        <a:cs typeface="Times New Roman" pitchFamily="18" charset="0"/>
                      </a:endParaRPr>
                    </a:p>
                  </a:txBody>
                  <a:tcPr marL="91444" marR="91444" marT="45714" marB="45714" anchor="ctr">
                    <a:solidFill>
                      <a:schemeClr val="tx2">
                        <a:lumMod val="40000"/>
                        <a:lumOff val="60000"/>
                      </a:schemeClr>
                    </a:solidFill>
                  </a:tcPr>
                </a:tc>
                <a:tc>
                  <a:txBody>
                    <a:bodyPr/>
                    <a:lstStyle/>
                    <a:p>
                      <a:pPr algn="ctr"/>
                      <a:endParaRPr lang="ru-RU" sz="1400" dirty="0">
                        <a:solidFill>
                          <a:schemeClr val="tx1"/>
                        </a:solidFill>
                        <a:latin typeface="+mn-lt"/>
                        <a:cs typeface="Times New Roman" pitchFamily="18" charset="0"/>
                      </a:endParaRPr>
                    </a:p>
                  </a:txBody>
                  <a:tcPr marL="91444" marR="91444" marT="45714" marB="45714" anchor="ctr">
                    <a:solidFill>
                      <a:schemeClr val="tx2">
                        <a:lumMod val="40000"/>
                        <a:lumOff val="60000"/>
                      </a:schemeClr>
                    </a:solidFill>
                  </a:tcPr>
                </a:tc>
                <a:tc>
                  <a:txBody>
                    <a:bodyPr/>
                    <a:lstStyle/>
                    <a:p>
                      <a:pPr algn="ctr"/>
                      <a:endParaRPr lang="ru-RU" sz="1400" dirty="0">
                        <a:solidFill>
                          <a:schemeClr val="tx1"/>
                        </a:solidFill>
                        <a:latin typeface="+mn-lt"/>
                        <a:cs typeface="Times New Roman" pitchFamily="18" charset="0"/>
                      </a:endParaRPr>
                    </a:p>
                  </a:txBody>
                  <a:tcPr marL="91444" marR="91444" marT="45714" marB="45714" anchor="ctr">
                    <a:solidFill>
                      <a:schemeClr val="tx2">
                        <a:lumMod val="40000"/>
                        <a:lumOff val="60000"/>
                      </a:schemeClr>
                    </a:solidFill>
                  </a:tcPr>
                </a:tc>
                <a:tc>
                  <a:txBody>
                    <a:bodyPr/>
                    <a:lstStyle/>
                    <a:p>
                      <a:pPr algn="ctr"/>
                      <a:endParaRPr lang="ru-RU" sz="1400" dirty="0">
                        <a:solidFill>
                          <a:schemeClr val="tx1"/>
                        </a:solidFill>
                        <a:latin typeface="+mn-lt"/>
                        <a:cs typeface="Times New Roman" pitchFamily="18" charset="0"/>
                      </a:endParaRPr>
                    </a:p>
                  </a:txBody>
                  <a:tcPr marL="91444" marR="91444" marT="45714" marB="45714" anchor="ctr">
                    <a:solidFill>
                      <a:schemeClr val="tx2">
                        <a:lumMod val="40000"/>
                        <a:lumOff val="60000"/>
                      </a:schemeClr>
                    </a:solidFill>
                  </a:tcPr>
                </a:tc>
                <a:tc>
                  <a:txBody>
                    <a:bodyPr/>
                    <a:lstStyle/>
                    <a:p>
                      <a:pPr algn="ctr"/>
                      <a:endParaRPr lang="ru-RU" sz="1400" dirty="0">
                        <a:solidFill>
                          <a:schemeClr val="tx1"/>
                        </a:solidFill>
                        <a:latin typeface="+mn-lt"/>
                        <a:cs typeface="Times New Roman" pitchFamily="18" charset="0"/>
                      </a:endParaRPr>
                    </a:p>
                  </a:txBody>
                  <a:tcPr marL="91444" marR="91444" marT="45714" marB="45714" anchor="ctr">
                    <a:solidFill>
                      <a:schemeClr val="tx2">
                        <a:lumMod val="40000"/>
                        <a:lumOff val="60000"/>
                      </a:schemeClr>
                    </a:solidFill>
                  </a:tcPr>
                </a:tc>
                <a:extLst>
                  <a:ext uri="{0D108BD9-81ED-4DB2-BD59-A6C34878D82A}">
                    <a16:rowId xmlns="" xmlns:a16="http://schemas.microsoft.com/office/drawing/2014/main" val="10004"/>
                  </a:ext>
                </a:extLst>
              </a:tr>
              <a:tr h="571504">
                <a:tc>
                  <a:txBody>
                    <a:bodyPr/>
                    <a:lstStyle/>
                    <a:p>
                      <a:pPr algn="l"/>
                      <a:r>
                        <a:rPr lang="ru-RU" sz="1300" b="0" dirty="0" smtClean="0">
                          <a:latin typeface="+mn-lt"/>
                          <a:cs typeface="Times New Roman" pitchFamily="18" charset="0"/>
                        </a:rPr>
                        <a:t>Объем</a:t>
                      </a:r>
                      <a:r>
                        <a:rPr lang="ru-RU" sz="1300" b="0" baseline="0" dirty="0" smtClean="0">
                          <a:latin typeface="+mn-lt"/>
                          <a:cs typeface="Times New Roman" pitchFamily="18" charset="0"/>
                        </a:rPr>
                        <a:t> розничной торговли (по крупным и средним предприятиям</a:t>
                      </a:r>
                      <a:endParaRPr lang="ru-RU" sz="1300" b="0" dirty="0">
                        <a:latin typeface="+mn-lt"/>
                        <a:cs typeface="Times New Roman" pitchFamily="18" charset="0"/>
                      </a:endParaRPr>
                    </a:p>
                  </a:txBody>
                  <a:tcPr marL="91444" marR="91444" marT="45714" marB="45714" anchor="ctr">
                    <a:solidFill>
                      <a:schemeClr val="bg1"/>
                    </a:solidFill>
                  </a:tcPr>
                </a:tc>
                <a:tc>
                  <a:txBody>
                    <a:bodyPr/>
                    <a:lstStyle/>
                    <a:p>
                      <a:pPr algn="l"/>
                      <a:r>
                        <a:rPr lang="ru-RU" sz="1300" b="0" dirty="0" smtClean="0">
                          <a:latin typeface="+mn-lt"/>
                          <a:cs typeface="Times New Roman" pitchFamily="18" charset="0"/>
                        </a:rPr>
                        <a:t>Млн.руб. </a:t>
                      </a:r>
                    </a:p>
                    <a:p>
                      <a:pPr algn="l"/>
                      <a:endParaRPr lang="ru-RU" sz="1300" b="0" dirty="0">
                        <a:latin typeface="+mn-lt"/>
                        <a:cs typeface="Times New Roman" pitchFamily="18" charset="0"/>
                      </a:endParaRPr>
                    </a:p>
                  </a:txBody>
                  <a:tcPr marL="91444" marR="91444" marT="45714" marB="45714" anchor="ctr">
                    <a:solidFill>
                      <a:schemeClr val="bg1"/>
                    </a:solidFill>
                  </a:tcPr>
                </a:tc>
                <a:tc>
                  <a:txBody>
                    <a:bodyPr/>
                    <a:lstStyle/>
                    <a:p>
                      <a:pPr algn="ctr"/>
                      <a:r>
                        <a:rPr lang="ru-RU" sz="1300" dirty="0" smtClean="0">
                          <a:solidFill>
                            <a:schemeClr val="tx1"/>
                          </a:solidFill>
                          <a:latin typeface="+mn-lt"/>
                          <a:cs typeface="Times New Roman" pitchFamily="18" charset="0"/>
                        </a:rPr>
                        <a:t>1528,0</a:t>
                      </a:r>
                      <a:endParaRPr lang="ru-RU" sz="1300" dirty="0">
                        <a:solidFill>
                          <a:schemeClr val="tx1"/>
                        </a:solidFill>
                        <a:latin typeface="+mn-lt"/>
                        <a:cs typeface="Times New Roman" pitchFamily="18" charset="0"/>
                      </a:endParaRPr>
                    </a:p>
                  </a:txBody>
                  <a:tcPr marL="91444" marR="91444" marT="45714" marB="45714" anchor="ctr">
                    <a:solidFill>
                      <a:schemeClr val="bg1"/>
                    </a:solidFill>
                  </a:tcPr>
                </a:tc>
                <a:tc>
                  <a:txBody>
                    <a:bodyPr/>
                    <a:lstStyle/>
                    <a:p>
                      <a:pPr algn="ctr"/>
                      <a:r>
                        <a:rPr lang="ru-RU" sz="1300" dirty="0" smtClean="0">
                          <a:solidFill>
                            <a:schemeClr val="tx1"/>
                          </a:solidFill>
                          <a:latin typeface="+mn-lt"/>
                          <a:cs typeface="Times New Roman" pitchFamily="18" charset="0"/>
                        </a:rPr>
                        <a:t>1604,0</a:t>
                      </a:r>
                      <a:endParaRPr lang="ru-RU" sz="1300" dirty="0">
                        <a:solidFill>
                          <a:schemeClr val="tx1"/>
                        </a:solidFill>
                        <a:latin typeface="+mn-lt"/>
                        <a:cs typeface="Times New Roman" pitchFamily="18" charset="0"/>
                      </a:endParaRPr>
                    </a:p>
                  </a:txBody>
                  <a:tcPr marL="91444" marR="91444" marT="45714" marB="45714" anchor="ctr">
                    <a:solidFill>
                      <a:schemeClr val="bg1"/>
                    </a:solidFill>
                  </a:tcPr>
                </a:tc>
                <a:tc>
                  <a:txBody>
                    <a:bodyPr/>
                    <a:lstStyle/>
                    <a:p>
                      <a:pPr algn="ctr"/>
                      <a:r>
                        <a:rPr lang="ru-RU" sz="1300" dirty="0" smtClean="0">
                          <a:solidFill>
                            <a:schemeClr val="tx1"/>
                          </a:solidFill>
                          <a:latin typeface="+mn-lt"/>
                          <a:cs typeface="Times New Roman" pitchFamily="18" charset="0"/>
                        </a:rPr>
                        <a:t>1684,0</a:t>
                      </a:r>
                      <a:endParaRPr lang="ru-RU" sz="1300" dirty="0">
                        <a:solidFill>
                          <a:schemeClr val="tx1"/>
                        </a:solidFill>
                        <a:latin typeface="+mn-lt"/>
                        <a:cs typeface="Times New Roman" pitchFamily="18" charset="0"/>
                      </a:endParaRPr>
                    </a:p>
                  </a:txBody>
                  <a:tcPr marL="91444" marR="91444" marT="45714" marB="45714" anchor="ctr">
                    <a:solidFill>
                      <a:schemeClr val="bg1"/>
                    </a:solidFill>
                  </a:tcPr>
                </a:tc>
                <a:tc>
                  <a:txBody>
                    <a:bodyPr/>
                    <a:lstStyle/>
                    <a:p>
                      <a:pPr algn="ctr"/>
                      <a:r>
                        <a:rPr lang="ru-RU" sz="1300" dirty="0" smtClean="0">
                          <a:solidFill>
                            <a:schemeClr val="tx1"/>
                          </a:solidFill>
                          <a:latin typeface="+mn-lt"/>
                          <a:cs typeface="Times New Roman" pitchFamily="18" charset="0"/>
                        </a:rPr>
                        <a:t>1768,0</a:t>
                      </a:r>
                      <a:endParaRPr lang="ru-RU" sz="1300" dirty="0">
                        <a:solidFill>
                          <a:schemeClr val="tx1"/>
                        </a:solidFill>
                        <a:latin typeface="+mn-lt"/>
                        <a:cs typeface="Times New Roman" pitchFamily="18" charset="0"/>
                      </a:endParaRPr>
                    </a:p>
                  </a:txBody>
                  <a:tcPr marL="91444" marR="91444" marT="45714" marB="45714" anchor="ctr">
                    <a:solidFill>
                      <a:schemeClr val="bg1"/>
                    </a:solidFill>
                  </a:tcPr>
                </a:tc>
              </a:tr>
              <a:tr h="600096">
                <a:tc>
                  <a:txBody>
                    <a:bodyPr/>
                    <a:lstStyle/>
                    <a:p>
                      <a:pPr algn="l"/>
                      <a:r>
                        <a:rPr lang="ru-RU" sz="1300" b="0" dirty="0" smtClean="0">
                          <a:latin typeface="+mn-lt"/>
                          <a:cs typeface="Times New Roman" pitchFamily="18" charset="0"/>
                        </a:rPr>
                        <a:t>Темп роста в сопоставимых ценах</a:t>
                      </a:r>
                      <a:endParaRPr lang="ru-RU" sz="1300" b="0" dirty="0">
                        <a:latin typeface="+mn-lt"/>
                        <a:cs typeface="Times New Roman" pitchFamily="18" charset="0"/>
                      </a:endParaRPr>
                    </a:p>
                  </a:txBody>
                  <a:tcPr marL="91444" marR="91444" marT="45714" marB="45714" anchor="ctr">
                    <a:solidFill>
                      <a:schemeClr val="bg1"/>
                    </a:solidFill>
                  </a:tcPr>
                </a:tc>
                <a:tc>
                  <a:txBody>
                    <a:bodyPr/>
                    <a:lstStyle/>
                    <a:p>
                      <a:pPr algn="l"/>
                      <a:r>
                        <a:rPr lang="ru-RU" sz="1300" b="0" dirty="0" smtClean="0">
                          <a:latin typeface="+mn-lt"/>
                          <a:cs typeface="Times New Roman" pitchFamily="18" charset="0"/>
                        </a:rPr>
                        <a:t>% к </a:t>
                      </a:r>
                      <a:r>
                        <a:rPr lang="ru-RU" sz="1300" b="0" dirty="0" err="1" smtClean="0">
                          <a:latin typeface="+mn-lt"/>
                          <a:cs typeface="Times New Roman" pitchFamily="18" charset="0"/>
                        </a:rPr>
                        <a:t>пред.году</a:t>
                      </a:r>
                      <a:endParaRPr lang="ru-RU" sz="1300" b="0" dirty="0">
                        <a:latin typeface="+mn-lt"/>
                        <a:cs typeface="Times New Roman" pitchFamily="18" charset="0"/>
                      </a:endParaRPr>
                    </a:p>
                  </a:txBody>
                  <a:tcPr marL="91444" marR="91444" marT="45714" marB="45714" anchor="ctr">
                    <a:solidFill>
                      <a:schemeClr val="bg1"/>
                    </a:solidFill>
                  </a:tcPr>
                </a:tc>
                <a:tc>
                  <a:txBody>
                    <a:bodyPr/>
                    <a:lstStyle/>
                    <a:p>
                      <a:pPr algn="ctr"/>
                      <a:r>
                        <a:rPr lang="ru-RU" sz="1300" dirty="0" smtClean="0">
                          <a:solidFill>
                            <a:schemeClr val="tx1"/>
                          </a:solidFill>
                          <a:latin typeface="+mn-lt"/>
                          <a:cs typeface="Times New Roman" pitchFamily="18" charset="0"/>
                        </a:rPr>
                        <a:t>105,0</a:t>
                      </a:r>
                      <a:endParaRPr lang="ru-RU" sz="1300" dirty="0">
                        <a:solidFill>
                          <a:schemeClr val="tx1"/>
                        </a:solidFill>
                        <a:latin typeface="+mn-lt"/>
                        <a:cs typeface="Times New Roman" pitchFamily="18" charset="0"/>
                      </a:endParaRPr>
                    </a:p>
                  </a:txBody>
                  <a:tcPr marL="91444" marR="91444" marT="45714" marB="45714" anchor="ctr">
                    <a:solidFill>
                      <a:schemeClr val="bg1"/>
                    </a:solidFill>
                  </a:tcPr>
                </a:tc>
                <a:tc>
                  <a:txBody>
                    <a:bodyPr/>
                    <a:lstStyle/>
                    <a:p>
                      <a:pPr algn="ctr"/>
                      <a:r>
                        <a:rPr lang="ru-RU" sz="1300" dirty="0" smtClean="0">
                          <a:solidFill>
                            <a:schemeClr val="tx1"/>
                          </a:solidFill>
                          <a:latin typeface="+mn-lt"/>
                          <a:cs typeface="Times New Roman" pitchFamily="18" charset="0"/>
                        </a:rPr>
                        <a:t>105,0</a:t>
                      </a:r>
                      <a:endParaRPr lang="ru-RU" sz="1300" dirty="0">
                        <a:solidFill>
                          <a:schemeClr val="tx1"/>
                        </a:solidFill>
                        <a:latin typeface="+mn-lt"/>
                        <a:cs typeface="Times New Roman" pitchFamily="18" charset="0"/>
                      </a:endParaRPr>
                    </a:p>
                  </a:txBody>
                  <a:tcPr marL="91444" marR="91444" marT="45714" marB="45714" anchor="ctr">
                    <a:solidFill>
                      <a:schemeClr val="bg1"/>
                    </a:solidFill>
                  </a:tcPr>
                </a:tc>
                <a:tc>
                  <a:txBody>
                    <a:bodyPr/>
                    <a:lstStyle/>
                    <a:p>
                      <a:pPr algn="ctr"/>
                      <a:r>
                        <a:rPr lang="ru-RU" sz="1300" dirty="0" smtClean="0">
                          <a:solidFill>
                            <a:schemeClr val="tx1"/>
                          </a:solidFill>
                          <a:latin typeface="+mn-lt"/>
                          <a:cs typeface="Times New Roman" pitchFamily="18" charset="0"/>
                        </a:rPr>
                        <a:t>105,0</a:t>
                      </a:r>
                      <a:endParaRPr lang="ru-RU" sz="1300" dirty="0">
                        <a:solidFill>
                          <a:schemeClr val="tx1"/>
                        </a:solidFill>
                        <a:latin typeface="+mn-lt"/>
                        <a:cs typeface="Times New Roman" pitchFamily="18" charset="0"/>
                      </a:endParaRPr>
                    </a:p>
                  </a:txBody>
                  <a:tcPr marL="91444" marR="91444" marT="45714" marB="45714" anchor="ctr">
                    <a:solidFill>
                      <a:schemeClr val="bg1"/>
                    </a:solidFill>
                  </a:tcPr>
                </a:tc>
                <a:tc>
                  <a:txBody>
                    <a:bodyPr/>
                    <a:lstStyle/>
                    <a:p>
                      <a:pPr algn="ctr"/>
                      <a:r>
                        <a:rPr lang="ru-RU" sz="1300" dirty="0" smtClean="0">
                          <a:solidFill>
                            <a:schemeClr val="tx1"/>
                          </a:solidFill>
                          <a:latin typeface="+mn-lt"/>
                          <a:cs typeface="Times New Roman" pitchFamily="18" charset="0"/>
                        </a:rPr>
                        <a:t>105,0</a:t>
                      </a:r>
                      <a:endParaRPr lang="ru-RU" sz="1300" dirty="0">
                        <a:solidFill>
                          <a:schemeClr val="tx1"/>
                        </a:solidFill>
                        <a:latin typeface="+mn-lt"/>
                        <a:cs typeface="Times New Roman" pitchFamily="18" charset="0"/>
                      </a:endParaRPr>
                    </a:p>
                  </a:txBody>
                  <a:tcPr marL="91444" marR="91444" marT="45714" marB="45714" anchor="ctr">
                    <a:solidFill>
                      <a:schemeClr val="bg1"/>
                    </a:solidFill>
                  </a:tcPr>
                </a:tc>
              </a:tr>
              <a:tr h="414374">
                <a:tc>
                  <a:txBody>
                    <a:bodyPr/>
                    <a:lstStyle/>
                    <a:p>
                      <a:pPr algn="l"/>
                      <a:r>
                        <a:rPr lang="ru-RU" sz="1400" b="1" dirty="0" smtClean="0">
                          <a:latin typeface="+mn-lt"/>
                          <a:cs typeface="Times New Roman" pitchFamily="18" charset="0"/>
                        </a:rPr>
                        <a:t>Инвестиции </a:t>
                      </a:r>
                      <a:endParaRPr lang="ru-RU" sz="1400" b="1" dirty="0">
                        <a:latin typeface="+mn-lt"/>
                        <a:cs typeface="Times New Roman" pitchFamily="18" charset="0"/>
                      </a:endParaRPr>
                    </a:p>
                  </a:txBody>
                  <a:tcPr marL="91444" marR="91444" marT="45714" marB="45714" anchor="ctr">
                    <a:solidFill>
                      <a:schemeClr val="tx2">
                        <a:lumMod val="40000"/>
                        <a:lumOff val="60000"/>
                      </a:schemeClr>
                    </a:solidFill>
                  </a:tcPr>
                </a:tc>
                <a:tc>
                  <a:txBody>
                    <a:bodyPr/>
                    <a:lstStyle/>
                    <a:p>
                      <a:pPr algn="l"/>
                      <a:endParaRPr lang="ru-RU" sz="1300" b="0" dirty="0">
                        <a:latin typeface="+mn-lt"/>
                        <a:cs typeface="Times New Roman" pitchFamily="18" charset="0"/>
                      </a:endParaRPr>
                    </a:p>
                  </a:txBody>
                  <a:tcPr marL="91444" marR="91444" marT="45714" marB="45714" anchor="ctr">
                    <a:solidFill>
                      <a:schemeClr val="tx2">
                        <a:lumMod val="40000"/>
                        <a:lumOff val="60000"/>
                      </a:schemeClr>
                    </a:solidFill>
                  </a:tcPr>
                </a:tc>
                <a:tc>
                  <a:txBody>
                    <a:bodyPr/>
                    <a:lstStyle/>
                    <a:p>
                      <a:pPr algn="ctr"/>
                      <a:endParaRPr lang="ru-RU" sz="1400" dirty="0">
                        <a:solidFill>
                          <a:schemeClr val="tx1"/>
                        </a:solidFill>
                        <a:latin typeface="+mn-lt"/>
                        <a:cs typeface="Times New Roman" pitchFamily="18" charset="0"/>
                      </a:endParaRPr>
                    </a:p>
                  </a:txBody>
                  <a:tcPr marL="91444" marR="91444" marT="45714" marB="45714" anchor="ctr">
                    <a:solidFill>
                      <a:schemeClr val="tx2">
                        <a:lumMod val="40000"/>
                        <a:lumOff val="60000"/>
                      </a:schemeClr>
                    </a:solidFill>
                  </a:tcPr>
                </a:tc>
                <a:tc>
                  <a:txBody>
                    <a:bodyPr/>
                    <a:lstStyle/>
                    <a:p>
                      <a:pPr algn="ctr"/>
                      <a:endParaRPr lang="ru-RU" sz="1400" dirty="0">
                        <a:solidFill>
                          <a:schemeClr val="tx1"/>
                        </a:solidFill>
                        <a:latin typeface="+mn-lt"/>
                        <a:cs typeface="Times New Roman" pitchFamily="18" charset="0"/>
                      </a:endParaRPr>
                    </a:p>
                  </a:txBody>
                  <a:tcPr marL="91444" marR="91444" marT="45714" marB="45714" anchor="ctr">
                    <a:solidFill>
                      <a:schemeClr val="tx2">
                        <a:lumMod val="40000"/>
                        <a:lumOff val="60000"/>
                      </a:schemeClr>
                    </a:solidFill>
                  </a:tcPr>
                </a:tc>
                <a:tc>
                  <a:txBody>
                    <a:bodyPr/>
                    <a:lstStyle/>
                    <a:p>
                      <a:pPr algn="ctr"/>
                      <a:endParaRPr lang="ru-RU" sz="1400" dirty="0">
                        <a:solidFill>
                          <a:schemeClr val="tx1"/>
                        </a:solidFill>
                        <a:latin typeface="+mn-lt"/>
                        <a:cs typeface="Times New Roman" pitchFamily="18" charset="0"/>
                      </a:endParaRPr>
                    </a:p>
                  </a:txBody>
                  <a:tcPr marL="91444" marR="91444" marT="45714" marB="45714" anchor="ctr">
                    <a:solidFill>
                      <a:schemeClr val="tx2">
                        <a:lumMod val="40000"/>
                        <a:lumOff val="60000"/>
                      </a:schemeClr>
                    </a:solidFill>
                  </a:tcPr>
                </a:tc>
                <a:tc>
                  <a:txBody>
                    <a:bodyPr/>
                    <a:lstStyle/>
                    <a:p>
                      <a:pPr algn="ctr"/>
                      <a:endParaRPr lang="ru-RU" sz="1400" dirty="0">
                        <a:solidFill>
                          <a:schemeClr val="tx1"/>
                        </a:solidFill>
                        <a:latin typeface="+mn-lt"/>
                        <a:cs typeface="Times New Roman" pitchFamily="18" charset="0"/>
                      </a:endParaRPr>
                    </a:p>
                  </a:txBody>
                  <a:tcPr marL="91444" marR="91444" marT="45714" marB="45714" anchor="ctr">
                    <a:solidFill>
                      <a:schemeClr val="tx2">
                        <a:lumMod val="40000"/>
                        <a:lumOff val="60000"/>
                      </a:schemeClr>
                    </a:solidFill>
                  </a:tcPr>
                </a:tc>
              </a:tr>
              <a:tr h="428628">
                <a:tc>
                  <a:txBody>
                    <a:bodyPr/>
                    <a:lstStyle/>
                    <a:p>
                      <a:pPr algn="l"/>
                      <a:r>
                        <a:rPr lang="ru-RU" sz="1300" b="0" dirty="0" smtClean="0">
                          <a:latin typeface="+mn-lt"/>
                          <a:cs typeface="Times New Roman" pitchFamily="18" charset="0"/>
                        </a:rPr>
                        <a:t>Инвестиции</a:t>
                      </a:r>
                      <a:r>
                        <a:rPr lang="ru-RU" sz="1300" b="0" baseline="0" dirty="0" smtClean="0">
                          <a:latin typeface="+mn-lt"/>
                          <a:cs typeface="Times New Roman" pitchFamily="18" charset="0"/>
                        </a:rPr>
                        <a:t> в основной капитал по организациям, не относящимся к субъектам малого предпринимательства</a:t>
                      </a:r>
                      <a:endParaRPr lang="ru-RU" sz="1300" b="0" dirty="0">
                        <a:latin typeface="+mn-lt"/>
                        <a:cs typeface="Times New Roman" pitchFamily="18" charset="0"/>
                      </a:endParaRPr>
                    </a:p>
                  </a:txBody>
                  <a:tcPr marL="91444" marR="91444" marT="45714" marB="45714" anchor="ctr">
                    <a:solidFill>
                      <a:schemeClr val="bg1">
                        <a:lumMod val="95000"/>
                      </a:schemeClr>
                    </a:solidFill>
                  </a:tcPr>
                </a:tc>
                <a:tc>
                  <a:txBody>
                    <a:bodyPr/>
                    <a:lstStyle/>
                    <a:p>
                      <a:pPr algn="l"/>
                      <a:r>
                        <a:rPr lang="ru-RU" sz="1300" b="0" dirty="0" smtClean="0">
                          <a:latin typeface="+mn-lt"/>
                          <a:cs typeface="Times New Roman" pitchFamily="18" charset="0"/>
                        </a:rPr>
                        <a:t>Млн.руб.</a:t>
                      </a:r>
                      <a:endParaRPr lang="ru-RU" sz="1300" b="0" dirty="0">
                        <a:latin typeface="+mn-lt"/>
                        <a:cs typeface="Times New Roman" pitchFamily="18" charset="0"/>
                      </a:endParaRPr>
                    </a:p>
                  </a:txBody>
                  <a:tcPr marL="91444" marR="91444" marT="45714" marB="45714" anchor="ctr">
                    <a:solidFill>
                      <a:schemeClr val="bg1">
                        <a:lumMod val="95000"/>
                      </a:schemeClr>
                    </a:solidFill>
                  </a:tcPr>
                </a:tc>
                <a:tc>
                  <a:txBody>
                    <a:bodyPr/>
                    <a:lstStyle/>
                    <a:p>
                      <a:pPr algn="ctr"/>
                      <a:r>
                        <a:rPr lang="ru-RU" sz="1300" b="0" dirty="0" smtClean="0">
                          <a:solidFill>
                            <a:schemeClr val="tx1"/>
                          </a:solidFill>
                          <a:latin typeface="+mn-lt"/>
                          <a:cs typeface="Times New Roman" pitchFamily="18" charset="0"/>
                        </a:rPr>
                        <a:t>128,6</a:t>
                      </a:r>
                      <a:endParaRPr lang="ru-RU" sz="1300" b="0" dirty="0">
                        <a:solidFill>
                          <a:schemeClr val="tx1"/>
                        </a:solidFill>
                        <a:latin typeface="+mn-lt"/>
                        <a:cs typeface="Times New Roman" pitchFamily="18" charset="0"/>
                      </a:endParaRPr>
                    </a:p>
                  </a:txBody>
                  <a:tcPr marL="91444" marR="91444" marT="45714" marB="45714" anchor="ctr">
                    <a:solidFill>
                      <a:schemeClr val="bg1">
                        <a:lumMod val="95000"/>
                      </a:schemeClr>
                    </a:solidFill>
                  </a:tcPr>
                </a:tc>
                <a:tc>
                  <a:txBody>
                    <a:bodyPr/>
                    <a:lstStyle/>
                    <a:p>
                      <a:pPr algn="ctr"/>
                      <a:r>
                        <a:rPr lang="ru-RU" sz="1300" b="0" dirty="0" smtClean="0">
                          <a:solidFill>
                            <a:schemeClr val="tx1"/>
                          </a:solidFill>
                          <a:latin typeface="+mn-lt"/>
                          <a:cs typeface="Times New Roman" pitchFamily="18" charset="0"/>
                        </a:rPr>
                        <a:t>137,8</a:t>
                      </a:r>
                      <a:endParaRPr lang="ru-RU" sz="1300" b="0" dirty="0">
                        <a:solidFill>
                          <a:schemeClr val="tx1"/>
                        </a:solidFill>
                        <a:latin typeface="+mn-lt"/>
                        <a:cs typeface="Times New Roman" pitchFamily="18" charset="0"/>
                      </a:endParaRPr>
                    </a:p>
                  </a:txBody>
                  <a:tcPr marL="91444" marR="91444" marT="45714" marB="45714" anchor="ctr">
                    <a:solidFill>
                      <a:schemeClr val="bg1">
                        <a:lumMod val="95000"/>
                      </a:schemeClr>
                    </a:solidFill>
                  </a:tcPr>
                </a:tc>
                <a:tc>
                  <a:txBody>
                    <a:bodyPr/>
                    <a:lstStyle/>
                    <a:p>
                      <a:pPr algn="ctr"/>
                      <a:r>
                        <a:rPr lang="ru-RU" sz="1300" b="0" dirty="0" smtClean="0">
                          <a:solidFill>
                            <a:schemeClr val="tx1"/>
                          </a:solidFill>
                          <a:latin typeface="+mn-lt"/>
                          <a:cs typeface="Times New Roman" pitchFamily="18" charset="0"/>
                        </a:rPr>
                        <a:t>158,0</a:t>
                      </a:r>
                      <a:endParaRPr lang="ru-RU" sz="1300" b="0" dirty="0">
                        <a:solidFill>
                          <a:schemeClr val="tx1"/>
                        </a:solidFill>
                        <a:latin typeface="+mn-lt"/>
                        <a:cs typeface="Times New Roman" pitchFamily="18" charset="0"/>
                      </a:endParaRPr>
                    </a:p>
                  </a:txBody>
                  <a:tcPr marL="91444" marR="91444" marT="45714" marB="45714" anchor="ctr">
                    <a:solidFill>
                      <a:schemeClr val="bg1">
                        <a:lumMod val="95000"/>
                      </a:schemeClr>
                    </a:solidFill>
                  </a:tcPr>
                </a:tc>
                <a:tc>
                  <a:txBody>
                    <a:bodyPr/>
                    <a:lstStyle/>
                    <a:p>
                      <a:pPr algn="ctr"/>
                      <a:r>
                        <a:rPr lang="ru-RU" sz="1300" b="0" dirty="0" smtClean="0">
                          <a:solidFill>
                            <a:schemeClr val="tx1"/>
                          </a:solidFill>
                          <a:latin typeface="+mn-lt"/>
                          <a:cs typeface="Times New Roman" pitchFamily="18" charset="0"/>
                        </a:rPr>
                        <a:t>167,3</a:t>
                      </a:r>
                      <a:endParaRPr lang="ru-RU" sz="1300" b="0" dirty="0">
                        <a:solidFill>
                          <a:schemeClr val="tx1"/>
                        </a:solidFill>
                        <a:latin typeface="+mn-lt"/>
                        <a:cs typeface="Times New Roman" pitchFamily="18" charset="0"/>
                      </a:endParaRPr>
                    </a:p>
                  </a:txBody>
                  <a:tcPr marL="91444" marR="91444" marT="45714" marB="45714" anchor="ctr">
                    <a:solidFill>
                      <a:schemeClr val="bg1">
                        <a:lumMod val="95000"/>
                      </a:schemeClr>
                    </a:solidFill>
                  </a:tcPr>
                </a:tc>
              </a:tr>
              <a:tr h="726778">
                <a:tc>
                  <a:txBody>
                    <a:bodyPr/>
                    <a:lstStyle/>
                    <a:p>
                      <a:pPr algn="l"/>
                      <a:r>
                        <a:rPr lang="ru-RU" sz="1300" b="0" dirty="0" smtClean="0">
                          <a:latin typeface="+mn-lt"/>
                          <a:cs typeface="Times New Roman" pitchFamily="18" charset="0"/>
                        </a:rPr>
                        <a:t>Темп роста в сопоставимых ценах</a:t>
                      </a:r>
                      <a:endParaRPr lang="ru-RU" sz="1300" b="0" dirty="0">
                        <a:latin typeface="+mn-lt"/>
                        <a:cs typeface="Times New Roman" pitchFamily="18" charset="0"/>
                      </a:endParaRPr>
                    </a:p>
                  </a:txBody>
                  <a:tcPr marL="91444" marR="91444" marT="45714" marB="45714" anchor="ctr">
                    <a:solidFill>
                      <a:schemeClr val="bg1">
                        <a:lumMod val="95000"/>
                      </a:schemeClr>
                    </a:solidFill>
                  </a:tcPr>
                </a:tc>
                <a:tc>
                  <a:txBody>
                    <a:bodyPr/>
                    <a:lstStyle/>
                    <a:p>
                      <a:pPr algn="l"/>
                      <a:r>
                        <a:rPr lang="ru-RU" sz="1300" b="0" dirty="0" smtClean="0">
                          <a:latin typeface="+mn-lt"/>
                          <a:cs typeface="Times New Roman" pitchFamily="18" charset="0"/>
                        </a:rPr>
                        <a:t>% к </a:t>
                      </a:r>
                      <a:r>
                        <a:rPr lang="ru-RU" sz="1300" b="0" dirty="0" err="1" smtClean="0">
                          <a:latin typeface="+mn-lt"/>
                          <a:cs typeface="Times New Roman" pitchFamily="18" charset="0"/>
                        </a:rPr>
                        <a:t>пред.году</a:t>
                      </a:r>
                      <a:endParaRPr lang="ru-RU" sz="1300" b="0" dirty="0">
                        <a:latin typeface="+mn-lt"/>
                        <a:cs typeface="Times New Roman" pitchFamily="18" charset="0"/>
                      </a:endParaRPr>
                    </a:p>
                  </a:txBody>
                  <a:tcPr marL="91444" marR="91444" marT="45714" marB="45714" anchor="ctr">
                    <a:solidFill>
                      <a:schemeClr val="bg1">
                        <a:lumMod val="95000"/>
                      </a:schemeClr>
                    </a:solidFill>
                  </a:tcPr>
                </a:tc>
                <a:tc>
                  <a:txBody>
                    <a:bodyPr/>
                    <a:lstStyle/>
                    <a:p>
                      <a:pPr algn="ctr"/>
                      <a:r>
                        <a:rPr lang="ru-RU" sz="1300" b="0" dirty="0" smtClean="0">
                          <a:solidFill>
                            <a:schemeClr val="tx1"/>
                          </a:solidFill>
                          <a:latin typeface="+mn-lt"/>
                          <a:cs typeface="Times New Roman" pitchFamily="18" charset="0"/>
                        </a:rPr>
                        <a:t>74,2</a:t>
                      </a:r>
                      <a:endParaRPr lang="ru-RU" sz="1300" b="0" dirty="0">
                        <a:solidFill>
                          <a:schemeClr val="tx1"/>
                        </a:solidFill>
                        <a:latin typeface="+mn-lt"/>
                        <a:cs typeface="Times New Roman" pitchFamily="18" charset="0"/>
                      </a:endParaRPr>
                    </a:p>
                  </a:txBody>
                  <a:tcPr marL="91444" marR="91444" marT="45714" marB="45714" anchor="ctr">
                    <a:solidFill>
                      <a:schemeClr val="bg1">
                        <a:lumMod val="95000"/>
                      </a:schemeClr>
                    </a:solidFill>
                  </a:tcPr>
                </a:tc>
                <a:tc>
                  <a:txBody>
                    <a:bodyPr/>
                    <a:lstStyle/>
                    <a:p>
                      <a:pPr algn="ctr"/>
                      <a:r>
                        <a:rPr lang="ru-RU" sz="1300" b="0" dirty="0" smtClean="0">
                          <a:solidFill>
                            <a:schemeClr val="tx1"/>
                          </a:solidFill>
                          <a:latin typeface="+mn-lt"/>
                          <a:cs typeface="Times New Roman" pitchFamily="18" charset="0"/>
                        </a:rPr>
                        <a:t>100,3</a:t>
                      </a:r>
                      <a:endParaRPr lang="ru-RU" sz="1300" b="0" dirty="0">
                        <a:solidFill>
                          <a:schemeClr val="tx1"/>
                        </a:solidFill>
                        <a:latin typeface="+mn-lt"/>
                        <a:cs typeface="Times New Roman" pitchFamily="18" charset="0"/>
                      </a:endParaRPr>
                    </a:p>
                  </a:txBody>
                  <a:tcPr marL="91444" marR="91444" marT="45714" marB="45714" anchor="ctr">
                    <a:solidFill>
                      <a:schemeClr val="bg1">
                        <a:lumMod val="95000"/>
                      </a:schemeClr>
                    </a:solidFill>
                  </a:tcPr>
                </a:tc>
                <a:tc>
                  <a:txBody>
                    <a:bodyPr/>
                    <a:lstStyle/>
                    <a:p>
                      <a:pPr algn="ctr"/>
                      <a:r>
                        <a:rPr lang="ru-RU" sz="1300" b="0" dirty="0" smtClean="0">
                          <a:solidFill>
                            <a:schemeClr val="tx1"/>
                          </a:solidFill>
                          <a:latin typeface="+mn-lt"/>
                          <a:cs typeface="Times New Roman" pitchFamily="18" charset="0"/>
                        </a:rPr>
                        <a:t>108,9</a:t>
                      </a:r>
                      <a:endParaRPr lang="ru-RU" sz="1300" b="0" dirty="0">
                        <a:solidFill>
                          <a:schemeClr val="tx1"/>
                        </a:solidFill>
                        <a:latin typeface="+mn-lt"/>
                        <a:cs typeface="Times New Roman" pitchFamily="18" charset="0"/>
                      </a:endParaRPr>
                    </a:p>
                  </a:txBody>
                  <a:tcPr marL="91444" marR="91444" marT="45714" marB="45714" anchor="ctr">
                    <a:solidFill>
                      <a:schemeClr val="bg1">
                        <a:lumMod val="95000"/>
                      </a:schemeClr>
                    </a:solidFill>
                  </a:tcPr>
                </a:tc>
                <a:tc>
                  <a:txBody>
                    <a:bodyPr/>
                    <a:lstStyle/>
                    <a:p>
                      <a:pPr algn="ctr"/>
                      <a:r>
                        <a:rPr lang="ru-RU" sz="1300" b="0" dirty="0" smtClean="0">
                          <a:solidFill>
                            <a:schemeClr val="tx1"/>
                          </a:solidFill>
                          <a:latin typeface="+mn-lt"/>
                          <a:cs typeface="Times New Roman" pitchFamily="18" charset="0"/>
                        </a:rPr>
                        <a:t>102,1</a:t>
                      </a:r>
                      <a:endParaRPr lang="ru-RU" sz="1300" b="0" dirty="0">
                        <a:solidFill>
                          <a:schemeClr val="tx1"/>
                        </a:solidFill>
                        <a:latin typeface="+mn-lt"/>
                        <a:cs typeface="Times New Roman" pitchFamily="18" charset="0"/>
                      </a:endParaRPr>
                    </a:p>
                  </a:txBody>
                  <a:tcPr marL="91444" marR="91444" marT="45714" marB="45714" anchor="ctr">
                    <a:solidFill>
                      <a:schemeClr val="bg1">
                        <a:lumMod val="95000"/>
                      </a:schemeClr>
                    </a:solidFill>
                  </a:tcPr>
                </a:tc>
              </a:tr>
            </a:tbl>
          </a:graphicData>
        </a:graphic>
      </p:graphicFrame>
      <p:pic>
        <p:nvPicPr>
          <p:cNvPr id="11266" name="Picture 2"/>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23132" y="10556"/>
            <a:ext cx="890587" cy="1158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1428728" y="214291"/>
            <a:ext cx="7572428" cy="584775"/>
          </a:xfrm>
          <a:prstGeom prst="rect">
            <a:avLst/>
          </a:prstGeom>
        </p:spPr>
        <p:txBody>
          <a:bodyPr wrap="square">
            <a:spAutoFit/>
          </a:bodyPr>
          <a:lstStyle/>
          <a:p>
            <a:pPr algn="ctr"/>
            <a:r>
              <a:rPr lang="ru-RU" sz="1600" b="1" dirty="0" smtClean="0">
                <a:cs typeface="Times New Roman" pitchFamily="18" charset="0"/>
              </a:rPr>
              <a:t>Основные показатели прогноза социально-экономического</a:t>
            </a:r>
          </a:p>
          <a:p>
            <a:pPr algn="ctr"/>
            <a:r>
              <a:rPr lang="ru-RU" sz="1600" b="1" dirty="0" smtClean="0">
                <a:cs typeface="Times New Roman" pitchFamily="18" charset="0"/>
              </a:rPr>
              <a:t> развития</a:t>
            </a:r>
            <a:endParaRPr lang="ru-RU" sz="1600" dirty="0"/>
          </a:p>
        </p:txBody>
      </p:sp>
    </p:spTree>
    <p:extLst>
      <p:ext uri="{BB962C8B-B14F-4D97-AF65-F5344CB8AC3E}">
        <p14:creationId xmlns="" xmlns:p14="http://schemas.microsoft.com/office/powerpoint/2010/main" val="135820000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84"/>
            <a:ext cx="8229600" cy="1143000"/>
          </a:xfrm>
        </p:spPr>
        <p:txBody>
          <a:bodyPr>
            <a:noAutofit/>
          </a:bodyPr>
          <a:lstStyle/>
          <a:p>
            <a:pPr algn="ctr"/>
            <a:r>
              <a:rPr lang="ru-RU" sz="2000" b="1" dirty="0">
                <a:solidFill>
                  <a:srgbClr val="8064A2">
                    <a:lumMod val="50000"/>
                  </a:srgbClr>
                </a:solidFill>
                <a:latin typeface="Bookman Old Style" panose="02050604050505020204" pitchFamily="18" charset="0"/>
              </a:rPr>
              <a:t>Муниципальная </a:t>
            </a:r>
            <a:r>
              <a:rPr lang="ru-RU" sz="2000" b="1" dirty="0" smtClean="0">
                <a:solidFill>
                  <a:srgbClr val="8064A2">
                    <a:lumMod val="50000"/>
                  </a:srgbClr>
                </a:solidFill>
                <a:latin typeface="Bookman Old Style" panose="02050604050505020204" pitchFamily="18" charset="0"/>
              </a:rPr>
              <a:t>программа</a:t>
            </a:r>
            <a:br>
              <a:rPr lang="ru-RU" sz="2000" b="1" dirty="0" smtClean="0">
                <a:solidFill>
                  <a:srgbClr val="8064A2">
                    <a:lumMod val="50000"/>
                  </a:srgbClr>
                </a:solidFill>
                <a:latin typeface="Bookman Old Style" panose="02050604050505020204" pitchFamily="18" charset="0"/>
              </a:rPr>
            </a:br>
            <a:r>
              <a:rPr lang="ru-RU" sz="2000" b="1" dirty="0" smtClean="0">
                <a:solidFill>
                  <a:srgbClr val="8064A2">
                    <a:lumMod val="50000"/>
                  </a:srgbClr>
                </a:solidFill>
                <a:latin typeface="Bookman Old Style" panose="02050604050505020204" pitchFamily="18" charset="0"/>
              </a:rPr>
              <a:t> </a:t>
            </a:r>
            <a:r>
              <a:rPr lang="ru-RU" sz="2400" b="1" dirty="0">
                <a:solidFill>
                  <a:srgbClr val="8064A2">
                    <a:lumMod val="50000"/>
                  </a:srgbClr>
                </a:solidFill>
                <a:latin typeface="Bookman Old Style" panose="02050604050505020204" pitchFamily="18" charset="0"/>
              </a:rPr>
              <a:t>«Развитие культуры </a:t>
            </a:r>
            <a:r>
              <a:rPr lang="ru-RU" sz="2400" b="1" dirty="0" smtClean="0">
                <a:solidFill>
                  <a:srgbClr val="8064A2">
                    <a:lumMod val="50000"/>
                  </a:srgbClr>
                </a:solidFill>
                <a:latin typeface="Bookman Old Style" panose="02050604050505020204" pitchFamily="18" charset="0"/>
              </a:rPr>
              <a:t>на 2020 </a:t>
            </a:r>
            <a:r>
              <a:rPr lang="ru-RU" sz="2400" b="1" dirty="0">
                <a:solidFill>
                  <a:srgbClr val="8064A2">
                    <a:lumMod val="50000"/>
                  </a:srgbClr>
                </a:solidFill>
                <a:latin typeface="Bookman Old Style" panose="02050604050505020204" pitchFamily="18" charset="0"/>
              </a:rPr>
              <a:t>– </a:t>
            </a:r>
            <a:r>
              <a:rPr lang="ru-RU" sz="2400" b="1" dirty="0" smtClean="0">
                <a:solidFill>
                  <a:srgbClr val="8064A2">
                    <a:lumMod val="50000"/>
                  </a:srgbClr>
                </a:solidFill>
                <a:latin typeface="Bookman Old Style" panose="02050604050505020204" pitchFamily="18" charset="0"/>
              </a:rPr>
              <a:t>2025 </a:t>
            </a:r>
            <a:r>
              <a:rPr lang="ru-RU" sz="2400" b="1" dirty="0">
                <a:solidFill>
                  <a:srgbClr val="8064A2">
                    <a:lumMod val="50000"/>
                  </a:srgbClr>
                </a:solidFill>
                <a:latin typeface="Bookman Old Style" panose="02050604050505020204" pitchFamily="18" charset="0"/>
              </a:rPr>
              <a:t>годы» </a:t>
            </a:r>
            <a:br>
              <a:rPr lang="ru-RU" sz="2400" b="1" dirty="0">
                <a:solidFill>
                  <a:srgbClr val="8064A2">
                    <a:lumMod val="50000"/>
                  </a:srgbClr>
                </a:solidFill>
                <a:latin typeface="Bookman Old Style" panose="02050604050505020204" pitchFamily="18" charset="0"/>
              </a:rPr>
            </a:br>
            <a:endParaRPr lang="ru-RU" sz="2400" dirty="0">
              <a:latin typeface="Bookman Old Style" panose="02050604050505020204" pitchFamily="18" charset="0"/>
            </a:endParaRPr>
          </a:p>
        </p:txBody>
      </p:sp>
      <p:sp>
        <p:nvSpPr>
          <p:cNvPr id="3" name="Объект 2"/>
          <p:cNvSpPr>
            <a:spLocks noGrp="1"/>
          </p:cNvSpPr>
          <p:nvPr>
            <p:ph idx="1"/>
          </p:nvPr>
        </p:nvSpPr>
        <p:spPr>
          <a:xfrm>
            <a:off x="457200" y="764704"/>
            <a:ext cx="8507288" cy="3384376"/>
          </a:xfrm>
        </p:spPr>
        <p:txBody>
          <a:bodyPr>
            <a:normAutofit fontScale="47500" lnSpcReduction="20000"/>
          </a:bodyPr>
          <a:lstStyle/>
          <a:p>
            <a:pPr fontAlgn="base"/>
            <a:r>
              <a:rPr lang="ru-RU" sz="4800" b="1" dirty="0">
                <a:solidFill>
                  <a:prstClr val="black"/>
                </a:solidFill>
                <a:latin typeface="Bookman Old Style" panose="02050604050505020204" pitchFamily="18" charset="0"/>
              </a:rPr>
              <a:t>Цели программы – </a:t>
            </a:r>
          </a:p>
          <a:p>
            <a:pPr marL="0" indent="0" fontAlgn="base">
              <a:buNone/>
            </a:pPr>
            <a:r>
              <a:rPr lang="ru-RU" b="1" dirty="0">
                <a:solidFill>
                  <a:prstClr val="black"/>
                </a:solidFill>
                <a:latin typeface="Bookman Old Style" panose="02050604050505020204" pitchFamily="18" charset="0"/>
                <a:cs typeface="Times New Roman"/>
              </a:rPr>
              <a:t>*</a:t>
            </a:r>
            <a:r>
              <a:rPr lang="ru-RU" dirty="0" smtClean="0">
                <a:solidFill>
                  <a:prstClr val="black"/>
                </a:solidFill>
                <a:latin typeface="Bookman Old Style" panose="02050604050505020204" pitchFamily="18" charset="0"/>
                <a:cs typeface="Times New Roman"/>
              </a:rPr>
              <a:t>  </a:t>
            </a:r>
            <a:r>
              <a:rPr lang="ru-RU" b="1" dirty="0">
                <a:solidFill>
                  <a:prstClr val="black"/>
                </a:solidFill>
                <a:latin typeface="Bookman Old Style" panose="02050604050505020204" pitchFamily="18" charset="0"/>
              </a:rPr>
              <a:t>создание современной модели библиотечно-информационного обслуживания населения района, обеспечивающей конституционные права граждан на свободный и оперативный доступ к информации;</a:t>
            </a:r>
          </a:p>
          <a:p>
            <a:pPr marL="0" indent="0" fontAlgn="base">
              <a:buNone/>
            </a:pPr>
            <a:r>
              <a:rPr lang="ru-RU" b="1" dirty="0">
                <a:solidFill>
                  <a:prstClr val="black"/>
                </a:solidFill>
                <a:latin typeface="Bookman Old Style" panose="02050604050505020204" pitchFamily="18" charset="0"/>
                <a:cs typeface="Times New Roman"/>
              </a:rPr>
              <a:t>* создание условий для раскрытия творческого потенциала личности, удовлетворения жителями района своих духовных и культурных потребностей, содержательного использования свободного времени; </a:t>
            </a:r>
            <a:endParaRPr lang="ru-RU" b="1" dirty="0">
              <a:solidFill>
                <a:prstClr val="black"/>
              </a:solidFill>
              <a:latin typeface="Bookman Old Style" panose="02050604050505020204" pitchFamily="18" charset="0"/>
            </a:endParaRPr>
          </a:p>
          <a:p>
            <a:pPr marL="0" indent="0" fontAlgn="base">
              <a:buNone/>
            </a:pPr>
            <a:r>
              <a:rPr lang="ru-RU" b="1" dirty="0">
                <a:solidFill>
                  <a:prstClr val="black"/>
                </a:solidFill>
                <a:latin typeface="Bookman Old Style" panose="02050604050505020204" pitchFamily="18" charset="0"/>
                <a:cs typeface="Times New Roman"/>
              </a:rPr>
              <a:t>* сохранение и пополнение музейного фонда, повышение доступности и качества музейных услуг;</a:t>
            </a:r>
            <a:endParaRPr lang="ru-RU" b="1" dirty="0">
              <a:solidFill>
                <a:prstClr val="black"/>
              </a:solidFill>
              <a:latin typeface="Bookman Old Style" panose="02050604050505020204" pitchFamily="18" charset="0"/>
            </a:endParaRPr>
          </a:p>
          <a:p>
            <a:pPr marL="0" indent="0" fontAlgn="base">
              <a:buNone/>
            </a:pPr>
            <a:r>
              <a:rPr lang="ru-RU" b="1" dirty="0">
                <a:solidFill>
                  <a:prstClr val="black"/>
                </a:solidFill>
                <a:latin typeface="Bookman Old Style" panose="02050604050505020204" pitchFamily="18" charset="0"/>
                <a:cs typeface="Times New Roman"/>
              </a:rPr>
              <a:t>* создание условий для развития местного народного творчества, сохранение национального культурного наследия района, популяризация традиционной народной культуры в области народного декоративно – прикладного искусства, художественных промыслов, национальной кухни;</a:t>
            </a:r>
            <a:endParaRPr lang="ru-RU" b="1" dirty="0">
              <a:solidFill>
                <a:prstClr val="black"/>
              </a:solidFill>
              <a:latin typeface="Bookman Old Style" panose="02050604050505020204" pitchFamily="18" charset="0"/>
            </a:endParaRPr>
          </a:p>
          <a:p>
            <a:pPr marL="0" indent="0" fontAlgn="base">
              <a:buNone/>
            </a:pPr>
            <a:r>
              <a:rPr lang="ru-RU" b="1" dirty="0">
                <a:solidFill>
                  <a:prstClr val="black"/>
                </a:solidFill>
                <a:latin typeface="Bookman Old Style" panose="02050604050505020204" pitchFamily="18" charset="0"/>
                <a:cs typeface="Times New Roman"/>
              </a:rPr>
              <a:t>* выполнение полномочий в сфере культуры, отнесенных к вопросам местного значения муниципального района, а также переданных органами местного самоуправления поселений, повышение эффективности и результативности деятельности сферы культуры в </a:t>
            </a:r>
            <a:r>
              <a:rPr lang="ru-RU" b="1" dirty="0" err="1">
                <a:solidFill>
                  <a:prstClr val="black"/>
                </a:solidFill>
                <a:latin typeface="Bookman Old Style" panose="02050604050505020204" pitchFamily="18" charset="0"/>
                <a:cs typeface="Times New Roman"/>
              </a:rPr>
              <a:t>Кизнерском</a:t>
            </a:r>
            <a:r>
              <a:rPr lang="ru-RU" b="1" dirty="0">
                <a:solidFill>
                  <a:prstClr val="black"/>
                </a:solidFill>
                <a:latin typeface="Bookman Old Style" panose="02050604050505020204" pitchFamily="18" charset="0"/>
                <a:cs typeface="Times New Roman"/>
              </a:rPr>
              <a:t> районе.</a:t>
            </a:r>
            <a:endParaRPr lang="ru-RU" sz="2400" b="1" dirty="0">
              <a:solidFill>
                <a:prstClr val="black"/>
              </a:solidFill>
              <a:latin typeface="Bookman Old Style" panose="02050604050505020204" pitchFamily="18" charset="0"/>
            </a:endParaRPr>
          </a:p>
          <a:p>
            <a:endParaRPr lang="ru-RU" dirty="0"/>
          </a:p>
        </p:txBody>
      </p:sp>
      <p:graphicFrame>
        <p:nvGraphicFramePr>
          <p:cNvPr id="4" name="Таблица 3"/>
          <p:cNvGraphicFramePr>
            <a:graphicFrameLocks noGrp="1"/>
          </p:cNvGraphicFramePr>
          <p:nvPr>
            <p:extLst>
              <p:ext uri="{D42A27DB-BD31-4B8C-83A1-F6EECF244321}">
                <p14:modId xmlns="" xmlns:p14="http://schemas.microsoft.com/office/powerpoint/2010/main" val="2034437812"/>
              </p:ext>
            </p:extLst>
          </p:nvPr>
        </p:nvGraphicFramePr>
        <p:xfrm>
          <a:off x="2915816" y="4149080"/>
          <a:ext cx="6096000" cy="2712720"/>
        </p:xfrm>
        <a:graphic>
          <a:graphicData uri="http://schemas.openxmlformats.org/drawingml/2006/table">
            <a:tbl>
              <a:tblPr firstRow="1" bandRow="1">
                <a:tableStyleId>{21E4AEA4-8DFA-4A89-87EB-49C32662AFE0}</a:tableStyleId>
              </a:tblPr>
              <a:tblGrid>
                <a:gridCol w="1584176"/>
                <a:gridCol w="2232248"/>
                <a:gridCol w="2279576"/>
              </a:tblGrid>
              <a:tr h="0">
                <a:tc>
                  <a:txBody>
                    <a:bodyPr/>
                    <a:lstStyle/>
                    <a:p>
                      <a:pPr algn="ctr"/>
                      <a:r>
                        <a:rPr lang="ru-RU" sz="1600" dirty="0" smtClean="0">
                          <a:solidFill>
                            <a:schemeClr val="tx2">
                              <a:lumMod val="50000"/>
                            </a:schemeClr>
                          </a:solidFill>
                        </a:rPr>
                        <a:t>2023 год</a:t>
                      </a:r>
                      <a:endParaRPr lang="ru-RU" sz="1600" dirty="0">
                        <a:solidFill>
                          <a:schemeClr val="tx2">
                            <a:lumMod val="50000"/>
                          </a:schemeClr>
                        </a:solidFill>
                      </a:endParaRPr>
                    </a:p>
                  </a:txBody>
                  <a:tcPr>
                    <a:solidFill>
                      <a:schemeClr val="tx2">
                        <a:lumMod val="20000"/>
                        <a:lumOff val="80000"/>
                      </a:schemeClr>
                    </a:solidFill>
                  </a:tcPr>
                </a:tc>
                <a:tc>
                  <a:txBody>
                    <a:bodyPr/>
                    <a:lstStyle/>
                    <a:p>
                      <a:pPr algn="ctr"/>
                      <a:r>
                        <a:rPr lang="ru-RU" sz="1600" dirty="0" smtClean="0">
                          <a:solidFill>
                            <a:schemeClr val="tx2">
                              <a:lumMod val="50000"/>
                            </a:schemeClr>
                          </a:solidFill>
                        </a:rPr>
                        <a:t>2024 год</a:t>
                      </a:r>
                      <a:endParaRPr lang="ru-RU" sz="1600" dirty="0">
                        <a:solidFill>
                          <a:schemeClr val="tx2">
                            <a:lumMod val="50000"/>
                          </a:schemeClr>
                        </a:solidFill>
                      </a:endParaRPr>
                    </a:p>
                  </a:txBody>
                  <a:tcPr>
                    <a:solidFill>
                      <a:schemeClr val="tx2">
                        <a:lumMod val="20000"/>
                        <a:lumOff val="80000"/>
                      </a:schemeClr>
                    </a:solidFill>
                  </a:tcPr>
                </a:tc>
                <a:tc>
                  <a:txBody>
                    <a:bodyPr/>
                    <a:lstStyle/>
                    <a:p>
                      <a:pPr algn="ctr"/>
                      <a:r>
                        <a:rPr lang="ru-RU" sz="1600" dirty="0" smtClean="0">
                          <a:solidFill>
                            <a:schemeClr val="tx2">
                              <a:lumMod val="50000"/>
                            </a:schemeClr>
                          </a:solidFill>
                        </a:rPr>
                        <a:t>2025 год</a:t>
                      </a:r>
                      <a:endParaRPr lang="ru-RU" sz="1600" dirty="0">
                        <a:solidFill>
                          <a:schemeClr val="tx2">
                            <a:lumMod val="50000"/>
                          </a:schemeClr>
                        </a:solidFill>
                      </a:endParaRPr>
                    </a:p>
                  </a:txBody>
                  <a:tcPr>
                    <a:solidFill>
                      <a:schemeClr val="tx2">
                        <a:lumMod val="20000"/>
                        <a:lumOff val="80000"/>
                      </a:schemeClr>
                    </a:solidFill>
                  </a:tcPr>
                </a:tc>
              </a:tr>
              <a:tr h="0">
                <a:tc>
                  <a:txBody>
                    <a:bodyPr/>
                    <a:lstStyle/>
                    <a:p>
                      <a:pPr algn="ctr"/>
                      <a:r>
                        <a:rPr lang="ru-RU" sz="1600" b="1" dirty="0" smtClean="0"/>
                        <a:t>43</a:t>
                      </a:r>
                      <a:r>
                        <a:rPr lang="ru-RU" sz="1600" b="1" baseline="0" dirty="0" smtClean="0"/>
                        <a:t> 959,8</a:t>
                      </a:r>
                      <a:endParaRPr lang="ru-RU" sz="1600" b="1" dirty="0"/>
                    </a:p>
                  </a:txBody>
                  <a:tcPr>
                    <a:solidFill>
                      <a:schemeClr val="tx2">
                        <a:lumMod val="20000"/>
                        <a:lumOff val="80000"/>
                      </a:schemeClr>
                    </a:solidFill>
                  </a:tcPr>
                </a:tc>
                <a:tc>
                  <a:txBody>
                    <a:bodyPr/>
                    <a:lstStyle/>
                    <a:p>
                      <a:pPr algn="ctr"/>
                      <a:r>
                        <a:rPr lang="ru-RU" sz="1600" b="1" dirty="0" smtClean="0"/>
                        <a:t>52 007,9</a:t>
                      </a:r>
                      <a:endParaRPr lang="ru-RU" sz="1600" b="1" dirty="0"/>
                    </a:p>
                  </a:txBody>
                  <a:tcPr>
                    <a:solidFill>
                      <a:schemeClr val="tx2">
                        <a:lumMod val="20000"/>
                        <a:lumOff val="80000"/>
                      </a:schemeClr>
                    </a:solidFill>
                  </a:tcPr>
                </a:tc>
                <a:tc>
                  <a:txBody>
                    <a:bodyPr/>
                    <a:lstStyle/>
                    <a:p>
                      <a:pPr algn="ctr"/>
                      <a:r>
                        <a:rPr lang="ru-RU" sz="1600" b="1" dirty="0" smtClean="0"/>
                        <a:t>52 035,8</a:t>
                      </a:r>
                      <a:endParaRPr lang="ru-RU" sz="1600" b="1" dirty="0"/>
                    </a:p>
                  </a:txBody>
                  <a:tcPr>
                    <a:solidFill>
                      <a:schemeClr val="tx2">
                        <a:lumMod val="20000"/>
                        <a:lumOff val="80000"/>
                      </a:schemeClr>
                    </a:solidFill>
                  </a:tcPr>
                </a:tc>
              </a:tr>
              <a:tr h="0">
                <a:tc>
                  <a:txBody>
                    <a:bodyPr/>
                    <a:lstStyle/>
                    <a:p>
                      <a:pPr algn="ctr"/>
                      <a:r>
                        <a:rPr lang="ru-RU" sz="1600" dirty="0" smtClean="0"/>
                        <a:t>9 256,3</a:t>
                      </a:r>
                      <a:endParaRPr lang="ru-RU" sz="1600" dirty="0"/>
                    </a:p>
                  </a:txBody>
                  <a:tcPr>
                    <a:solidFill>
                      <a:schemeClr val="tx2">
                        <a:lumMod val="20000"/>
                        <a:lumOff val="80000"/>
                      </a:schemeClr>
                    </a:solidFill>
                  </a:tcPr>
                </a:tc>
                <a:tc gridSpan="2">
                  <a:txBody>
                    <a:bodyPr/>
                    <a:lstStyle/>
                    <a:p>
                      <a:r>
                        <a:rPr lang="ru-RU" sz="1200" b="1" dirty="0" smtClean="0"/>
                        <a:t>Подпрограмма «Развитие библиотечного дела»</a:t>
                      </a:r>
                      <a:endParaRPr lang="ru-RU" sz="1200" b="1" dirty="0"/>
                    </a:p>
                  </a:txBody>
                  <a:tcPr>
                    <a:solidFill>
                      <a:schemeClr val="tx2">
                        <a:lumMod val="20000"/>
                        <a:lumOff val="80000"/>
                      </a:schemeClr>
                    </a:solidFill>
                  </a:tcPr>
                </a:tc>
                <a:tc hMerge="1">
                  <a:txBody>
                    <a:bodyPr/>
                    <a:lstStyle/>
                    <a:p>
                      <a:pPr algn="ctr"/>
                      <a:endParaRPr lang="ru-RU" dirty="0"/>
                    </a:p>
                  </a:txBody>
                  <a:tcPr/>
                </a:tc>
              </a:tr>
              <a:tr h="0">
                <a:tc>
                  <a:txBody>
                    <a:bodyPr/>
                    <a:lstStyle/>
                    <a:p>
                      <a:pPr algn="ctr"/>
                      <a:r>
                        <a:rPr lang="ru-RU" sz="1600" dirty="0" smtClean="0"/>
                        <a:t>28</a:t>
                      </a:r>
                      <a:r>
                        <a:rPr lang="ru-RU" sz="1600" baseline="0" dirty="0" smtClean="0"/>
                        <a:t> 709,8</a:t>
                      </a:r>
                      <a:endParaRPr lang="ru-RU" sz="1600" dirty="0"/>
                    </a:p>
                  </a:txBody>
                  <a:tcPr>
                    <a:solidFill>
                      <a:schemeClr val="tx2">
                        <a:lumMod val="20000"/>
                        <a:lumOff val="80000"/>
                      </a:schemeClr>
                    </a:solidFill>
                  </a:tcPr>
                </a:tc>
                <a:tc gridSpan="2">
                  <a:txBody>
                    <a:bodyPr/>
                    <a:lstStyle/>
                    <a:p>
                      <a:r>
                        <a:rPr lang="ru-RU" sz="1200" b="1" dirty="0" smtClean="0"/>
                        <a:t>Подпрограмма «Организация досуга, предоставление услуг организациями  культуры»</a:t>
                      </a:r>
                    </a:p>
                  </a:txBody>
                  <a:tcPr>
                    <a:solidFill>
                      <a:schemeClr val="tx2">
                        <a:lumMod val="20000"/>
                        <a:lumOff val="80000"/>
                      </a:schemeClr>
                    </a:solidFill>
                  </a:tcPr>
                </a:tc>
                <a:tc hMerge="1">
                  <a:txBody>
                    <a:bodyPr/>
                    <a:lstStyle/>
                    <a:p>
                      <a:endParaRPr lang="ru-RU" dirty="0"/>
                    </a:p>
                  </a:txBody>
                  <a:tcPr/>
                </a:tc>
              </a:tr>
              <a:tr h="258336">
                <a:tc>
                  <a:txBody>
                    <a:bodyPr/>
                    <a:lstStyle/>
                    <a:p>
                      <a:pPr algn="ctr"/>
                      <a:r>
                        <a:rPr lang="ru-RU" sz="1600" dirty="0" smtClean="0"/>
                        <a:t>2 077,0</a:t>
                      </a:r>
                      <a:endParaRPr lang="ru-RU" sz="1600" dirty="0"/>
                    </a:p>
                  </a:txBody>
                  <a:tcPr>
                    <a:solidFill>
                      <a:schemeClr val="tx2">
                        <a:lumMod val="20000"/>
                        <a:lumOff val="80000"/>
                      </a:schemeClr>
                    </a:solidFill>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1" dirty="0" smtClean="0"/>
                        <a:t>Подпрограмма «Развитие музейного дела»</a:t>
                      </a:r>
                      <a:endParaRPr lang="ru-RU" sz="1200" b="1" dirty="0"/>
                    </a:p>
                  </a:txBody>
                  <a:tcPr>
                    <a:solidFill>
                      <a:schemeClr val="tx2">
                        <a:lumMod val="20000"/>
                        <a:lumOff val="80000"/>
                      </a:schemeClr>
                    </a:solidFill>
                  </a:tcPr>
                </a:tc>
                <a:tc hMerge="1">
                  <a:txBody>
                    <a:bodyPr/>
                    <a:lstStyle/>
                    <a:p>
                      <a:endParaRPr lang="ru-RU"/>
                    </a:p>
                  </a:txBody>
                  <a:tcPr/>
                </a:tc>
              </a:tr>
              <a:tr h="0">
                <a:tc>
                  <a:txBody>
                    <a:bodyPr/>
                    <a:lstStyle/>
                    <a:p>
                      <a:pPr algn="ctr"/>
                      <a:r>
                        <a:rPr lang="ru-RU" sz="1600" dirty="0" smtClean="0"/>
                        <a:t>3 355,0</a:t>
                      </a:r>
                      <a:endParaRPr lang="ru-RU" sz="1600" dirty="0"/>
                    </a:p>
                  </a:txBody>
                  <a:tcPr>
                    <a:solidFill>
                      <a:schemeClr val="tx2">
                        <a:lumMod val="20000"/>
                        <a:lumOff val="80000"/>
                      </a:schemeClr>
                    </a:solidFill>
                  </a:tcPr>
                </a:tc>
                <a:tc gridSpan="2">
                  <a:txBody>
                    <a:bodyPr/>
                    <a:lstStyle/>
                    <a:p>
                      <a:r>
                        <a:rPr lang="ru-RU" sz="1200" b="1" dirty="0" smtClean="0"/>
                        <a:t>Подпрограмма «Развитие местного народного творчества»</a:t>
                      </a:r>
                      <a:endParaRPr lang="ru-RU" sz="1200" b="1" dirty="0"/>
                    </a:p>
                  </a:txBody>
                  <a:tcPr>
                    <a:solidFill>
                      <a:schemeClr val="tx2">
                        <a:lumMod val="20000"/>
                        <a:lumOff val="80000"/>
                      </a:schemeClr>
                    </a:solidFill>
                  </a:tcPr>
                </a:tc>
                <a:tc hMerge="1">
                  <a:txBody>
                    <a:bodyPr/>
                    <a:lstStyle/>
                    <a:p>
                      <a:endParaRPr lang="ru-RU"/>
                    </a:p>
                  </a:txBody>
                  <a:tcPr/>
                </a:tc>
              </a:tr>
              <a:tr h="0">
                <a:tc>
                  <a:txBody>
                    <a:bodyPr/>
                    <a:lstStyle/>
                    <a:p>
                      <a:pPr algn="ctr"/>
                      <a:r>
                        <a:rPr lang="ru-RU" sz="1600" dirty="0" smtClean="0"/>
                        <a:t>561,8</a:t>
                      </a:r>
                      <a:endParaRPr lang="ru-RU" sz="1600" dirty="0"/>
                    </a:p>
                  </a:txBody>
                  <a:tcPr>
                    <a:solidFill>
                      <a:schemeClr val="tx2">
                        <a:lumMod val="20000"/>
                        <a:lumOff val="80000"/>
                      </a:schemeClr>
                    </a:solidFill>
                  </a:tcPr>
                </a:tc>
                <a:tc gridSpan="2">
                  <a:txBody>
                    <a:bodyPr/>
                    <a:lstStyle/>
                    <a:p>
                      <a:r>
                        <a:rPr lang="ru-RU" sz="1200" b="1" dirty="0" smtClean="0"/>
                        <a:t>Подпрограмма</a:t>
                      </a:r>
                      <a:r>
                        <a:rPr lang="ru-RU" sz="1200" b="1" baseline="0" dirty="0" smtClean="0"/>
                        <a:t> «Создание условий для реализации муниципальной программы»</a:t>
                      </a:r>
                      <a:endParaRPr lang="ru-RU" sz="1200" b="1" dirty="0"/>
                    </a:p>
                  </a:txBody>
                  <a:tcPr>
                    <a:solidFill>
                      <a:schemeClr val="tx2">
                        <a:lumMod val="20000"/>
                        <a:lumOff val="80000"/>
                      </a:schemeClr>
                    </a:solidFill>
                  </a:tcPr>
                </a:tc>
                <a:tc hMerge="1">
                  <a:txBody>
                    <a:bodyPr/>
                    <a:lstStyle/>
                    <a:p>
                      <a:endParaRPr lang="ru-RU"/>
                    </a:p>
                  </a:txBody>
                  <a:tcPr/>
                </a:tc>
              </a:tr>
            </a:tbl>
          </a:graphicData>
        </a:graphic>
      </p:graphicFrame>
      <p:sp>
        <p:nvSpPr>
          <p:cNvPr id="5" name="TextBox 4"/>
          <p:cNvSpPr txBox="1"/>
          <p:nvPr/>
        </p:nvSpPr>
        <p:spPr>
          <a:xfrm rot="10800000" flipV="1">
            <a:off x="7956375" y="4033095"/>
            <a:ext cx="1121969" cy="276999"/>
          </a:xfrm>
          <a:prstGeom prst="rect">
            <a:avLst/>
          </a:prstGeom>
          <a:noFill/>
        </p:spPr>
        <p:txBody>
          <a:bodyPr wrap="square" rtlCol="0">
            <a:spAutoFit/>
          </a:bodyPr>
          <a:lstStyle/>
          <a:p>
            <a:r>
              <a:rPr lang="ru-RU" sz="1200" b="1" dirty="0" smtClean="0"/>
              <a:t>(Тыс</a:t>
            </a:r>
            <a:r>
              <a:rPr lang="ru-RU" sz="1200" b="1" dirty="0"/>
              <a:t>. </a:t>
            </a:r>
            <a:r>
              <a:rPr lang="ru-RU" sz="1200" b="1" dirty="0" smtClean="0"/>
              <a:t>руб.)</a:t>
            </a:r>
            <a:endParaRPr lang="ru-RU" sz="1200" b="1" dirty="0"/>
          </a:p>
        </p:txBody>
      </p:sp>
      <p:pic>
        <p:nvPicPr>
          <p:cNvPr id="6" name="Picture 2" descr="https://rbsmi.ru/upload/iblock/3f9/3f9db32a84e00db5f054473e53c97bb9.jpg"/>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0" y="4221088"/>
            <a:ext cx="2880320" cy="252659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02392228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404664"/>
            <a:ext cx="9159277" cy="707886"/>
          </a:xfrm>
          <a:prstGeom prst="rect">
            <a:avLst/>
          </a:prstGeom>
          <a:noFill/>
        </p:spPr>
        <p:txBody>
          <a:bodyPr wrap="square" rtlCol="0">
            <a:spAutoFit/>
          </a:bodyPr>
          <a:lstStyle/>
          <a:p>
            <a:pPr algn="ctr"/>
            <a:r>
              <a:rPr lang="ru-RU" sz="2000" b="1" dirty="0" smtClean="0">
                <a:solidFill>
                  <a:schemeClr val="accent2">
                    <a:lumMod val="50000"/>
                  </a:schemeClr>
                </a:solidFill>
              </a:rPr>
              <a:t>Целевые показатели муниципальной программы </a:t>
            </a:r>
          </a:p>
          <a:p>
            <a:pPr algn="ctr"/>
            <a:r>
              <a:rPr lang="ru-RU" sz="2000" b="1" dirty="0" smtClean="0">
                <a:solidFill>
                  <a:schemeClr val="accent2">
                    <a:lumMod val="50000"/>
                  </a:schemeClr>
                </a:solidFill>
              </a:rPr>
              <a:t>«Развитие культуры на 2020 - 2025 годы»</a:t>
            </a:r>
            <a:endParaRPr lang="ru-RU" sz="2000" b="1" dirty="0">
              <a:solidFill>
                <a:schemeClr val="accent2">
                  <a:lumMod val="50000"/>
                </a:schemeClr>
              </a:solidFill>
            </a:endParaRPr>
          </a:p>
        </p:txBody>
      </p:sp>
      <p:graphicFrame>
        <p:nvGraphicFramePr>
          <p:cNvPr id="3" name="Таблица 2"/>
          <p:cNvGraphicFramePr>
            <a:graphicFrameLocks noGrp="1"/>
          </p:cNvGraphicFramePr>
          <p:nvPr>
            <p:extLst>
              <p:ext uri="{D42A27DB-BD31-4B8C-83A1-F6EECF244321}">
                <p14:modId xmlns="" xmlns:p14="http://schemas.microsoft.com/office/powerpoint/2010/main" val="1075922393"/>
              </p:ext>
            </p:extLst>
          </p:nvPr>
        </p:nvGraphicFramePr>
        <p:xfrm>
          <a:off x="611560" y="1397000"/>
          <a:ext cx="8280920" cy="4518025"/>
        </p:xfrm>
        <a:graphic>
          <a:graphicData uri="http://schemas.openxmlformats.org/drawingml/2006/table">
            <a:tbl>
              <a:tblPr firstRow="1" bandRow="1">
                <a:tableStyleId>{5C22544A-7EE6-4342-B048-85BDC9FD1C3A}</a:tableStyleId>
              </a:tblPr>
              <a:tblGrid>
                <a:gridCol w="6840760"/>
                <a:gridCol w="1440160"/>
              </a:tblGrid>
              <a:tr h="370840">
                <a:tc>
                  <a:txBody>
                    <a:bodyPr/>
                    <a:lstStyle/>
                    <a:p>
                      <a:pPr algn="ctr"/>
                      <a:r>
                        <a:rPr lang="ru-RU" dirty="0" smtClean="0">
                          <a:solidFill>
                            <a:schemeClr val="accent2">
                              <a:lumMod val="50000"/>
                            </a:schemeClr>
                          </a:solidFill>
                        </a:rPr>
                        <a:t>Целевой показатель</a:t>
                      </a:r>
                      <a:endParaRPr lang="ru-RU" dirty="0">
                        <a:solidFill>
                          <a:schemeClr val="accent2">
                            <a:lumMod val="50000"/>
                          </a:schemeClr>
                        </a:solidFill>
                      </a:endParaRPr>
                    </a:p>
                  </a:txBody>
                  <a:tcPr>
                    <a:solidFill>
                      <a:schemeClr val="bg1"/>
                    </a:solidFill>
                  </a:tcPr>
                </a:tc>
                <a:tc>
                  <a:txBody>
                    <a:bodyPr/>
                    <a:lstStyle/>
                    <a:p>
                      <a:pPr algn="ctr"/>
                      <a:r>
                        <a:rPr lang="ru-RU" dirty="0" smtClean="0">
                          <a:solidFill>
                            <a:schemeClr val="accent2">
                              <a:lumMod val="50000"/>
                            </a:schemeClr>
                          </a:solidFill>
                        </a:rPr>
                        <a:t>Значение</a:t>
                      </a:r>
                      <a:endParaRPr lang="ru-RU" dirty="0">
                        <a:solidFill>
                          <a:schemeClr val="accent2">
                            <a:lumMod val="50000"/>
                          </a:schemeClr>
                        </a:solidFill>
                      </a:endParaRPr>
                    </a:p>
                  </a:txBody>
                  <a:tcPr>
                    <a:solidFill>
                      <a:schemeClr val="bg1"/>
                    </a:solidFill>
                  </a:tcPr>
                </a:tc>
              </a:tr>
              <a:tr h="370840">
                <a:tc>
                  <a:txBody>
                    <a:bodyPr/>
                    <a:lstStyle/>
                    <a:p>
                      <a:pPr algn="l" fontAlgn="t"/>
                      <a:r>
                        <a:rPr lang="ru-RU" sz="1400" b="1" i="0" u="none" strike="noStrike" dirty="0">
                          <a:solidFill>
                            <a:srgbClr val="000000"/>
                          </a:solidFill>
                          <a:effectLst/>
                          <a:latin typeface="Times New Roman"/>
                        </a:rPr>
                        <a:t>Уровень фактической  обеспеченности библиотеками от нормативной потребности</a:t>
                      </a:r>
                    </a:p>
                  </a:txBody>
                  <a:tcPr marL="9525" marR="9525" marT="9525" marB="0"/>
                </a:tc>
                <a:tc>
                  <a:txBody>
                    <a:bodyPr/>
                    <a:lstStyle/>
                    <a:p>
                      <a:pPr algn="ctr"/>
                      <a:r>
                        <a:rPr lang="ru-RU" b="1" dirty="0" smtClean="0"/>
                        <a:t>100%</a:t>
                      </a:r>
                      <a:endParaRPr lang="ru-RU" b="1" dirty="0"/>
                    </a:p>
                  </a:txBody>
                  <a:tcPr/>
                </a:tc>
              </a:tr>
              <a:tr h="370840">
                <a:tc>
                  <a:txBody>
                    <a:bodyPr/>
                    <a:lstStyle/>
                    <a:p>
                      <a:pPr algn="l" fontAlgn="t"/>
                      <a:r>
                        <a:rPr lang="ru-RU" sz="1400" b="1" i="0" u="none" strike="noStrike" dirty="0">
                          <a:solidFill>
                            <a:srgbClr val="000000"/>
                          </a:solidFill>
                          <a:effectLst/>
                          <a:latin typeface="Times New Roman"/>
                        </a:rPr>
                        <a:t>Охват населения библиотечным обслуживанием</a:t>
                      </a:r>
                    </a:p>
                  </a:txBody>
                  <a:tcPr marL="9525" marR="9525" marT="9525" marB="0"/>
                </a:tc>
                <a:tc>
                  <a:txBody>
                    <a:bodyPr/>
                    <a:lstStyle/>
                    <a:p>
                      <a:pPr algn="ctr"/>
                      <a:r>
                        <a:rPr lang="ru-RU" b="1" dirty="0" smtClean="0"/>
                        <a:t>59,5%</a:t>
                      </a:r>
                    </a:p>
                  </a:txBody>
                  <a:tcPr/>
                </a:tc>
              </a:tr>
              <a:tr h="370840">
                <a:tc>
                  <a:txBody>
                    <a:bodyPr/>
                    <a:lstStyle/>
                    <a:p>
                      <a:pPr algn="l" fontAlgn="t"/>
                      <a:r>
                        <a:rPr lang="ru-RU" sz="1400" b="1" i="0" u="none" strike="noStrike" dirty="0">
                          <a:solidFill>
                            <a:srgbClr val="000000"/>
                          </a:solidFill>
                          <a:effectLst/>
                          <a:latin typeface="Times New Roman"/>
                        </a:rPr>
                        <a:t>Уровень фактической обеспеченности клубами и учреждениями клубного типа от нормативной потребности </a:t>
                      </a:r>
                      <a:endParaRPr lang="ru-RU" sz="1400" b="1" i="0" u="none" strike="noStrike" dirty="0" smtClean="0">
                        <a:solidFill>
                          <a:srgbClr val="000000"/>
                        </a:solidFill>
                        <a:effectLst/>
                        <a:latin typeface="Times New Roman"/>
                      </a:endParaRPr>
                    </a:p>
                    <a:p>
                      <a:pPr algn="l" fontAlgn="t"/>
                      <a:endParaRPr lang="ru-RU" sz="1400" b="1" i="0" u="none" strike="noStrike" dirty="0">
                        <a:solidFill>
                          <a:srgbClr val="000000"/>
                        </a:solidFill>
                        <a:effectLst/>
                        <a:latin typeface="Times New Roman"/>
                      </a:endParaRPr>
                    </a:p>
                  </a:txBody>
                  <a:tcPr marL="9525" marR="9525" marT="9525" marB="0"/>
                </a:tc>
                <a:tc>
                  <a:txBody>
                    <a:bodyPr/>
                    <a:lstStyle/>
                    <a:p>
                      <a:pPr algn="ctr"/>
                      <a:r>
                        <a:rPr lang="ru-RU" b="1" dirty="0" smtClean="0"/>
                        <a:t>173,2%</a:t>
                      </a:r>
                    </a:p>
                  </a:txBody>
                  <a:tcPr/>
                </a:tc>
              </a:tr>
              <a:tr h="370840">
                <a:tc>
                  <a:txBody>
                    <a:bodyPr/>
                    <a:lstStyle/>
                    <a:p>
                      <a:pPr algn="l" fontAlgn="t"/>
                      <a:r>
                        <a:rPr lang="ru-RU" sz="1400" b="1" i="0" u="none" strike="noStrike" dirty="0">
                          <a:solidFill>
                            <a:srgbClr val="000000"/>
                          </a:solidFill>
                          <a:effectLst/>
                          <a:latin typeface="Times New Roman"/>
                        </a:rPr>
                        <a:t>Количество национальных коллективов самодеятельного народного творчества из числа клубных </a:t>
                      </a:r>
                      <a:r>
                        <a:rPr lang="ru-RU" sz="1400" b="1" i="0" u="none" strike="noStrike" dirty="0" smtClean="0">
                          <a:solidFill>
                            <a:srgbClr val="000000"/>
                          </a:solidFill>
                          <a:effectLst/>
                          <a:latin typeface="Times New Roman"/>
                        </a:rPr>
                        <a:t>формирований</a:t>
                      </a:r>
                    </a:p>
                    <a:p>
                      <a:pPr algn="l" fontAlgn="t"/>
                      <a:endParaRPr lang="ru-RU" sz="1400" b="1" i="0" u="none" strike="noStrike" dirty="0">
                        <a:solidFill>
                          <a:srgbClr val="000000"/>
                        </a:solidFill>
                        <a:effectLst/>
                        <a:latin typeface="Times New Roman"/>
                      </a:endParaRPr>
                    </a:p>
                  </a:txBody>
                  <a:tcPr marL="9525" marR="9525" marT="9525" marB="0"/>
                </a:tc>
                <a:tc>
                  <a:txBody>
                    <a:bodyPr/>
                    <a:lstStyle/>
                    <a:p>
                      <a:pPr algn="ctr">
                        <a:lnSpc>
                          <a:spcPct val="115000"/>
                        </a:lnSpc>
                        <a:spcAft>
                          <a:spcPts val="0"/>
                        </a:spcAft>
                      </a:pPr>
                      <a:r>
                        <a:rPr lang="ru-RU" sz="1800" b="1" dirty="0" smtClean="0">
                          <a:effectLst/>
                          <a:latin typeface="Calibri"/>
                          <a:ea typeface="Times New Roman"/>
                          <a:cs typeface="Times New Roman"/>
                        </a:rPr>
                        <a:t>25 ед.</a:t>
                      </a:r>
                      <a:endParaRPr lang="ru-RU" sz="1800" b="1" dirty="0">
                        <a:effectLst/>
                        <a:latin typeface="Calibri"/>
                        <a:ea typeface="Times New Roman"/>
                        <a:cs typeface="Times New Roman"/>
                      </a:endParaRPr>
                    </a:p>
                  </a:txBody>
                  <a:tcPr marL="68580" marR="68580" marT="0" marB="0" anchor="ctr"/>
                </a:tc>
              </a:tr>
              <a:tr h="370840">
                <a:tc>
                  <a:txBody>
                    <a:bodyPr/>
                    <a:lstStyle/>
                    <a:p>
                      <a:pPr algn="l" fontAlgn="t"/>
                      <a:r>
                        <a:rPr lang="ru-RU" sz="1400" b="1" i="0" u="none" strike="noStrike" dirty="0">
                          <a:solidFill>
                            <a:srgbClr val="000000"/>
                          </a:solidFill>
                          <a:effectLst/>
                          <a:latin typeface="Times New Roman"/>
                        </a:rPr>
                        <a:t>Увеличение доли представленных (во всех формах) зрителю музейных предметов в общем количестве музейных предметов основного </a:t>
                      </a:r>
                      <a:r>
                        <a:rPr lang="ru-RU" sz="1400" b="1" i="0" u="none" strike="noStrike" dirty="0" smtClean="0">
                          <a:solidFill>
                            <a:srgbClr val="000000"/>
                          </a:solidFill>
                          <a:effectLst/>
                          <a:latin typeface="Times New Roman"/>
                        </a:rPr>
                        <a:t>фонда</a:t>
                      </a:r>
                    </a:p>
                    <a:p>
                      <a:pPr algn="l" fontAlgn="t"/>
                      <a:endParaRPr lang="ru-RU" sz="1400" b="1" i="0" u="none" strike="noStrike" dirty="0">
                        <a:solidFill>
                          <a:srgbClr val="000000"/>
                        </a:solidFill>
                        <a:effectLst/>
                        <a:latin typeface="Times New Roman"/>
                      </a:endParaRPr>
                    </a:p>
                  </a:txBody>
                  <a:tcPr marL="9525" marR="9525" marT="9525" marB="0"/>
                </a:tc>
                <a:tc>
                  <a:txBody>
                    <a:bodyPr/>
                    <a:lstStyle/>
                    <a:p>
                      <a:pPr algn="ctr"/>
                      <a:r>
                        <a:rPr lang="ru-RU" b="1" dirty="0" smtClean="0"/>
                        <a:t>76%</a:t>
                      </a:r>
                      <a:endParaRPr lang="ru-RU" b="1" dirty="0"/>
                    </a:p>
                  </a:txBody>
                  <a:tcPr/>
                </a:tc>
              </a:tr>
              <a:tr h="370840">
                <a:tc>
                  <a:txBody>
                    <a:bodyPr/>
                    <a:lstStyle/>
                    <a:p>
                      <a:pPr algn="l" fontAlgn="t"/>
                      <a:r>
                        <a:rPr lang="ru-RU" sz="1400" b="1" i="0" u="none" strike="noStrike" dirty="0">
                          <a:solidFill>
                            <a:srgbClr val="000000"/>
                          </a:solidFill>
                          <a:effectLst/>
                          <a:latin typeface="Times New Roman"/>
                        </a:rPr>
                        <a:t>Количество мероприятий, направленных на популяризацию традиционной  народной культуры </a:t>
                      </a:r>
                      <a:endParaRPr lang="ru-RU" sz="1400" b="1" i="0" u="none" strike="noStrike" dirty="0" smtClean="0">
                        <a:solidFill>
                          <a:srgbClr val="000000"/>
                        </a:solidFill>
                        <a:effectLst/>
                        <a:latin typeface="Times New Roman"/>
                      </a:endParaRPr>
                    </a:p>
                    <a:p>
                      <a:pPr algn="l" fontAlgn="t"/>
                      <a:endParaRPr lang="ru-RU" sz="1400" b="1" i="0" u="none" strike="noStrike" dirty="0">
                        <a:solidFill>
                          <a:srgbClr val="000000"/>
                        </a:solidFill>
                        <a:effectLst/>
                        <a:latin typeface="Times New Roman"/>
                      </a:endParaRPr>
                    </a:p>
                  </a:txBody>
                  <a:tcPr marL="9525" marR="9525" marT="9525" marB="0"/>
                </a:tc>
                <a:tc>
                  <a:txBody>
                    <a:bodyPr/>
                    <a:lstStyle/>
                    <a:p>
                      <a:pPr algn="ctr"/>
                      <a:r>
                        <a:rPr lang="ru-RU" sz="1800" b="1" dirty="0" smtClean="0"/>
                        <a:t>21</a:t>
                      </a:r>
                      <a:r>
                        <a:rPr lang="en-US" sz="1800" b="1" dirty="0" smtClean="0"/>
                        <a:t>8</a:t>
                      </a:r>
                      <a:r>
                        <a:rPr lang="ru-RU" sz="1800" b="1" baseline="0" dirty="0" smtClean="0"/>
                        <a:t> </a:t>
                      </a:r>
                      <a:r>
                        <a:rPr lang="ru-RU" sz="1800" b="1" dirty="0" smtClean="0"/>
                        <a:t>ед.</a:t>
                      </a:r>
                      <a:endParaRPr lang="ru-RU" sz="1800" b="1" dirty="0"/>
                    </a:p>
                  </a:txBody>
                  <a:tcPr/>
                </a:tc>
              </a:tr>
              <a:tr h="370840">
                <a:tc>
                  <a:txBody>
                    <a:bodyPr/>
                    <a:lstStyle/>
                    <a:p>
                      <a:pPr algn="l" fontAlgn="t"/>
                      <a:r>
                        <a:rPr lang="ru-RU" sz="1400" b="1" i="0" u="none" strike="noStrike" dirty="0">
                          <a:solidFill>
                            <a:srgbClr val="000000"/>
                          </a:solidFill>
                          <a:effectLst/>
                          <a:latin typeface="Times New Roman"/>
                        </a:rPr>
                        <a:t>Количество детей, привлекаемых к участию в творческих мероприятиях</a:t>
                      </a:r>
                    </a:p>
                  </a:txBody>
                  <a:tcPr marL="9525" marR="9525" marT="9525" marB="0"/>
                </a:tc>
                <a:tc>
                  <a:txBody>
                    <a:bodyPr/>
                    <a:lstStyle/>
                    <a:p>
                      <a:pPr algn="ctr"/>
                      <a:r>
                        <a:rPr lang="en-US" sz="1800" b="1" smtClean="0"/>
                        <a:t>3015</a:t>
                      </a:r>
                      <a:r>
                        <a:rPr lang="ru-RU" sz="1800" b="1" smtClean="0"/>
                        <a:t> </a:t>
                      </a:r>
                      <a:r>
                        <a:rPr lang="ru-RU" sz="1800" b="1" dirty="0" smtClean="0"/>
                        <a:t>чел.</a:t>
                      </a:r>
                      <a:endParaRPr lang="ru-RU" sz="1800" b="1" dirty="0"/>
                    </a:p>
                  </a:txBody>
                  <a:tcPr/>
                </a:tc>
              </a:tr>
              <a:tr h="370840">
                <a:tc>
                  <a:txBody>
                    <a:bodyPr/>
                    <a:lstStyle/>
                    <a:p>
                      <a:pPr algn="l" fontAlgn="t"/>
                      <a:r>
                        <a:rPr lang="ru-RU" sz="1400" b="1" i="0" u="none" strike="noStrike" dirty="0">
                          <a:solidFill>
                            <a:srgbClr val="000000"/>
                          </a:solidFill>
                          <a:effectLst/>
                          <a:latin typeface="Times New Roman"/>
                        </a:rPr>
                        <a:t>Уровень удовлетворенности населения качеством и доступностью муниципальных услуг в сфере культуры</a:t>
                      </a:r>
                    </a:p>
                  </a:txBody>
                  <a:tcPr marL="9525" marR="9525" marT="9525" marB="0"/>
                </a:tc>
                <a:tc>
                  <a:txBody>
                    <a:bodyPr/>
                    <a:lstStyle/>
                    <a:p>
                      <a:pPr algn="ctr"/>
                      <a:r>
                        <a:rPr lang="ru-RU" sz="1800" b="1" dirty="0" smtClean="0"/>
                        <a:t>90%</a:t>
                      </a:r>
                      <a:endParaRPr lang="ru-RU" sz="1800" b="1" dirty="0"/>
                    </a:p>
                  </a:txBody>
                  <a:tcPr/>
                </a:tc>
              </a:tr>
            </a:tbl>
          </a:graphicData>
        </a:graphic>
      </p:graphicFrame>
    </p:spTree>
    <p:extLst>
      <p:ext uri="{BB962C8B-B14F-4D97-AF65-F5344CB8AC3E}">
        <p14:creationId xmlns="" xmlns:p14="http://schemas.microsoft.com/office/powerpoint/2010/main" val="80831616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44624"/>
            <a:ext cx="8784976" cy="1143000"/>
          </a:xfrm>
        </p:spPr>
        <p:txBody>
          <a:bodyPr>
            <a:noAutofit/>
          </a:bodyPr>
          <a:lstStyle/>
          <a:p>
            <a:pPr algn="ctr"/>
            <a:r>
              <a:rPr lang="ru-RU" sz="2400" b="1" dirty="0">
                <a:solidFill>
                  <a:schemeClr val="tx2">
                    <a:lumMod val="50000"/>
                  </a:schemeClr>
                </a:solidFill>
                <a:latin typeface="Bookman Old Style" panose="02050604050505020204" pitchFamily="18" charset="0"/>
              </a:rPr>
              <a:t>Муниципальная программа </a:t>
            </a:r>
            <a:r>
              <a:rPr lang="ru-RU" sz="2800" b="1" dirty="0">
                <a:solidFill>
                  <a:schemeClr val="tx2">
                    <a:lumMod val="50000"/>
                  </a:schemeClr>
                </a:solidFill>
                <a:latin typeface="Bookman Old Style" panose="02050604050505020204" pitchFamily="18" charset="0"/>
              </a:rPr>
              <a:t>«Социальная поддержка населения на </a:t>
            </a:r>
            <a:r>
              <a:rPr lang="ru-RU" sz="2800" b="1" dirty="0" smtClean="0">
                <a:solidFill>
                  <a:schemeClr val="tx2">
                    <a:lumMod val="50000"/>
                  </a:schemeClr>
                </a:solidFill>
                <a:latin typeface="Bookman Old Style" panose="02050604050505020204" pitchFamily="18" charset="0"/>
              </a:rPr>
              <a:t>2020 </a:t>
            </a:r>
            <a:r>
              <a:rPr lang="ru-RU" sz="2800" b="1" dirty="0">
                <a:solidFill>
                  <a:schemeClr val="tx2">
                    <a:lumMod val="50000"/>
                  </a:schemeClr>
                </a:solidFill>
                <a:latin typeface="Bookman Old Style" panose="02050604050505020204" pitchFamily="18" charset="0"/>
              </a:rPr>
              <a:t>– </a:t>
            </a:r>
            <a:r>
              <a:rPr lang="ru-RU" sz="2800" b="1" dirty="0" smtClean="0">
                <a:solidFill>
                  <a:schemeClr val="tx2">
                    <a:lumMod val="50000"/>
                  </a:schemeClr>
                </a:solidFill>
                <a:latin typeface="Bookman Old Style" panose="02050604050505020204" pitchFamily="18" charset="0"/>
              </a:rPr>
              <a:t>2025 </a:t>
            </a:r>
            <a:r>
              <a:rPr lang="ru-RU" sz="2800" b="1" dirty="0">
                <a:solidFill>
                  <a:schemeClr val="tx2">
                    <a:lumMod val="50000"/>
                  </a:schemeClr>
                </a:solidFill>
                <a:latin typeface="Bookman Old Style" panose="02050604050505020204" pitchFamily="18" charset="0"/>
              </a:rPr>
              <a:t>годы» </a:t>
            </a:r>
            <a:br>
              <a:rPr lang="ru-RU" sz="2800" b="1" dirty="0">
                <a:solidFill>
                  <a:schemeClr val="tx2">
                    <a:lumMod val="50000"/>
                  </a:schemeClr>
                </a:solidFill>
                <a:latin typeface="Bookman Old Style" panose="02050604050505020204" pitchFamily="18" charset="0"/>
              </a:rPr>
            </a:br>
            <a:endParaRPr lang="ru-RU" sz="2800" dirty="0">
              <a:solidFill>
                <a:schemeClr val="tx2">
                  <a:lumMod val="50000"/>
                </a:schemeClr>
              </a:solidFill>
              <a:latin typeface="Bookman Old Style" panose="02050604050505020204" pitchFamily="18" charset="0"/>
            </a:endParaRPr>
          </a:p>
        </p:txBody>
      </p:sp>
      <p:sp>
        <p:nvSpPr>
          <p:cNvPr id="3" name="Объект 2"/>
          <p:cNvSpPr>
            <a:spLocks noGrp="1"/>
          </p:cNvSpPr>
          <p:nvPr>
            <p:ph idx="1"/>
          </p:nvPr>
        </p:nvSpPr>
        <p:spPr>
          <a:xfrm>
            <a:off x="179512" y="980728"/>
            <a:ext cx="8424936" cy="3096344"/>
          </a:xfrm>
        </p:spPr>
        <p:txBody>
          <a:bodyPr>
            <a:normAutofit fontScale="62500" lnSpcReduction="20000"/>
          </a:bodyPr>
          <a:lstStyle/>
          <a:p>
            <a:pPr fontAlgn="base"/>
            <a:r>
              <a:rPr lang="ru-RU" sz="4800" b="1" dirty="0">
                <a:solidFill>
                  <a:schemeClr val="tx2">
                    <a:lumMod val="50000"/>
                  </a:schemeClr>
                </a:solidFill>
              </a:rPr>
              <a:t>Цели программы – </a:t>
            </a:r>
          </a:p>
          <a:p>
            <a:pPr marL="0" indent="0" fontAlgn="base">
              <a:buNone/>
            </a:pPr>
            <a:r>
              <a:rPr lang="ru-RU" sz="2300" b="1" dirty="0">
                <a:solidFill>
                  <a:schemeClr val="tx2">
                    <a:lumMod val="50000"/>
                  </a:schemeClr>
                </a:solidFill>
                <a:latin typeface="Times New Roman"/>
                <a:cs typeface="Times New Roman"/>
              </a:rPr>
              <a:t>* </a:t>
            </a:r>
            <a:r>
              <a:rPr lang="ru-RU" sz="2300" b="1" dirty="0">
                <a:solidFill>
                  <a:schemeClr val="tx2">
                    <a:lumMod val="50000"/>
                  </a:schemeClr>
                </a:solidFill>
                <a:cs typeface="Times New Roman"/>
              </a:rPr>
              <a:t>стабилизация демографической  ситуации;</a:t>
            </a:r>
          </a:p>
          <a:p>
            <a:pPr marL="0" indent="0" fontAlgn="base">
              <a:buNone/>
            </a:pPr>
            <a:r>
              <a:rPr lang="ru-RU" sz="2300" b="1" dirty="0">
                <a:solidFill>
                  <a:schemeClr val="tx2">
                    <a:lumMod val="50000"/>
                  </a:schemeClr>
                </a:solidFill>
                <a:latin typeface="Times New Roman"/>
                <a:cs typeface="Times New Roman"/>
              </a:rPr>
              <a:t>* </a:t>
            </a:r>
            <a:r>
              <a:rPr lang="ru-RU" sz="2300" b="1" dirty="0">
                <a:solidFill>
                  <a:schemeClr val="tx2">
                    <a:lumMod val="50000"/>
                  </a:schemeClr>
                </a:solidFill>
                <a:cs typeface="Times New Roman"/>
              </a:rPr>
              <a:t>укрепление и развитие института семьи;</a:t>
            </a:r>
          </a:p>
          <a:p>
            <a:pPr marL="0" indent="0" fontAlgn="base">
              <a:buNone/>
            </a:pPr>
            <a:r>
              <a:rPr lang="ru-RU" sz="2300" b="1" dirty="0">
                <a:solidFill>
                  <a:schemeClr val="tx2">
                    <a:lumMod val="50000"/>
                  </a:schemeClr>
                </a:solidFill>
                <a:latin typeface="Times New Roman"/>
                <a:cs typeface="Times New Roman"/>
              </a:rPr>
              <a:t>* </a:t>
            </a:r>
            <a:r>
              <a:rPr lang="ru-RU" sz="2300" b="1" dirty="0">
                <a:solidFill>
                  <a:schemeClr val="tx2">
                    <a:lumMod val="50000"/>
                  </a:schemeClr>
                </a:solidFill>
                <a:cs typeface="Times New Roman"/>
              </a:rPr>
              <a:t>создание условий для повышения качества жизни пожилых людей, повышению степени их социальной защищенности;</a:t>
            </a:r>
          </a:p>
          <a:p>
            <a:pPr marL="0" indent="0" fontAlgn="base">
              <a:buNone/>
            </a:pPr>
            <a:r>
              <a:rPr lang="ru-RU" sz="2300" b="1" dirty="0">
                <a:solidFill>
                  <a:schemeClr val="tx2">
                    <a:lumMod val="50000"/>
                  </a:schemeClr>
                </a:solidFill>
                <a:latin typeface="Times New Roman"/>
                <a:cs typeface="Times New Roman"/>
              </a:rPr>
              <a:t>* </a:t>
            </a:r>
            <a:r>
              <a:rPr lang="ru-RU" sz="2300" b="1" dirty="0">
                <a:solidFill>
                  <a:schemeClr val="tx2">
                    <a:lumMod val="50000"/>
                  </a:schemeClr>
                </a:solidFill>
                <a:cs typeface="Times New Roman"/>
              </a:rPr>
              <a:t>повышение доступности жилья для населения и обеспечение безопасных и комфортных условий проживания на территории </a:t>
            </a:r>
            <a:r>
              <a:rPr lang="ru-RU" sz="2300" b="1" dirty="0" smtClean="0">
                <a:solidFill>
                  <a:schemeClr val="tx2">
                    <a:lumMod val="50000"/>
                  </a:schemeClr>
                </a:solidFill>
                <a:cs typeface="Times New Roman"/>
              </a:rPr>
              <a:t>Кизнерского района;</a:t>
            </a:r>
            <a:endParaRPr lang="ru-RU" sz="2300" b="1" dirty="0">
              <a:solidFill>
                <a:schemeClr val="tx2">
                  <a:lumMod val="50000"/>
                </a:schemeClr>
              </a:solidFill>
              <a:cs typeface="Times New Roman"/>
            </a:endParaRPr>
          </a:p>
          <a:p>
            <a:pPr marL="0" indent="0" fontAlgn="base">
              <a:buNone/>
            </a:pPr>
            <a:r>
              <a:rPr lang="ru-RU" sz="2300" b="1" dirty="0">
                <a:solidFill>
                  <a:schemeClr val="tx2">
                    <a:lumMod val="50000"/>
                  </a:schemeClr>
                </a:solidFill>
                <a:latin typeface="Times New Roman"/>
                <a:cs typeface="Times New Roman"/>
              </a:rPr>
              <a:t>* </a:t>
            </a:r>
            <a:r>
              <a:rPr lang="ru-RU" sz="2300" b="1" dirty="0" smtClean="0">
                <a:solidFill>
                  <a:schemeClr val="tx2">
                    <a:lumMod val="50000"/>
                  </a:schemeClr>
                </a:solidFill>
                <a:latin typeface="Times New Roman"/>
                <a:cs typeface="Times New Roman"/>
              </a:rPr>
              <a:t>с</a:t>
            </a:r>
            <a:r>
              <a:rPr lang="ru-RU" sz="2300" b="1" dirty="0" smtClean="0">
                <a:solidFill>
                  <a:schemeClr val="tx2">
                    <a:lumMod val="50000"/>
                  </a:schemeClr>
                </a:solidFill>
                <a:cs typeface="Times New Roman"/>
              </a:rPr>
              <a:t>оциальная </a:t>
            </a:r>
            <a:r>
              <a:rPr lang="ru-RU" sz="2300" b="1" dirty="0">
                <a:solidFill>
                  <a:schemeClr val="tx2">
                    <a:lumMod val="50000"/>
                  </a:schemeClr>
                </a:solidFill>
                <a:cs typeface="Times New Roman"/>
              </a:rPr>
              <a:t>поддержка граждан, расходы которых на оплату жилого помещения и коммунальных услуг превышают величину, соответствующую минимально допустимой доле  расходов граждан на оплату жилого помещения и коммунальных услуг в совокупном доходе </a:t>
            </a:r>
            <a:r>
              <a:rPr lang="ru-RU" sz="2300" b="1" dirty="0" smtClean="0">
                <a:solidFill>
                  <a:schemeClr val="tx2">
                    <a:lumMod val="50000"/>
                  </a:schemeClr>
                </a:solidFill>
                <a:cs typeface="Times New Roman"/>
              </a:rPr>
              <a:t>семьи; </a:t>
            </a:r>
          </a:p>
          <a:p>
            <a:pPr marL="0" indent="0" fontAlgn="base">
              <a:buNone/>
            </a:pPr>
            <a:r>
              <a:rPr lang="ru-RU" sz="2300" b="1" dirty="0">
                <a:solidFill>
                  <a:schemeClr val="tx2">
                    <a:lumMod val="50000"/>
                  </a:schemeClr>
                </a:solidFill>
                <a:latin typeface="Times New Roman"/>
                <a:cs typeface="Times New Roman"/>
              </a:rPr>
              <a:t>* </a:t>
            </a:r>
            <a:r>
              <a:rPr lang="ru-RU" sz="2300" b="1" dirty="0" smtClean="0">
                <a:solidFill>
                  <a:schemeClr val="tx2">
                    <a:lumMod val="50000"/>
                  </a:schemeClr>
                </a:solidFill>
                <a:cs typeface="Times New Roman"/>
              </a:rPr>
              <a:t>социальная </a:t>
            </a:r>
            <a:r>
              <a:rPr lang="ru-RU" sz="2300" b="1" dirty="0">
                <a:solidFill>
                  <a:schemeClr val="tx2">
                    <a:lumMod val="50000"/>
                  </a:schemeClr>
                </a:solidFill>
                <a:cs typeface="Times New Roman"/>
              </a:rPr>
              <a:t>поддержка многодетных семей в части предоставления компенсаций, произведенных расходов на оплату коммунальных услуг в размере 30%.  </a:t>
            </a:r>
          </a:p>
          <a:p>
            <a:pPr marL="285750" indent="-285750" fontAlgn="base"/>
            <a:endParaRPr lang="ru-RU" b="1" dirty="0">
              <a:solidFill>
                <a:prstClr val="black"/>
              </a:solidFill>
              <a:cs typeface="Times New Roman"/>
            </a:endParaRPr>
          </a:p>
        </p:txBody>
      </p:sp>
      <p:sp>
        <p:nvSpPr>
          <p:cNvPr id="4" name="Прямоугольник 3"/>
          <p:cNvSpPr/>
          <p:nvPr/>
        </p:nvSpPr>
        <p:spPr>
          <a:xfrm>
            <a:off x="4128930" y="3244334"/>
            <a:ext cx="184731" cy="369332"/>
          </a:xfrm>
          <a:prstGeom prst="rect">
            <a:avLst/>
          </a:prstGeom>
        </p:spPr>
        <p:txBody>
          <a:bodyPr wrap="none">
            <a:spAutoFit/>
          </a:bodyPr>
          <a:lstStyle/>
          <a:p>
            <a:endParaRPr lang="ru-RU" dirty="0"/>
          </a:p>
        </p:txBody>
      </p:sp>
      <p:graphicFrame>
        <p:nvGraphicFramePr>
          <p:cNvPr id="5" name="Таблица 4"/>
          <p:cNvGraphicFramePr>
            <a:graphicFrameLocks noGrp="1"/>
          </p:cNvGraphicFramePr>
          <p:nvPr>
            <p:extLst>
              <p:ext uri="{D42A27DB-BD31-4B8C-83A1-F6EECF244321}">
                <p14:modId xmlns="" xmlns:p14="http://schemas.microsoft.com/office/powerpoint/2010/main" val="2874640700"/>
              </p:ext>
            </p:extLst>
          </p:nvPr>
        </p:nvGraphicFramePr>
        <p:xfrm>
          <a:off x="251521" y="4242008"/>
          <a:ext cx="5472607" cy="2211328"/>
        </p:xfrm>
        <a:graphic>
          <a:graphicData uri="http://schemas.openxmlformats.org/drawingml/2006/table">
            <a:tbl>
              <a:tblPr firstRow="1" bandRow="1">
                <a:tableStyleId>{21E4AEA4-8DFA-4A89-87EB-49C32662AFE0}</a:tableStyleId>
              </a:tblPr>
              <a:tblGrid>
                <a:gridCol w="1512167"/>
                <a:gridCol w="1944216"/>
                <a:gridCol w="2016224"/>
              </a:tblGrid>
              <a:tr h="333153">
                <a:tc>
                  <a:txBody>
                    <a:bodyPr/>
                    <a:lstStyle/>
                    <a:p>
                      <a:pPr algn="ctr"/>
                      <a:r>
                        <a:rPr lang="ru-RU" dirty="0" smtClean="0">
                          <a:solidFill>
                            <a:schemeClr val="tx2">
                              <a:lumMod val="50000"/>
                            </a:schemeClr>
                          </a:solidFill>
                        </a:rPr>
                        <a:t>2023 год</a:t>
                      </a:r>
                      <a:endParaRPr lang="ru-RU" dirty="0">
                        <a:solidFill>
                          <a:schemeClr val="tx2">
                            <a:lumMod val="50000"/>
                          </a:schemeClr>
                        </a:solidFill>
                      </a:endParaRPr>
                    </a:p>
                  </a:txBody>
                  <a:tcPr>
                    <a:solidFill>
                      <a:schemeClr val="tx2">
                        <a:lumMod val="20000"/>
                        <a:lumOff val="80000"/>
                      </a:schemeClr>
                    </a:solidFill>
                  </a:tcPr>
                </a:tc>
                <a:tc>
                  <a:txBody>
                    <a:bodyPr/>
                    <a:lstStyle/>
                    <a:p>
                      <a:pPr algn="ctr"/>
                      <a:r>
                        <a:rPr lang="ru-RU" dirty="0" smtClean="0">
                          <a:solidFill>
                            <a:schemeClr val="tx2">
                              <a:lumMod val="50000"/>
                            </a:schemeClr>
                          </a:solidFill>
                        </a:rPr>
                        <a:t>2024 год</a:t>
                      </a:r>
                      <a:endParaRPr lang="ru-RU" dirty="0">
                        <a:solidFill>
                          <a:schemeClr val="tx2">
                            <a:lumMod val="50000"/>
                          </a:schemeClr>
                        </a:solidFill>
                      </a:endParaRPr>
                    </a:p>
                  </a:txBody>
                  <a:tcPr>
                    <a:solidFill>
                      <a:schemeClr val="tx2">
                        <a:lumMod val="20000"/>
                        <a:lumOff val="80000"/>
                      </a:schemeClr>
                    </a:solidFill>
                  </a:tcPr>
                </a:tc>
                <a:tc>
                  <a:txBody>
                    <a:bodyPr/>
                    <a:lstStyle/>
                    <a:p>
                      <a:pPr algn="ctr"/>
                      <a:r>
                        <a:rPr lang="ru-RU" dirty="0" smtClean="0">
                          <a:solidFill>
                            <a:schemeClr val="tx2">
                              <a:lumMod val="50000"/>
                            </a:schemeClr>
                          </a:solidFill>
                        </a:rPr>
                        <a:t>2025 год</a:t>
                      </a:r>
                      <a:endParaRPr lang="ru-RU" dirty="0">
                        <a:solidFill>
                          <a:schemeClr val="tx2">
                            <a:lumMod val="50000"/>
                          </a:schemeClr>
                        </a:solidFill>
                      </a:endParaRPr>
                    </a:p>
                  </a:txBody>
                  <a:tcPr>
                    <a:solidFill>
                      <a:schemeClr val="tx2">
                        <a:lumMod val="20000"/>
                        <a:lumOff val="80000"/>
                      </a:schemeClr>
                    </a:solidFill>
                  </a:tcPr>
                </a:tc>
              </a:tr>
              <a:tr h="477416">
                <a:tc>
                  <a:txBody>
                    <a:bodyPr/>
                    <a:lstStyle/>
                    <a:p>
                      <a:pPr algn="ctr"/>
                      <a:r>
                        <a:rPr lang="ru-RU" b="1" dirty="0" smtClean="0"/>
                        <a:t>6 286,7</a:t>
                      </a:r>
                      <a:endParaRPr lang="ru-RU" b="1" dirty="0"/>
                    </a:p>
                  </a:txBody>
                  <a:tcPr>
                    <a:solidFill>
                      <a:schemeClr val="tx2">
                        <a:lumMod val="20000"/>
                        <a:lumOff val="80000"/>
                      </a:schemeClr>
                    </a:solidFill>
                  </a:tcPr>
                </a:tc>
                <a:tc>
                  <a:txBody>
                    <a:bodyPr/>
                    <a:lstStyle/>
                    <a:p>
                      <a:pPr algn="ctr"/>
                      <a:r>
                        <a:rPr lang="ru-RU" b="1" dirty="0" smtClean="0"/>
                        <a:t>6 282,2</a:t>
                      </a:r>
                      <a:endParaRPr lang="ru-RU" b="1" dirty="0"/>
                    </a:p>
                  </a:txBody>
                  <a:tcPr>
                    <a:solidFill>
                      <a:schemeClr val="tx2">
                        <a:lumMod val="20000"/>
                        <a:lumOff val="80000"/>
                      </a:schemeClr>
                    </a:solidFill>
                  </a:tcPr>
                </a:tc>
                <a:tc>
                  <a:txBody>
                    <a:bodyPr/>
                    <a:lstStyle/>
                    <a:p>
                      <a:pPr algn="ctr"/>
                      <a:r>
                        <a:rPr lang="ru-RU" b="1" dirty="0" smtClean="0"/>
                        <a:t>6 275,2</a:t>
                      </a:r>
                      <a:endParaRPr lang="ru-RU" b="1" dirty="0"/>
                    </a:p>
                  </a:txBody>
                  <a:tcPr>
                    <a:solidFill>
                      <a:schemeClr val="tx2">
                        <a:lumMod val="20000"/>
                        <a:lumOff val="80000"/>
                      </a:schemeClr>
                    </a:solidFill>
                  </a:tcPr>
                </a:tc>
              </a:tr>
              <a:tr h="648072">
                <a:tc>
                  <a:txBody>
                    <a:bodyPr/>
                    <a:lstStyle/>
                    <a:p>
                      <a:pPr algn="ctr"/>
                      <a:r>
                        <a:rPr lang="ru-RU" sz="1400" b="1" i="1" dirty="0" smtClean="0"/>
                        <a:t>4 094,7</a:t>
                      </a:r>
                      <a:endParaRPr lang="ru-RU" sz="1400" b="1" i="1" dirty="0"/>
                    </a:p>
                  </a:txBody>
                  <a:tcPr>
                    <a:solidFill>
                      <a:schemeClr val="tx2">
                        <a:lumMod val="20000"/>
                        <a:lumOff val="80000"/>
                      </a:schemeClr>
                    </a:solidFill>
                  </a:tcPr>
                </a:tc>
                <a:tc gridSpan="2">
                  <a:txBody>
                    <a:bodyPr/>
                    <a:lstStyle/>
                    <a:p>
                      <a:r>
                        <a:rPr lang="ru-RU" sz="1400" b="1" dirty="0" smtClean="0"/>
                        <a:t>Подпрограмма «Социальная поддержка семьи и детей»</a:t>
                      </a:r>
                      <a:endParaRPr lang="ru-RU" sz="1400" b="1" dirty="0"/>
                    </a:p>
                  </a:txBody>
                  <a:tcPr>
                    <a:solidFill>
                      <a:schemeClr val="tx2">
                        <a:lumMod val="20000"/>
                        <a:lumOff val="80000"/>
                      </a:schemeClr>
                    </a:solidFill>
                  </a:tcPr>
                </a:tc>
                <a:tc hMerge="1">
                  <a:txBody>
                    <a:bodyPr/>
                    <a:lstStyle/>
                    <a:p>
                      <a:pPr algn="ctr"/>
                      <a:endParaRPr lang="ru-RU" dirty="0"/>
                    </a:p>
                  </a:txBody>
                  <a:tcPr/>
                </a:tc>
              </a:tr>
              <a:tr h="720080">
                <a:tc>
                  <a:txBody>
                    <a:bodyPr/>
                    <a:lstStyle/>
                    <a:p>
                      <a:pPr algn="ctr"/>
                      <a:r>
                        <a:rPr lang="ru-RU" sz="1400" b="1" i="1" dirty="0" smtClean="0"/>
                        <a:t>2 192,0</a:t>
                      </a:r>
                    </a:p>
                  </a:txBody>
                  <a:tcPr>
                    <a:solidFill>
                      <a:schemeClr val="tx2">
                        <a:lumMod val="20000"/>
                        <a:lumOff val="80000"/>
                      </a:schemeClr>
                    </a:solidFill>
                  </a:tcPr>
                </a:tc>
                <a:tc gridSpan="2">
                  <a:txBody>
                    <a:bodyPr/>
                    <a:lstStyle/>
                    <a:p>
                      <a:r>
                        <a:rPr lang="ru-RU" sz="1400" b="1" dirty="0" smtClean="0"/>
                        <a:t>Подпрограмма «Социальная поддержка старшего поколения»</a:t>
                      </a:r>
                    </a:p>
                  </a:txBody>
                  <a:tcPr>
                    <a:solidFill>
                      <a:schemeClr val="tx2">
                        <a:lumMod val="20000"/>
                        <a:lumOff val="80000"/>
                      </a:schemeClr>
                    </a:solidFill>
                  </a:tcPr>
                </a:tc>
                <a:tc hMerge="1">
                  <a:txBody>
                    <a:bodyPr/>
                    <a:lstStyle/>
                    <a:p>
                      <a:endParaRPr lang="ru-RU" dirty="0"/>
                    </a:p>
                  </a:txBody>
                  <a:tcPr/>
                </a:tc>
              </a:tr>
            </a:tbl>
          </a:graphicData>
        </a:graphic>
      </p:graphicFrame>
      <p:sp>
        <p:nvSpPr>
          <p:cNvPr id="6" name="TextBox 5"/>
          <p:cNvSpPr txBox="1"/>
          <p:nvPr/>
        </p:nvSpPr>
        <p:spPr>
          <a:xfrm>
            <a:off x="4716016" y="3933056"/>
            <a:ext cx="1110432" cy="584775"/>
          </a:xfrm>
          <a:prstGeom prst="rect">
            <a:avLst/>
          </a:prstGeom>
          <a:noFill/>
        </p:spPr>
        <p:txBody>
          <a:bodyPr wrap="none" rtlCol="0">
            <a:spAutoFit/>
          </a:bodyPr>
          <a:lstStyle/>
          <a:p>
            <a:r>
              <a:rPr lang="ru-RU" sz="1400" b="1" smtClean="0"/>
              <a:t>(тыс</a:t>
            </a:r>
            <a:r>
              <a:rPr lang="ru-RU" sz="1400" b="1" dirty="0"/>
              <a:t>. руб.)</a:t>
            </a:r>
          </a:p>
          <a:p>
            <a:endParaRPr lang="ru-RU" dirty="0"/>
          </a:p>
        </p:txBody>
      </p:sp>
      <p:pic>
        <p:nvPicPr>
          <p:cNvPr id="13314" name="Picture 2"/>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5868144" y="3861048"/>
            <a:ext cx="2952328" cy="299695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140102282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404664"/>
            <a:ext cx="9159277" cy="707886"/>
          </a:xfrm>
          <a:prstGeom prst="rect">
            <a:avLst/>
          </a:prstGeom>
          <a:noFill/>
        </p:spPr>
        <p:txBody>
          <a:bodyPr wrap="square" rtlCol="0">
            <a:spAutoFit/>
          </a:bodyPr>
          <a:lstStyle/>
          <a:p>
            <a:pPr algn="ctr"/>
            <a:r>
              <a:rPr lang="ru-RU" sz="2000" b="1" dirty="0" smtClean="0">
                <a:solidFill>
                  <a:schemeClr val="accent2">
                    <a:lumMod val="50000"/>
                  </a:schemeClr>
                </a:solidFill>
              </a:rPr>
              <a:t>Целевые показатели муниципальной программы </a:t>
            </a:r>
          </a:p>
          <a:p>
            <a:pPr algn="ctr"/>
            <a:r>
              <a:rPr lang="ru-RU" sz="2000" b="1" dirty="0" smtClean="0">
                <a:solidFill>
                  <a:schemeClr val="accent2">
                    <a:lumMod val="50000"/>
                  </a:schemeClr>
                </a:solidFill>
              </a:rPr>
              <a:t>«Социальная поддержка населения на 2020 - 2025 годы»</a:t>
            </a:r>
            <a:endParaRPr lang="ru-RU" sz="2000" b="1" dirty="0">
              <a:solidFill>
                <a:schemeClr val="accent2">
                  <a:lumMod val="50000"/>
                </a:schemeClr>
              </a:solidFill>
            </a:endParaRPr>
          </a:p>
        </p:txBody>
      </p:sp>
      <p:graphicFrame>
        <p:nvGraphicFramePr>
          <p:cNvPr id="3" name="Таблица 2"/>
          <p:cNvGraphicFramePr>
            <a:graphicFrameLocks noGrp="1"/>
          </p:cNvGraphicFramePr>
          <p:nvPr>
            <p:extLst>
              <p:ext uri="{D42A27DB-BD31-4B8C-83A1-F6EECF244321}">
                <p14:modId xmlns="" xmlns:p14="http://schemas.microsoft.com/office/powerpoint/2010/main" val="3195707817"/>
              </p:ext>
            </p:extLst>
          </p:nvPr>
        </p:nvGraphicFramePr>
        <p:xfrm>
          <a:off x="611560" y="1397000"/>
          <a:ext cx="8280926" cy="4981575"/>
        </p:xfrm>
        <a:graphic>
          <a:graphicData uri="http://schemas.openxmlformats.org/drawingml/2006/table">
            <a:tbl>
              <a:tblPr firstRow="1" bandRow="1">
                <a:tableStyleId>{5C22544A-7EE6-4342-B048-85BDC9FD1C3A}</a:tableStyleId>
              </a:tblPr>
              <a:tblGrid>
                <a:gridCol w="6840766"/>
                <a:gridCol w="1440160"/>
              </a:tblGrid>
              <a:tr h="370840">
                <a:tc>
                  <a:txBody>
                    <a:bodyPr/>
                    <a:lstStyle/>
                    <a:p>
                      <a:pPr algn="ctr"/>
                      <a:r>
                        <a:rPr lang="ru-RU" dirty="0" smtClean="0">
                          <a:solidFill>
                            <a:schemeClr val="accent2">
                              <a:lumMod val="50000"/>
                            </a:schemeClr>
                          </a:solidFill>
                        </a:rPr>
                        <a:t>Целевой показатель</a:t>
                      </a:r>
                      <a:endParaRPr lang="ru-RU" dirty="0">
                        <a:solidFill>
                          <a:schemeClr val="accent2">
                            <a:lumMod val="50000"/>
                          </a:schemeClr>
                        </a:solidFill>
                      </a:endParaRPr>
                    </a:p>
                  </a:txBody>
                  <a:tcPr>
                    <a:solidFill>
                      <a:schemeClr val="bg1"/>
                    </a:solidFill>
                  </a:tcPr>
                </a:tc>
                <a:tc>
                  <a:txBody>
                    <a:bodyPr/>
                    <a:lstStyle/>
                    <a:p>
                      <a:pPr algn="ctr"/>
                      <a:r>
                        <a:rPr lang="ru-RU" dirty="0" smtClean="0">
                          <a:solidFill>
                            <a:schemeClr val="accent2">
                              <a:lumMod val="50000"/>
                            </a:schemeClr>
                          </a:solidFill>
                        </a:rPr>
                        <a:t>Значение</a:t>
                      </a:r>
                      <a:endParaRPr lang="ru-RU" dirty="0">
                        <a:solidFill>
                          <a:schemeClr val="accent2">
                            <a:lumMod val="50000"/>
                          </a:schemeClr>
                        </a:solidFill>
                      </a:endParaRPr>
                    </a:p>
                  </a:txBody>
                  <a:tcPr>
                    <a:solidFill>
                      <a:schemeClr val="bg1"/>
                    </a:solidFill>
                  </a:tcPr>
                </a:tc>
              </a:tr>
              <a:tr h="370840">
                <a:tc>
                  <a:txBody>
                    <a:bodyPr/>
                    <a:lstStyle/>
                    <a:p>
                      <a:pPr algn="just">
                        <a:lnSpc>
                          <a:spcPct val="115000"/>
                        </a:lnSpc>
                        <a:spcAft>
                          <a:spcPts val="0"/>
                        </a:spcAft>
                      </a:pPr>
                      <a:r>
                        <a:rPr lang="ru-RU" sz="1600" b="0" dirty="0">
                          <a:solidFill>
                            <a:srgbClr val="000000"/>
                          </a:solidFill>
                          <a:effectLst/>
                          <a:latin typeface="+mn-lt"/>
                          <a:ea typeface="Times New Roman"/>
                          <a:cs typeface="Times New Roman"/>
                        </a:rPr>
                        <a:t>Число зарегистрированных многодетных семей</a:t>
                      </a:r>
                      <a:endParaRPr lang="ru-RU" sz="1600" b="0" dirty="0">
                        <a:effectLst/>
                        <a:latin typeface="+mn-lt"/>
                        <a:ea typeface="Times New Roman"/>
                        <a:cs typeface="Times New Roman"/>
                      </a:endParaRPr>
                    </a:p>
                    <a:p>
                      <a:pPr algn="just">
                        <a:lnSpc>
                          <a:spcPct val="115000"/>
                        </a:lnSpc>
                        <a:spcAft>
                          <a:spcPts val="0"/>
                        </a:spcAft>
                      </a:pPr>
                      <a:r>
                        <a:rPr lang="ru-RU" sz="1600" b="0" dirty="0">
                          <a:solidFill>
                            <a:srgbClr val="000000"/>
                          </a:solidFill>
                          <a:effectLst/>
                          <a:latin typeface="+mn-lt"/>
                          <a:ea typeface="Times New Roman"/>
                          <a:cs typeface="Times New Roman"/>
                        </a:rPr>
                        <a:t> </a:t>
                      </a:r>
                      <a:endParaRPr lang="ru-RU" sz="1600" b="0" dirty="0">
                        <a:effectLst/>
                        <a:latin typeface="+mn-lt"/>
                        <a:ea typeface="Times New Roman"/>
                        <a:cs typeface="Times New Roman"/>
                      </a:endParaRPr>
                    </a:p>
                  </a:txBody>
                  <a:tcPr marL="68580" marR="68580" marT="0" marB="0"/>
                </a:tc>
                <a:tc>
                  <a:txBody>
                    <a:bodyPr/>
                    <a:lstStyle/>
                    <a:p>
                      <a:pPr algn="ctr"/>
                      <a:r>
                        <a:rPr lang="ru-RU" sz="1600" b="0" dirty="0" smtClean="0">
                          <a:latin typeface="+mn-lt"/>
                        </a:rPr>
                        <a:t>315</a:t>
                      </a:r>
                      <a:endParaRPr lang="ru-RU" sz="1600" b="0" dirty="0">
                        <a:latin typeface="+mn-lt"/>
                      </a:endParaRPr>
                    </a:p>
                  </a:txBody>
                  <a:tcPr/>
                </a:tc>
              </a:tr>
              <a:tr h="396758">
                <a:tc>
                  <a:txBody>
                    <a:bodyPr/>
                    <a:lstStyle/>
                    <a:p>
                      <a:pPr algn="just">
                        <a:lnSpc>
                          <a:spcPct val="115000"/>
                        </a:lnSpc>
                        <a:spcAft>
                          <a:spcPts val="0"/>
                        </a:spcAft>
                      </a:pPr>
                      <a:r>
                        <a:rPr lang="ru-RU" sz="1600" b="0" dirty="0">
                          <a:solidFill>
                            <a:srgbClr val="000000"/>
                          </a:solidFill>
                          <a:effectLst/>
                          <a:latin typeface="+mn-lt"/>
                          <a:ea typeface="Times New Roman"/>
                          <a:cs typeface="Times New Roman"/>
                        </a:rPr>
                        <a:t>Количество детей-сирот и детей, оставшихся без попечения родителей  </a:t>
                      </a:r>
                      <a:endParaRPr lang="ru-RU" sz="1600" b="0" dirty="0">
                        <a:effectLst/>
                        <a:latin typeface="+mn-lt"/>
                        <a:ea typeface="Times New Roman"/>
                        <a:cs typeface="Times New Roman"/>
                      </a:endParaRPr>
                    </a:p>
                    <a:p>
                      <a:pPr algn="just">
                        <a:lnSpc>
                          <a:spcPct val="115000"/>
                        </a:lnSpc>
                        <a:spcAft>
                          <a:spcPts val="0"/>
                        </a:spcAft>
                      </a:pPr>
                      <a:r>
                        <a:rPr lang="ru-RU" sz="1600" b="0" dirty="0">
                          <a:solidFill>
                            <a:srgbClr val="000000"/>
                          </a:solidFill>
                          <a:effectLst/>
                          <a:latin typeface="+mn-lt"/>
                          <a:ea typeface="Times New Roman"/>
                          <a:cs typeface="Times New Roman"/>
                        </a:rPr>
                        <a:t> </a:t>
                      </a:r>
                      <a:endParaRPr lang="ru-RU" sz="1600" b="0" dirty="0">
                        <a:effectLst/>
                        <a:latin typeface="+mn-lt"/>
                        <a:ea typeface="Times New Roman"/>
                        <a:cs typeface="Times New Roman"/>
                      </a:endParaRPr>
                    </a:p>
                  </a:txBody>
                  <a:tcPr marL="68580" marR="68580" marT="0" marB="0"/>
                </a:tc>
                <a:tc>
                  <a:txBody>
                    <a:bodyPr/>
                    <a:lstStyle/>
                    <a:p>
                      <a:pPr algn="ctr"/>
                      <a:r>
                        <a:rPr lang="ru-RU" sz="1600" b="0" dirty="0" smtClean="0">
                          <a:latin typeface="+mn-lt"/>
                        </a:rPr>
                        <a:t>100</a:t>
                      </a:r>
                    </a:p>
                  </a:txBody>
                  <a:tcPr/>
                </a:tc>
              </a:tr>
              <a:tr h="644524">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ru-RU" sz="1600" b="0" kern="1200" dirty="0" smtClean="0">
                          <a:solidFill>
                            <a:schemeClr val="dk1"/>
                          </a:solidFill>
                          <a:effectLst/>
                          <a:latin typeface="+mn-lt"/>
                          <a:ea typeface="+mn-ea"/>
                          <a:cs typeface="+mn-cs"/>
                        </a:rPr>
                        <a:t>Уровень выполнения значений целевых показателей (индикаторов) государственной программы</a:t>
                      </a:r>
                      <a:r>
                        <a:rPr lang="ru-RU" sz="1600" b="0" i="0" u="none" strike="noStrike" dirty="0" smtClean="0">
                          <a:solidFill>
                            <a:srgbClr val="000000"/>
                          </a:solidFill>
                          <a:effectLst/>
                          <a:latin typeface="+mn-lt"/>
                        </a:rPr>
                        <a:t> </a:t>
                      </a:r>
                    </a:p>
                    <a:p>
                      <a:pPr algn="l" fontAlgn="t"/>
                      <a:endParaRPr lang="ru-RU" sz="1600" b="0" i="0" u="none" strike="noStrike" dirty="0">
                        <a:solidFill>
                          <a:srgbClr val="000000"/>
                        </a:solidFill>
                        <a:effectLst/>
                        <a:latin typeface="+mn-lt"/>
                      </a:endParaRPr>
                    </a:p>
                  </a:txBody>
                  <a:tcPr marL="9525" marR="9525" marT="9525" marB="0"/>
                </a:tc>
                <a:tc>
                  <a:txBody>
                    <a:bodyPr/>
                    <a:lstStyle/>
                    <a:p>
                      <a:pPr algn="ctr"/>
                      <a:r>
                        <a:rPr lang="ru-RU" sz="1600" b="0" dirty="0" smtClean="0">
                          <a:latin typeface="+mn-lt"/>
                        </a:rPr>
                        <a:t>Не менее 90</a:t>
                      </a:r>
                    </a:p>
                  </a:txBody>
                  <a:tcPr/>
                </a:tc>
              </a:tr>
              <a:tr h="370840">
                <a:tc>
                  <a:txBody>
                    <a:bodyPr/>
                    <a:lstStyle/>
                    <a:p>
                      <a:pPr algn="l" fontAlgn="t"/>
                      <a:r>
                        <a:rPr lang="ru-RU" sz="1600" b="0" kern="1200" dirty="0" smtClean="0">
                          <a:solidFill>
                            <a:schemeClr val="dk1"/>
                          </a:solidFill>
                          <a:effectLst/>
                          <a:latin typeface="+mn-lt"/>
                          <a:ea typeface="+mn-ea"/>
                          <a:cs typeface="+mn-cs"/>
                        </a:rPr>
                        <a:t>Количество ветеранских организаций </a:t>
                      </a:r>
                      <a:endParaRPr lang="ru-RU" sz="1600" b="0" i="0" u="none" strike="noStrike" dirty="0">
                        <a:solidFill>
                          <a:srgbClr val="000000"/>
                        </a:solidFill>
                        <a:effectLst/>
                        <a:latin typeface="+mn-lt"/>
                      </a:endParaRPr>
                    </a:p>
                  </a:txBody>
                  <a:tcPr marL="9525" marR="9525" marT="9525" marB="0"/>
                </a:tc>
                <a:tc>
                  <a:txBody>
                    <a:bodyPr/>
                    <a:lstStyle/>
                    <a:p>
                      <a:pPr algn="ctr">
                        <a:lnSpc>
                          <a:spcPct val="115000"/>
                        </a:lnSpc>
                        <a:spcAft>
                          <a:spcPts val="0"/>
                        </a:spcAft>
                      </a:pPr>
                      <a:r>
                        <a:rPr lang="ru-RU" sz="1600" b="0" dirty="0" smtClean="0">
                          <a:effectLst/>
                          <a:latin typeface="+mn-lt"/>
                          <a:ea typeface="Times New Roman"/>
                          <a:cs typeface="Times New Roman"/>
                        </a:rPr>
                        <a:t>39 ед.</a:t>
                      </a:r>
                      <a:endParaRPr lang="ru-RU" sz="1600" b="0" dirty="0">
                        <a:effectLst/>
                        <a:latin typeface="+mn-lt"/>
                        <a:ea typeface="Times New Roman"/>
                        <a:cs typeface="Times New Roman"/>
                      </a:endParaRPr>
                    </a:p>
                  </a:txBody>
                  <a:tcPr marL="68580" marR="68580" marT="0" marB="0" anchor="ctr"/>
                </a:tc>
              </a:tr>
              <a:tr h="370840">
                <a:tc>
                  <a:txBody>
                    <a:bodyPr/>
                    <a:lstStyle/>
                    <a:p>
                      <a:pPr algn="l" fontAlgn="t"/>
                      <a:r>
                        <a:rPr lang="ru-RU" sz="1600" b="0" kern="1200" dirty="0" smtClean="0">
                          <a:solidFill>
                            <a:schemeClr val="dk1"/>
                          </a:solidFill>
                          <a:effectLst/>
                          <a:latin typeface="+mn-lt"/>
                          <a:ea typeface="+mn-ea"/>
                          <a:cs typeface="+mn-cs"/>
                        </a:rPr>
                        <a:t>Количество участников подпрограммы, получивших адресную социальную помощь </a:t>
                      </a:r>
                      <a:endParaRPr lang="ru-RU" sz="1600" b="0" i="0" u="none" strike="noStrike" dirty="0" smtClean="0">
                        <a:solidFill>
                          <a:srgbClr val="000000"/>
                        </a:solidFill>
                        <a:effectLst/>
                        <a:latin typeface="+mn-lt"/>
                      </a:endParaRPr>
                    </a:p>
                    <a:p>
                      <a:pPr algn="l" fontAlgn="t"/>
                      <a:endParaRPr lang="ru-RU" sz="1600" b="0" i="0" u="none" strike="noStrike" dirty="0">
                        <a:solidFill>
                          <a:srgbClr val="000000"/>
                        </a:solidFill>
                        <a:effectLst/>
                        <a:latin typeface="+mn-lt"/>
                      </a:endParaRPr>
                    </a:p>
                  </a:txBody>
                  <a:tcPr marL="9525" marR="9525" marT="9525" marB="0"/>
                </a:tc>
                <a:tc>
                  <a:txBody>
                    <a:bodyPr/>
                    <a:lstStyle/>
                    <a:p>
                      <a:pPr algn="ctr"/>
                      <a:r>
                        <a:rPr lang="ru-RU" sz="1600" b="0" dirty="0" smtClean="0">
                          <a:latin typeface="+mn-lt"/>
                        </a:rPr>
                        <a:t>6</a:t>
                      </a:r>
                      <a:r>
                        <a:rPr lang="en-US" sz="1600" b="0" dirty="0" smtClean="0">
                          <a:latin typeface="+mn-lt"/>
                        </a:rPr>
                        <a:t>0</a:t>
                      </a:r>
                      <a:endParaRPr lang="ru-RU" sz="1600" b="0" dirty="0">
                        <a:latin typeface="+mn-lt"/>
                      </a:endParaRPr>
                    </a:p>
                  </a:txBody>
                  <a:tcPr/>
                </a:tc>
              </a:tr>
              <a:tr h="370840">
                <a:tc>
                  <a:txBody>
                    <a:bodyPr/>
                    <a:lstStyle/>
                    <a:p>
                      <a:pPr algn="l" fontAlgn="t"/>
                      <a:endParaRPr lang="ru-RU" sz="1600" b="0" i="0" u="none" strike="noStrike" dirty="0">
                        <a:solidFill>
                          <a:srgbClr val="000000"/>
                        </a:solidFill>
                        <a:effectLst/>
                        <a:latin typeface="+mn-lt"/>
                      </a:endParaRPr>
                    </a:p>
                  </a:txBody>
                  <a:tcPr marL="9525" marR="9525" marT="9525" marB="0"/>
                </a:tc>
                <a:tc>
                  <a:txBody>
                    <a:bodyPr/>
                    <a:lstStyle/>
                    <a:p>
                      <a:pPr algn="ctr"/>
                      <a:endParaRPr lang="ru-RU" sz="1600" b="0" dirty="0">
                        <a:latin typeface="+mn-lt"/>
                      </a:endParaRPr>
                    </a:p>
                  </a:txBody>
                  <a:tcPr/>
                </a:tc>
              </a:tr>
              <a:tr h="370840">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ru-RU" sz="1600" b="0" kern="1200" dirty="0" smtClean="0">
                          <a:solidFill>
                            <a:schemeClr val="dk1"/>
                          </a:solidFill>
                          <a:effectLst/>
                          <a:latin typeface="+mn-lt"/>
                          <a:ea typeface="+mn-ea"/>
                          <a:cs typeface="+mn-cs"/>
                        </a:rPr>
                        <a:t>Доля детей-сирот и детей, оставшихся без попечения родителей, переданных на воспитание в семьи, в общей численности детей-сирот и детей, оставшихся без попечения родителей </a:t>
                      </a:r>
                    </a:p>
                    <a:p>
                      <a:pPr algn="l" fontAlgn="t"/>
                      <a:endParaRPr lang="ru-RU" sz="1600" b="0" i="0" u="none" strike="noStrike" dirty="0">
                        <a:solidFill>
                          <a:srgbClr val="000000"/>
                        </a:solidFill>
                        <a:effectLst/>
                        <a:latin typeface="+mn-lt"/>
                      </a:endParaRPr>
                    </a:p>
                  </a:txBody>
                  <a:tcPr marL="9525" marR="9525" marT="9525" marB="0"/>
                </a:tc>
                <a:tc>
                  <a:txBody>
                    <a:bodyPr/>
                    <a:lstStyle/>
                    <a:p>
                      <a:pPr algn="ctr"/>
                      <a:r>
                        <a:rPr lang="ru-RU" sz="1600" b="0" dirty="0" smtClean="0">
                          <a:latin typeface="+mn-lt"/>
                        </a:rPr>
                        <a:t>76,4</a:t>
                      </a:r>
                    </a:p>
                    <a:p>
                      <a:pPr algn="ctr"/>
                      <a:endParaRPr lang="ru-RU" sz="1600" b="0" dirty="0">
                        <a:latin typeface="+mn-lt"/>
                      </a:endParaRPr>
                    </a:p>
                  </a:txBody>
                  <a:tcPr/>
                </a:tc>
              </a:tr>
            </a:tbl>
          </a:graphicData>
        </a:graphic>
      </p:graphicFrame>
    </p:spTree>
    <p:extLst>
      <p:ext uri="{BB962C8B-B14F-4D97-AF65-F5344CB8AC3E}">
        <p14:creationId xmlns="" xmlns:p14="http://schemas.microsoft.com/office/powerpoint/2010/main" val="135555999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74638"/>
            <a:ext cx="9144000" cy="1143000"/>
          </a:xfrm>
        </p:spPr>
        <p:txBody>
          <a:bodyPr>
            <a:noAutofit/>
          </a:bodyPr>
          <a:lstStyle/>
          <a:p>
            <a:pPr algn="ctr"/>
            <a:r>
              <a:rPr lang="ru-RU" sz="2400" b="1" dirty="0">
                <a:solidFill>
                  <a:srgbClr val="8064A2">
                    <a:lumMod val="50000"/>
                  </a:srgbClr>
                </a:solidFill>
                <a:latin typeface="Bookman Old Style" panose="02050604050505020204" pitchFamily="18" charset="0"/>
              </a:rPr>
              <a:t>Муниципальная программа </a:t>
            </a:r>
            <a:r>
              <a:rPr lang="ru-RU" sz="2800" b="1" dirty="0">
                <a:solidFill>
                  <a:srgbClr val="8064A2">
                    <a:lumMod val="50000"/>
                  </a:srgbClr>
                </a:solidFill>
                <a:latin typeface="Bookman Old Style" panose="02050604050505020204" pitchFamily="18" charset="0"/>
              </a:rPr>
              <a:t>«Создание условий для устойчивого экономического развития» </a:t>
            </a:r>
            <a:br>
              <a:rPr lang="ru-RU" sz="2800" b="1" dirty="0">
                <a:solidFill>
                  <a:srgbClr val="8064A2">
                    <a:lumMod val="50000"/>
                  </a:srgbClr>
                </a:solidFill>
                <a:latin typeface="Bookman Old Style" panose="02050604050505020204" pitchFamily="18" charset="0"/>
              </a:rPr>
            </a:br>
            <a:endParaRPr lang="ru-RU" sz="2800" dirty="0">
              <a:latin typeface="Bookman Old Style" panose="02050604050505020204" pitchFamily="18" charset="0"/>
            </a:endParaRPr>
          </a:p>
        </p:txBody>
      </p:sp>
      <p:sp>
        <p:nvSpPr>
          <p:cNvPr id="3" name="Объект 2"/>
          <p:cNvSpPr>
            <a:spLocks noGrp="1"/>
          </p:cNvSpPr>
          <p:nvPr>
            <p:ph idx="1"/>
          </p:nvPr>
        </p:nvSpPr>
        <p:spPr>
          <a:xfrm>
            <a:off x="457200" y="1124744"/>
            <a:ext cx="8229600" cy="5832648"/>
          </a:xfrm>
        </p:spPr>
        <p:txBody>
          <a:bodyPr>
            <a:normAutofit/>
          </a:bodyPr>
          <a:lstStyle/>
          <a:p>
            <a:pPr fontAlgn="base"/>
            <a:r>
              <a:rPr lang="ru-RU" sz="2800" b="1" dirty="0">
                <a:solidFill>
                  <a:schemeClr val="tx2">
                    <a:lumMod val="50000"/>
                  </a:schemeClr>
                </a:solidFill>
              </a:rPr>
              <a:t>Цели программы – </a:t>
            </a:r>
          </a:p>
          <a:p>
            <a:pPr marL="0" indent="0" fontAlgn="base">
              <a:buNone/>
            </a:pPr>
            <a:r>
              <a:rPr lang="ru-RU" sz="1800" b="1" dirty="0">
                <a:solidFill>
                  <a:schemeClr val="tx2">
                    <a:lumMod val="50000"/>
                  </a:schemeClr>
                </a:solidFill>
                <a:cs typeface="Times New Roman"/>
              </a:rPr>
              <a:t>* </a:t>
            </a:r>
            <a:r>
              <a:rPr lang="ru-RU" sz="1600" b="1" dirty="0">
                <a:solidFill>
                  <a:schemeClr val="tx2">
                    <a:lumMod val="50000"/>
                  </a:schemeClr>
                </a:solidFill>
                <a:cs typeface="Times New Roman"/>
              </a:rPr>
              <a:t>обеспечение устойчивого экономического развития района, повышение доходов и обеспечение занятости населения;</a:t>
            </a:r>
          </a:p>
          <a:p>
            <a:pPr marL="0" indent="0" fontAlgn="base">
              <a:buNone/>
            </a:pPr>
            <a:r>
              <a:rPr lang="ru-RU" sz="1600" b="1" dirty="0">
                <a:solidFill>
                  <a:schemeClr val="tx2">
                    <a:lumMod val="50000"/>
                  </a:schemeClr>
                </a:solidFill>
                <a:cs typeface="Times New Roman"/>
              </a:rPr>
              <a:t>* р</a:t>
            </a:r>
            <a:r>
              <a:rPr lang="ru-RU" sz="1600" b="1" dirty="0">
                <a:solidFill>
                  <a:schemeClr val="tx2">
                    <a:lumMod val="50000"/>
                  </a:schemeClr>
                </a:solidFill>
              </a:rPr>
              <a:t>азвитие сельскохозяйственного производства и повышение его эффективности, расширение рынка сельскохозяйственной продукции, сырья и продовольствия</a:t>
            </a:r>
            <a:r>
              <a:rPr lang="ru-RU" sz="1600" b="1" dirty="0" smtClean="0">
                <a:solidFill>
                  <a:schemeClr val="tx2">
                    <a:lumMod val="50000"/>
                  </a:schemeClr>
                </a:solidFill>
                <a:cs typeface="Times New Roman"/>
              </a:rPr>
              <a:t>;</a:t>
            </a:r>
            <a:endParaRPr lang="ru-RU" sz="1600" b="1" dirty="0">
              <a:solidFill>
                <a:schemeClr val="tx2">
                  <a:lumMod val="50000"/>
                </a:schemeClr>
              </a:solidFill>
              <a:cs typeface="Times New Roman"/>
            </a:endParaRPr>
          </a:p>
          <a:p>
            <a:pPr marL="0" indent="0" fontAlgn="base">
              <a:buNone/>
            </a:pPr>
            <a:r>
              <a:rPr lang="ru-RU" sz="1600" b="1" dirty="0">
                <a:solidFill>
                  <a:schemeClr val="tx2">
                    <a:lumMod val="50000"/>
                  </a:schemeClr>
                </a:solidFill>
                <a:cs typeface="Times New Roman"/>
              </a:rPr>
              <a:t>*</a:t>
            </a:r>
            <a:r>
              <a:rPr lang="ru-RU" sz="1600" dirty="0">
                <a:solidFill>
                  <a:schemeClr val="tx2">
                    <a:lumMod val="50000"/>
                  </a:schemeClr>
                </a:solidFill>
              </a:rPr>
              <a:t> </a:t>
            </a:r>
            <a:r>
              <a:rPr lang="ru-RU" sz="1600" b="1" dirty="0">
                <a:solidFill>
                  <a:schemeClr val="tx2">
                    <a:lumMod val="50000"/>
                  </a:schemeClr>
                </a:solidFill>
              </a:rPr>
              <a:t>создание благоприятных условий ведения предпринимательской деятельности, содействие развитию малого и среднего предпринимательства на территории муниципального образования Кизнерский район; формирование оптимальных условий для инвесторов и благоприятного инвестиционного климата, стимулирование привлечения инвестиций в экономику </a:t>
            </a:r>
            <a:r>
              <a:rPr lang="ru-RU" sz="1600" b="1" dirty="0" smtClean="0">
                <a:solidFill>
                  <a:schemeClr val="tx2">
                    <a:lumMod val="50000"/>
                  </a:schemeClr>
                </a:solidFill>
              </a:rPr>
              <a:t>Кизнерского района</a:t>
            </a:r>
            <a:endParaRPr lang="ru-RU" sz="1600" b="1" dirty="0">
              <a:solidFill>
                <a:schemeClr val="tx2">
                  <a:lumMod val="50000"/>
                </a:schemeClr>
              </a:solidFill>
            </a:endParaRPr>
          </a:p>
        </p:txBody>
      </p:sp>
      <p:graphicFrame>
        <p:nvGraphicFramePr>
          <p:cNvPr id="4" name="Таблица 3"/>
          <p:cNvGraphicFramePr>
            <a:graphicFrameLocks noGrp="1"/>
          </p:cNvGraphicFramePr>
          <p:nvPr>
            <p:extLst>
              <p:ext uri="{D42A27DB-BD31-4B8C-83A1-F6EECF244321}">
                <p14:modId xmlns="" xmlns:p14="http://schemas.microsoft.com/office/powerpoint/2010/main" val="608015940"/>
              </p:ext>
            </p:extLst>
          </p:nvPr>
        </p:nvGraphicFramePr>
        <p:xfrm>
          <a:off x="3012504" y="4688552"/>
          <a:ext cx="6096000" cy="1836792"/>
        </p:xfrm>
        <a:graphic>
          <a:graphicData uri="http://schemas.openxmlformats.org/drawingml/2006/table">
            <a:tbl>
              <a:tblPr firstRow="1" bandRow="1">
                <a:tableStyleId>{21E4AEA4-8DFA-4A89-87EB-49C32662AFE0}</a:tableStyleId>
              </a:tblPr>
              <a:tblGrid>
                <a:gridCol w="1944216"/>
                <a:gridCol w="2119784"/>
                <a:gridCol w="2032000"/>
              </a:tblGrid>
              <a:tr h="648072">
                <a:tc>
                  <a:txBody>
                    <a:bodyPr/>
                    <a:lstStyle/>
                    <a:p>
                      <a:pPr algn="ctr"/>
                      <a:r>
                        <a:rPr lang="ru-RU" dirty="0" smtClean="0">
                          <a:solidFill>
                            <a:schemeClr val="tx2">
                              <a:lumMod val="50000"/>
                            </a:schemeClr>
                          </a:solidFill>
                        </a:rPr>
                        <a:t>2023 год</a:t>
                      </a:r>
                      <a:endParaRPr lang="ru-RU" dirty="0">
                        <a:solidFill>
                          <a:schemeClr val="tx2">
                            <a:lumMod val="50000"/>
                          </a:schemeClr>
                        </a:solidFill>
                      </a:endParaRPr>
                    </a:p>
                  </a:txBody>
                  <a:tcPr>
                    <a:solidFill>
                      <a:schemeClr val="tx2">
                        <a:lumMod val="20000"/>
                        <a:lumOff val="80000"/>
                      </a:schemeClr>
                    </a:solidFill>
                  </a:tcPr>
                </a:tc>
                <a:tc>
                  <a:txBody>
                    <a:bodyPr/>
                    <a:lstStyle/>
                    <a:p>
                      <a:pPr algn="ctr"/>
                      <a:r>
                        <a:rPr lang="ru-RU" dirty="0" smtClean="0">
                          <a:solidFill>
                            <a:schemeClr val="tx2">
                              <a:lumMod val="50000"/>
                            </a:schemeClr>
                          </a:solidFill>
                        </a:rPr>
                        <a:t>2024</a:t>
                      </a:r>
                      <a:r>
                        <a:rPr lang="ru-RU" baseline="0" dirty="0" smtClean="0">
                          <a:solidFill>
                            <a:schemeClr val="tx2">
                              <a:lumMod val="50000"/>
                            </a:schemeClr>
                          </a:solidFill>
                        </a:rPr>
                        <a:t> </a:t>
                      </a:r>
                      <a:r>
                        <a:rPr lang="ru-RU" dirty="0" smtClean="0">
                          <a:solidFill>
                            <a:schemeClr val="tx2">
                              <a:lumMod val="50000"/>
                            </a:schemeClr>
                          </a:solidFill>
                        </a:rPr>
                        <a:t>год</a:t>
                      </a:r>
                      <a:endParaRPr lang="ru-RU" dirty="0">
                        <a:solidFill>
                          <a:schemeClr val="tx2">
                            <a:lumMod val="50000"/>
                          </a:schemeClr>
                        </a:solidFill>
                      </a:endParaRPr>
                    </a:p>
                  </a:txBody>
                  <a:tcPr>
                    <a:solidFill>
                      <a:schemeClr val="tx2">
                        <a:lumMod val="20000"/>
                        <a:lumOff val="80000"/>
                      </a:schemeClr>
                    </a:solidFill>
                  </a:tcPr>
                </a:tc>
                <a:tc>
                  <a:txBody>
                    <a:bodyPr/>
                    <a:lstStyle/>
                    <a:p>
                      <a:pPr algn="ctr"/>
                      <a:r>
                        <a:rPr lang="ru-RU" dirty="0" smtClean="0">
                          <a:solidFill>
                            <a:schemeClr val="tx2">
                              <a:lumMod val="50000"/>
                            </a:schemeClr>
                          </a:solidFill>
                        </a:rPr>
                        <a:t>2025 год</a:t>
                      </a:r>
                      <a:endParaRPr lang="ru-RU" dirty="0">
                        <a:solidFill>
                          <a:schemeClr val="tx2">
                            <a:lumMod val="50000"/>
                          </a:schemeClr>
                        </a:solidFill>
                      </a:endParaRPr>
                    </a:p>
                  </a:txBody>
                  <a:tcPr>
                    <a:solidFill>
                      <a:schemeClr val="tx2">
                        <a:lumMod val="20000"/>
                        <a:lumOff val="80000"/>
                      </a:schemeClr>
                    </a:solidFill>
                  </a:tcPr>
                </a:tc>
              </a:tr>
              <a:tr h="227694">
                <a:tc>
                  <a:txBody>
                    <a:bodyPr/>
                    <a:lstStyle/>
                    <a:p>
                      <a:pPr algn="ctr"/>
                      <a:r>
                        <a:rPr lang="ru-RU" b="1" dirty="0" smtClean="0">
                          <a:solidFill>
                            <a:schemeClr val="tx2">
                              <a:lumMod val="50000"/>
                            </a:schemeClr>
                          </a:solidFill>
                        </a:rPr>
                        <a:t>2</a:t>
                      </a:r>
                      <a:r>
                        <a:rPr lang="ru-RU" b="1" baseline="0" dirty="0" smtClean="0">
                          <a:solidFill>
                            <a:schemeClr val="tx2">
                              <a:lumMod val="50000"/>
                            </a:schemeClr>
                          </a:solidFill>
                        </a:rPr>
                        <a:t> 560,3</a:t>
                      </a:r>
                      <a:endParaRPr lang="ru-RU" b="1" dirty="0">
                        <a:solidFill>
                          <a:schemeClr val="tx2">
                            <a:lumMod val="50000"/>
                          </a:schemeClr>
                        </a:solidFill>
                      </a:endParaRPr>
                    </a:p>
                  </a:txBody>
                  <a:tcPr>
                    <a:solidFill>
                      <a:schemeClr val="tx2">
                        <a:lumMod val="20000"/>
                        <a:lumOff val="80000"/>
                      </a:schemeClr>
                    </a:solidFill>
                  </a:tcPr>
                </a:tc>
                <a:tc>
                  <a:txBody>
                    <a:bodyPr/>
                    <a:lstStyle/>
                    <a:p>
                      <a:pPr algn="ctr"/>
                      <a:r>
                        <a:rPr lang="ru-RU" b="1" dirty="0" smtClean="0">
                          <a:solidFill>
                            <a:schemeClr val="tx2">
                              <a:lumMod val="50000"/>
                            </a:schemeClr>
                          </a:solidFill>
                        </a:rPr>
                        <a:t>2 560,3</a:t>
                      </a:r>
                      <a:endParaRPr lang="ru-RU" b="1" dirty="0">
                        <a:solidFill>
                          <a:schemeClr val="tx2">
                            <a:lumMod val="50000"/>
                          </a:schemeClr>
                        </a:solidFill>
                      </a:endParaRPr>
                    </a:p>
                  </a:txBody>
                  <a:tcPr>
                    <a:solidFill>
                      <a:schemeClr val="tx2">
                        <a:lumMod val="20000"/>
                        <a:lumOff val="80000"/>
                      </a:schemeClr>
                    </a:solidFill>
                  </a:tcPr>
                </a:tc>
                <a:tc>
                  <a:txBody>
                    <a:bodyPr/>
                    <a:lstStyle/>
                    <a:p>
                      <a:pPr algn="ctr"/>
                      <a:r>
                        <a:rPr lang="ru-RU" b="1" dirty="0" smtClean="0">
                          <a:solidFill>
                            <a:schemeClr val="tx2">
                              <a:lumMod val="50000"/>
                            </a:schemeClr>
                          </a:solidFill>
                        </a:rPr>
                        <a:t>2 560,3</a:t>
                      </a:r>
                      <a:endParaRPr lang="ru-RU" b="1" dirty="0">
                        <a:solidFill>
                          <a:schemeClr val="tx2">
                            <a:lumMod val="50000"/>
                          </a:schemeClr>
                        </a:solidFill>
                      </a:endParaRPr>
                    </a:p>
                  </a:txBody>
                  <a:tcPr>
                    <a:solidFill>
                      <a:schemeClr val="tx2">
                        <a:lumMod val="20000"/>
                        <a:lumOff val="80000"/>
                      </a:schemeClr>
                    </a:solidFill>
                  </a:tcPr>
                </a:tc>
              </a:tr>
              <a:tr h="512313">
                <a:tc>
                  <a:txBody>
                    <a:bodyPr/>
                    <a:lstStyle/>
                    <a:p>
                      <a:pPr algn="ctr"/>
                      <a:endParaRPr lang="ru-RU" sz="1600" b="1" i="1" dirty="0" smtClean="0">
                        <a:solidFill>
                          <a:schemeClr val="tx2">
                            <a:lumMod val="50000"/>
                          </a:schemeClr>
                        </a:solidFill>
                      </a:endParaRPr>
                    </a:p>
                    <a:p>
                      <a:pPr algn="ctr"/>
                      <a:r>
                        <a:rPr lang="ru-RU" sz="1600" b="1" i="1" dirty="0" smtClean="0">
                          <a:solidFill>
                            <a:schemeClr val="tx2">
                              <a:lumMod val="50000"/>
                            </a:schemeClr>
                          </a:solidFill>
                        </a:rPr>
                        <a:t> 2</a:t>
                      </a:r>
                      <a:r>
                        <a:rPr lang="ru-RU" sz="1600" b="1" i="1" baseline="0" dirty="0" smtClean="0">
                          <a:solidFill>
                            <a:schemeClr val="tx2">
                              <a:lumMod val="50000"/>
                            </a:schemeClr>
                          </a:solidFill>
                        </a:rPr>
                        <a:t> 560,3</a:t>
                      </a:r>
                      <a:endParaRPr lang="ru-RU" sz="1600" b="1" i="1" dirty="0" smtClean="0">
                        <a:solidFill>
                          <a:schemeClr val="tx2">
                            <a:lumMod val="50000"/>
                          </a:schemeClr>
                        </a:solidFill>
                      </a:endParaRPr>
                    </a:p>
                  </a:txBody>
                  <a:tcPr>
                    <a:solidFill>
                      <a:schemeClr val="tx2">
                        <a:lumMod val="20000"/>
                        <a:lumOff val="80000"/>
                      </a:schemeClr>
                    </a:solidFill>
                  </a:tcPr>
                </a:tc>
                <a:tc gridSpan="2">
                  <a:txBody>
                    <a:bodyPr/>
                    <a:lstStyle/>
                    <a:p>
                      <a:r>
                        <a:rPr lang="ru-RU" sz="1600" b="1" dirty="0" smtClean="0">
                          <a:solidFill>
                            <a:schemeClr val="tx2">
                              <a:lumMod val="50000"/>
                            </a:schemeClr>
                          </a:solidFill>
                        </a:rPr>
                        <a:t>Подпрограмма «Развитие сельского хозяйства</a:t>
                      </a:r>
                      <a:r>
                        <a:rPr lang="ru-RU" sz="1600" b="1" baseline="0" dirty="0" smtClean="0">
                          <a:solidFill>
                            <a:schemeClr val="tx2">
                              <a:lumMod val="50000"/>
                            </a:schemeClr>
                          </a:solidFill>
                        </a:rPr>
                        <a:t> и расширение рынка сельскохозяйственной продукции</a:t>
                      </a:r>
                      <a:r>
                        <a:rPr lang="ru-RU" sz="1600" b="1" dirty="0" smtClean="0">
                          <a:solidFill>
                            <a:schemeClr val="tx2">
                              <a:lumMod val="50000"/>
                            </a:schemeClr>
                          </a:solidFill>
                        </a:rPr>
                        <a:t>»</a:t>
                      </a:r>
                      <a:endParaRPr lang="ru-RU" sz="1600" b="1" dirty="0">
                        <a:solidFill>
                          <a:schemeClr val="tx2">
                            <a:lumMod val="50000"/>
                          </a:schemeClr>
                        </a:solidFill>
                      </a:endParaRPr>
                    </a:p>
                  </a:txBody>
                  <a:tcPr>
                    <a:solidFill>
                      <a:schemeClr val="tx2">
                        <a:lumMod val="20000"/>
                        <a:lumOff val="80000"/>
                      </a:schemeClr>
                    </a:solidFill>
                  </a:tcPr>
                </a:tc>
                <a:tc hMerge="1">
                  <a:txBody>
                    <a:bodyPr/>
                    <a:lstStyle/>
                    <a:p>
                      <a:pPr algn="ctr"/>
                      <a:endParaRPr lang="ru-RU" dirty="0"/>
                    </a:p>
                  </a:txBody>
                  <a:tcPr/>
                </a:tc>
              </a:tr>
            </a:tbl>
          </a:graphicData>
        </a:graphic>
      </p:graphicFrame>
      <p:sp>
        <p:nvSpPr>
          <p:cNvPr id="5" name="TextBox 4"/>
          <p:cNvSpPr txBox="1"/>
          <p:nvPr/>
        </p:nvSpPr>
        <p:spPr>
          <a:xfrm>
            <a:off x="7812360" y="4365104"/>
            <a:ext cx="1656184" cy="307777"/>
          </a:xfrm>
          <a:prstGeom prst="rect">
            <a:avLst/>
          </a:prstGeom>
          <a:noFill/>
        </p:spPr>
        <p:txBody>
          <a:bodyPr wrap="square" rtlCol="0">
            <a:spAutoFit/>
          </a:bodyPr>
          <a:lstStyle/>
          <a:p>
            <a:r>
              <a:rPr lang="ru-RU" sz="1400" b="1" dirty="0"/>
              <a:t>(Тыс. руб.)</a:t>
            </a:r>
          </a:p>
        </p:txBody>
      </p:sp>
      <p:pic>
        <p:nvPicPr>
          <p:cNvPr id="11266" name="Picture 2"/>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251520" y="4509120"/>
            <a:ext cx="2580162" cy="216024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165363258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404664"/>
            <a:ext cx="9159277" cy="707886"/>
          </a:xfrm>
          <a:prstGeom prst="rect">
            <a:avLst/>
          </a:prstGeom>
          <a:noFill/>
        </p:spPr>
        <p:txBody>
          <a:bodyPr wrap="square" rtlCol="0">
            <a:spAutoFit/>
          </a:bodyPr>
          <a:lstStyle/>
          <a:p>
            <a:pPr algn="ctr"/>
            <a:r>
              <a:rPr lang="ru-RU" sz="2000" b="1" dirty="0" smtClean="0">
                <a:solidFill>
                  <a:schemeClr val="accent2">
                    <a:lumMod val="50000"/>
                  </a:schemeClr>
                </a:solidFill>
              </a:rPr>
              <a:t>Целевые показатели муниципальной программы </a:t>
            </a:r>
          </a:p>
          <a:p>
            <a:pPr algn="ctr"/>
            <a:r>
              <a:rPr lang="ru-RU" sz="2000" b="1" dirty="0" smtClean="0">
                <a:solidFill>
                  <a:schemeClr val="accent2">
                    <a:lumMod val="50000"/>
                  </a:schemeClr>
                </a:solidFill>
              </a:rPr>
              <a:t>«</a:t>
            </a:r>
            <a:r>
              <a:rPr lang="ru-RU" sz="2000" b="1" dirty="0">
                <a:solidFill>
                  <a:schemeClr val="accent2">
                    <a:lumMod val="50000"/>
                  </a:schemeClr>
                </a:solidFill>
              </a:rPr>
              <a:t>Создание условий для устойчивого экономического развития</a:t>
            </a:r>
            <a:r>
              <a:rPr lang="ru-RU" sz="2000" b="1" dirty="0" smtClean="0">
                <a:solidFill>
                  <a:schemeClr val="accent2">
                    <a:lumMod val="50000"/>
                  </a:schemeClr>
                </a:solidFill>
              </a:rPr>
              <a:t>»</a:t>
            </a:r>
            <a:endParaRPr lang="ru-RU" sz="2000" b="1" dirty="0">
              <a:solidFill>
                <a:schemeClr val="accent2">
                  <a:lumMod val="50000"/>
                </a:schemeClr>
              </a:solidFill>
            </a:endParaRPr>
          </a:p>
        </p:txBody>
      </p:sp>
      <p:graphicFrame>
        <p:nvGraphicFramePr>
          <p:cNvPr id="3" name="Таблица 2"/>
          <p:cNvGraphicFramePr>
            <a:graphicFrameLocks noGrp="1"/>
          </p:cNvGraphicFramePr>
          <p:nvPr>
            <p:extLst>
              <p:ext uri="{D42A27DB-BD31-4B8C-83A1-F6EECF244321}">
                <p14:modId xmlns="" xmlns:p14="http://schemas.microsoft.com/office/powerpoint/2010/main" val="4044619363"/>
              </p:ext>
            </p:extLst>
          </p:nvPr>
        </p:nvGraphicFramePr>
        <p:xfrm>
          <a:off x="611560" y="1397000"/>
          <a:ext cx="8280926" cy="5056336"/>
        </p:xfrm>
        <a:graphic>
          <a:graphicData uri="http://schemas.openxmlformats.org/drawingml/2006/table">
            <a:tbl>
              <a:tblPr firstRow="1" bandRow="1">
                <a:tableStyleId>{5C22544A-7EE6-4342-B048-85BDC9FD1C3A}</a:tableStyleId>
              </a:tblPr>
              <a:tblGrid>
                <a:gridCol w="6840766"/>
                <a:gridCol w="1440160"/>
              </a:tblGrid>
              <a:tr h="421602">
                <a:tc>
                  <a:txBody>
                    <a:bodyPr/>
                    <a:lstStyle/>
                    <a:p>
                      <a:pPr algn="ctr"/>
                      <a:r>
                        <a:rPr lang="ru-RU" dirty="0" smtClean="0">
                          <a:solidFill>
                            <a:schemeClr val="accent2">
                              <a:lumMod val="50000"/>
                            </a:schemeClr>
                          </a:solidFill>
                        </a:rPr>
                        <a:t>Целевой показатель</a:t>
                      </a:r>
                      <a:endParaRPr lang="ru-RU" dirty="0">
                        <a:solidFill>
                          <a:schemeClr val="accent2">
                            <a:lumMod val="50000"/>
                          </a:schemeClr>
                        </a:solidFill>
                      </a:endParaRPr>
                    </a:p>
                  </a:txBody>
                  <a:tcPr>
                    <a:solidFill>
                      <a:schemeClr val="bg1"/>
                    </a:solidFill>
                  </a:tcPr>
                </a:tc>
                <a:tc>
                  <a:txBody>
                    <a:bodyPr/>
                    <a:lstStyle/>
                    <a:p>
                      <a:pPr algn="ctr"/>
                      <a:r>
                        <a:rPr lang="ru-RU" dirty="0" smtClean="0">
                          <a:solidFill>
                            <a:schemeClr val="accent2">
                              <a:lumMod val="50000"/>
                            </a:schemeClr>
                          </a:solidFill>
                        </a:rPr>
                        <a:t>Значение</a:t>
                      </a:r>
                      <a:endParaRPr lang="ru-RU" dirty="0">
                        <a:solidFill>
                          <a:schemeClr val="accent2">
                            <a:lumMod val="50000"/>
                          </a:schemeClr>
                        </a:solidFill>
                      </a:endParaRPr>
                    </a:p>
                  </a:txBody>
                  <a:tcPr>
                    <a:solidFill>
                      <a:schemeClr val="bg1"/>
                    </a:solidFill>
                  </a:tcPr>
                </a:tc>
              </a:tr>
              <a:tr h="634569">
                <a:tc>
                  <a:txBody>
                    <a:bodyPr/>
                    <a:lstStyle/>
                    <a:p>
                      <a:pPr algn="l" fontAlgn="ctr"/>
                      <a:r>
                        <a:rPr lang="ru-RU" sz="1800" b="1" i="0" u="none" strike="noStrike" dirty="0" smtClean="0">
                          <a:solidFill>
                            <a:srgbClr val="000000"/>
                          </a:solidFill>
                          <a:effectLst/>
                          <a:latin typeface="+mn-lt"/>
                        </a:rPr>
                        <a:t>Количество субъектов</a:t>
                      </a:r>
                      <a:r>
                        <a:rPr lang="ru-RU" sz="1800" b="1" i="0" u="none" strike="noStrike" baseline="0" dirty="0" smtClean="0">
                          <a:solidFill>
                            <a:srgbClr val="000000"/>
                          </a:solidFill>
                          <a:effectLst/>
                          <a:latin typeface="+mn-lt"/>
                        </a:rPr>
                        <a:t> малого и среднего предпринимательства</a:t>
                      </a:r>
                      <a:endParaRPr lang="ru-RU" sz="1800" b="1" i="0" u="none" strike="noStrike" dirty="0">
                        <a:solidFill>
                          <a:srgbClr val="000000"/>
                        </a:solidFill>
                        <a:effectLst/>
                        <a:latin typeface="+mn-lt"/>
                      </a:endParaRPr>
                    </a:p>
                  </a:txBody>
                  <a:tcPr marL="9525" marR="9525" marT="9525" marB="0" anchor="ctr"/>
                </a:tc>
                <a:tc>
                  <a:txBody>
                    <a:bodyPr/>
                    <a:lstStyle/>
                    <a:p>
                      <a:pPr algn="ctr"/>
                      <a:r>
                        <a:rPr lang="ru-RU" sz="1600" b="1" dirty="0" smtClean="0">
                          <a:latin typeface="+mn-lt"/>
                        </a:rPr>
                        <a:t>358 ед.</a:t>
                      </a:r>
                      <a:endParaRPr lang="ru-RU" sz="1600" b="1" dirty="0">
                        <a:latin typeface="+mn-lt"/>
                      </a:endParaRPr>
                    </a:p>
                  </a:txBody>
                  <a:tcPr/>
                </a:tc>
              </a:tr>
              <a:tr h="634569">
                <a:tc>
                  <a:txBody>
                    <a:bodyPr/>
                    <a:lstStyle/>
                    <a:p>
                      <a:pPr algn="l" fontAlgn="ctr"/>
                      <a:r>
                        <a:rPr lang="ru-RU" sz="1800" b="1" i="0" u="none" strike="noStrike" dirty="0" smtClean="0">
                          <a:solidFill>
                            <a:srgbClr val="000000"/>
                          </a:solidFill>
                          <a:effectLst/>
                          <a:latin typeface="+mn-lt"/>
                        </a:rPr>
                        <a:t>Поступление налогов от субъектов малого и среднего предпринимательства</a:t>
                      </a:r>
                      <a:endParaRPr lang="ru-RU" sz="1800" b="1" i="0" u="none" strike="noStrike" dirty="0">
                        <a:solidFill>
                          <a:srgbClr val="000000"/>
                        </a:solidFill>
                        <a:effectLst/>
                        <a:latin typeface="+mn-lt"/>
                      </a:endParaRPr>
                    </a:p>
                  </a:txBody>
                  <a:tcPr marL="9525" marR="9525" marT="9525" marB="0" anchor="ctr"/>
                </a:tc>
                <a:tc>
                  <a:txBody>
                    <a:bodyPr/>
                    <a:lstStyle/>
                    <a:p>
                      <a:pPr algn="ctr"/>
                      <a:r>
                        <a:rPr lang="ru-RU" sz="1600" b="1" dirty="0" smtClean="0">
                          <a:latin typeface="+mn-lt"/>
                        </a:rPr>
                        <a:t>5,4 </a:t>
                      </a:r>
                      <a:r>
                        <a:rPr lang="ru-RU" sz="1400" b="1" dirty="0" smtClean="0">
                          <a:latin typeface="+mn-lt"/>
                        </a:rPr>
                        <a:t>млн. руб</a:t>
                      </a:r>
                      <a:r>
                        <a:rPr lang="ru-RU" sz="1600" b="1" dirty="0" smtClean="0">
                          <a:latin typeface="+mn-lt"/>
                        </a:rPr>
                        <a:t>.</a:t>
                      </a:r>
                    </a:p>
                  </a:txBody>
                  <a:tcPr/>
                </a:tc>
              </a:tr>
              <a:tr h="732749">
                <a:tc>
                  <a:txBody>
                    <a:bodyPr/>
                    <a:lstStyle/>
                    <a:p>
                      <a:pPr algn="l" fontAlgn="t"/>
                      <a:r>
                        <a:rPr lang="ru-RU" sz="1800" b="1" i="0" u="none" strike="noStrike" dirty="0">
                          <a:solidFill>
                            <a:srgbClr val="000000"/>
                          </a:solidFill>
                          <a:effectLst/>
                          <a:latin typeface="+mn-lt"/>
                        </a:rPr>
                        <a:t>Индекс производства продукции сельского хозяйства в хозяйствах всех категорий (в сопоставимых ценах)</a:t>
                      </a:r>
                    </a:p>
                  </a:txBody>
                  <a:tcPr marL="9525" marR="9525" marT="9525" marB="0"/>
                </a:tc>
                <a:tc>
                  <a:txBody>
                    <a:bodyPr/>
                    <a:lstStyle/>
                    <a:p>
                      <a:pPr algn="ctr"/>
                      <a:r>
                        <a:rPr lang="ru-RU" sz="1600" b="1" dirty="0" smtClean="0">
                          <a:latin typeface="+mn-lt"/>
                        </a:rPr>
                        <a:t>105 %</a:t>
                      </a:r>
                    </a:p>
                  </a:txBody>
                  <a:tcPr/>
                </a:tc>
              </a:tr>
              <a:tr h="421602">
                <a:tc>
                  <a:txBody>
                    <a:bodyPr/>
                    <a:lstStyle/>
                    <a:p>
                      <a:pPr algn="l" fontAlgn="t"/>
                      <a:r>
                        <a:rPr lang="ru-RU" sz="1800" b="1" i="0" u="none" strike="noStrike" dirty="0">
                          <a:solidFill>
                            <a:srgbClr val="000000"/>
                          </a:solidFill>
                          <a:effectLst/>
                          <a:latin typeface="+mn-lt"/>
                        </a:rPr>
                        <a:t>Валовое производство </a:t>
                      </a:r>
                      <a:r>
                        <a:rPr lang="ru-RU" sz="1800" b="1" i="0" u="none" strike="noStrike" dirty="0" smtClean="0">
                          <a:solidFill>
                            <a:srgbClr val="000000"/>
                          </a:solidFill>
                          <a:effectLst/>
                          <a:latin typeface="+mn-lt"/>
                        </a:rPr>
                        <a:t>молока</a:t>
                      </a:r>
                      <a:endParaRPr lang="ru-RU" sz="1800" b="1" i="0" u="none" strike="noStrike" dirty="0">
                        <a:solidFill>
                          <a:srgbClr val="000000"/>
                        </a:solidFill>
                        <a:effectLst/>
                        <a:latin typeface="+mn-lt"/>
                      </a:endParaRPr>
                    </a:p>
                  </a:txBody>
                  <a:tcPr marL="9525" marR="9525" marT="9525" marB="0"/>
                </a:tc>
                <a:tc>
                  <a:txBody>
                    <a:bodyPr/>
                    <a:lstStyle/>
                    <a:p>
                      <a:pPr algn="ctr">
                        <a:lnSpc>
                          <a:spcPct val="115000"/>
                        </a:lnSpc>
                        <a:spcAft>
                          <a:spcPts val="0"/>
                        </a:spcAft>
                      </a:pPr>
                      <a:r>
                        <a:rPr lang="ru-RU" sz="1600" b="1" dirty="0" smtClean="0">
                          <a:effectLst/>
                          <a:latin typeface="+mn-lt"/>
                          <a:ea typeface="Times New Roman"/>
                          <a:cs typeface="Times New Roman"/>
                        </a:rPr>
                        <a:t>13</a:t>
                      </a:r>
                      <a:r>
                        <a:rPr lang="ru-RU" sz="1600" b="1" baseline="0" dirty="0" smtClean="0">
                          <a:effectLst/>
                          <a:latin typeface="+mn-lt"/>
                          <a:ea typeface="Times New Roman"/>
                          <a:cs typeface="Times New Roman"/>
                        </a:rPr>
                        <a:t> 400</a:t>
                      </a:r>
                      <a:r>
                        <a:rPr lang="ru-RU" sz="1600" b="1" dirty="0" smtClean="0">
                          <a:effectLst/>
                          <a:latin typeface="+mn-lt"/>
                          <a:ea typeface="Times New Roman"/>
                          <a:cs typeface="Times New Roman"/>
                        </a:rPr>
                        <a:t> тонн</a:t>
                      </a:r>
                      <a:endParaRPr lang="ru-RU" sz="1600" b="1" dirty="0">
                        <a:effectLst/>
                        <a:latin typeface="+mn-lt"/>
                        <a:ea typeface="Times New Roman"/>
                        <a:cs typeface="Times New Roman"/>
                      </a:endParaRPr>
                    </a:p>
                  </a:txBody>
                  <a:tcPr marL="68580" marR="68580" marT="0" marB="0" anchor="ctr"/>
                </a:tc>
              </a:tr>
              <a:tr h="421602">
                <a:tc>
                  <a:txBody>
                    <a:bodyPr/>
                    <a:lstStyle/>
                    <a:p>
                      <a:pPr algn="l" fontAlgn="t"/>
                      <a:r>
                        <a:rPr lang="ru-RU" sz="1800" b="1" i="0" u="none" strike="noStrike" dirty="0" smtClean="0">
                          <a:solidFill>
                            <a:srgbClr val="000000"/>
                          </a:solidFill>
                          <a:effectLst/>
                          <a:latin typeface="+mn-lt"/>
                        </a:rPr>
                        <a:t>Урожайность</a:t>
                      </a:r>
                      <a:r>
                        <a:rPr lang="ru-RU" sz="1800" b="1" i="0" u="none" strike="noStrike" baseline="0" dirty="0" smtClean="0">
                          <a:solidFill>
                            <a:srgbClr val="000000"/>
                          </a:solidFill>
                          <a:effectLst/>
                          <a:latin typeface="+mn-lt"/>
                        </a:rPr>
                        <a:t> зерновых культур</a:t>
                      </a:r>
                      <a:endParaRPr lang="ru-RU" sz="1800" b="1" i="0" u="none" strike="noStrike" dirty="0">
                        <a:solidFill>
                          <a:srgbClr val="000000"/>
                        </a:solidFill>
                        <a:effectLst/>
                        <a:latin typeface="+mn-lt"/>
                      </a:endParaRPr>
                    </a:p>
                  </a:txBody>
                  <a:tcPr marL="9525" marR="9525" marT="9525" marB="0"/>
                </a:tc>
                <a:tc>
                  <a:txBody>
                    <a:bodyPr/>
                    <a:lstStyle/>
                    <a:p>
                      <a:pPr algn="ctr"/>
                      <a:r>
                        <a:rPr lang="ru-RU" sz="1600" b="1" dirty="0" smtClean="0">
                          <a:latin typeface="+mn-lt"/>
                        </a:rPr>
                        <a:t>17,5 ц/га</a:t>
                      </a:r>
                      <a:endParaRPr lang="ru-RU" sz="1600" b="1" dirty="0">
                        <a:latin typeface="+mn-lt"/>
                      </a:endParaRPr>
                    </a:p>
                  </a:txBody>
                  <a:tcPr/>
                </a:tc>
              </a:tr>
              <a:tr h="421602">
                <a:tc>
                  <a:txBody>
                    <a:bodyPr/>
                    <a:lstStyle/>
                    <a:p>
                      <a:pPr algn="l" fontAlgn="t"/>
                      <a:r>
                        <a:rPr lang="ru-RU" sz="1800" b="1" i="0" u="none" strike="noStrike" dirty="0" smtClean="0">
                          <a:solidFill>
                            <a:srgbClr val="000000"/>
                          </a:solidFill>
                          <a:effectLst/>
                          <a:latin typeface="+mn-lt"/>
                        </a:rPr>
                        <a:t>Удой молока на 1 фуражную корову</a:t>
                      </a:r>
                      <a:endParaRPr lang="ru-RU" sz="1800" b="1" i="0" u="none" strike="noStrike" dirty="0">
                        <a:solidFill>
                          <a:srgbClr val="000000"/>
                        </a:solidFill>
                        <a:effectLst/>
                        <a:latin typeface="+mn-lt"/>
                      </a:endParaRPr>
                    </a:p>
                  </a:txBody>
                  <a:tcPr marL="9525" marR="9525" marT="9525" marB="0"/>
                </a:tc>
                <a:tc>
                  <a:txBody>
                    <a:bodyPr/>
                    <a:lstStyle/>
                    <a:p>
                      <a:pPr algn="ctr"/>
                      <a:r>
                        <a:rPr lang="ru-RU" sz="1600" b="1" dirty="0" smtClean="0">
                          <a:latin typeface="+mn-lt"/>
                        </a:rPr>
                        <a:t>6 </a:t>
                      </a:r>
                      <a:r>
                        <a:rPr lang="ru-RU" sz="1600" b="1" baseline="0" dirty="0" smtClean="0">
                          <a:latin typeface="+mn-lt"/>
                        </a:rPr>
                        <a:t>387</a:t>
                      </a:r>
                      <a:r>
                        <a:rPr lang="ru-RU" sz="1600" b="1" dirty="0" smtClean="0">
                          <a:latin typeface="+mn-lt"/>
                        </a:rPr>
                        <a:t> кг. </a:t>
                      </a:r>
                      <a:endParaRPr lang="ru-RU" sz="1600" b="1" dirty="0">
                        <a:latin typeface="+mn-lt"/>
                      </a:endParaRPr>
                    </a:p>
                  </a:txBody>
                  <a:tcPr/>
                </a:tc>
              </a:tr>
              <a:tr h="421602">
                <a:tc>
                  <a:txBody>
                    <a:bodyPr/>
                    <a:lstStyle/>
                    <a:p>
                      <a:pPr algn="l" fontAlgn="t"/>
                      <a:r>
                        <a:rPr lang="ru-RU" sz="1800" b="1" i="0" u="none" strike="noStrike" dirty="0" smtClean="0">
                          <a:solidFill>
                            <a:srgbClr val="000000"/>
                          </a:solidFill>
                          <a:effectLst/>
                          <a:latin typeface="+mn-lt"/>
                        </a:rPr>
                        <a:t> Средняя</a:t>
                      </a:r>
                      <a:r>
                        <a:rPr lang="ru-RU" sz="1800" b="1" i="0" u="none" strike="noStrike" baseline="0" dirty="0" smtClean="0">
                          <a:solidFill>
                            <a:srgbClr val="000000"/>
                          </a:solidFill>
                          <a:effectLst/>
                          <a:latin typeface="+mn-lt"/>
                        </a:rPr>
                        <a:t>  заработная плата в сельском хозяйстве</a:t>
                      </a:r>
                      <a:endParaRPr lang="ru-RU" sz="1800" b="1" i="0" u="none" strike="noStrike" dirty="0">
                        <a:solidFill>
                          <a:srgbClr val="000000"/>
                        </a:solidFill>
                        <a:effectLst/>
                        <a:latin typeface="+mn-lt"/>
                      </a:endParaRPr>
                    </a:p>
                  </a:txBody>
                  <a:tcPr marL="9525" marR="9525" marT="9525" marB="0"/>
                </a:tc>
                <a:tc>
                  <a:txBody>
                    <a:bodyPr/>
                    <a:lstStyle/>
                    <a:p>
                      <a:pPr algn="ctr"/>
                      <a:r>
                        <a:rPr lang="ru-RU" sz="1600" b="1" dirty="0" smtClean="0">
                          <a:latin typeface="+mn-lt"/>
                        </a:rPr>
                        <a:t>19</a:t>
                      </a:r>
                      <a:r>
                        <a:rPr lang="ru-RU" sz="1600" b="1" baseline="0" dirty="0" smtClean="0">
                          <a:latin typeface="+mn-lt"/>
                        </a:rPr>
                        <a:t> 000</a:t>
                      </a:r>
                      <a:r>
                        <a:rPr lang="ru-RU" sz="1600" b="1" dirty="0" smtClean="0">
                          <a:latin typeface="+mn-lt"/>
                        </a:rPr>
                        <a:t> руб.</a:t>
                      </a:r>
                      <a:endParaRPr lang="ru-RU" sz="1600" b="1" dirty="0">
                        <a:latin typeface="+mn-lt"/>
                      </a:endParaRPr>
                    </a:p>
                  </a:txBody>
                  <a:tcPr/>
                </a:tc>
              </a:tr>
              <a:tr h="946439">
                <a:tc>
                  <a:txBody>
                    <a:bodyPr/>
                    <a:lstStyle/>
                    <a:p>
                      <a:pPr algn="l" fontAlgn="t"/>
                      <a:r>
                        <a:rPr lang="ru-RU" sz="1800" b="1" i="0" u="none" strike="noStrike" dirty="0" smtClean="0">
                          <a:solidFill>
                            <a:srgbClr val="000000"/>
                          </a:solidFill>
                          <a:effectLst/>
                          <a:latin typeface="+mn-lt"/>
                        </a:rPr>
                        <a:t>Темп роста объема инвестиций в основной капитал (за исключением </a:t>
                      </a:r>
                      <a:r>
                        <a:rPr lang="ru-RU" sz="1800" b="1" i="0" u="none" strike="noStrike" smtClean="0">
                          <a:solidFill>
                            <a:srgbClr val="000000"/>
                          </a:solidFill>
                          <a:effectLst/>
                          <a:latin typeface="+mn-lt"/>
                        </a:rPr>
                        <a:t>бюджетных средств</a:t>
                      </a:r>
                      <a:endParaRPr lang="ru-RU" sz="1800" b="1" i="0" u="none" strike="noStrike" dirty="0">
                        <a:solidFill>
                          <a:srgbClr val="000000"/>
                        </a:solidFill>
                        <a:effectLst/>
                        <a:latin typeface="+mn-lt"/>
                      </a:endParaRPr>
                    </a:p>
                  </a:txBody>
                  <a:tcPr marL="9525" marR="9525" marT="9525" marB="0"/>
                </a:tc>
                <a:tc>
                  <a:txBody>
                    <a:bodyPr/>
                    <a:lstStyle/>
                    <a:p>
                      <a:pPr algn="ctr"/>
                      <a:endParaRPr lang="ru-RU" sz="1600" b="1" dirty="0" smtClean="0">
                        <a:latin typeface="+mn-lt"/>
                      </a:endParaRPr>
                    </a:p>
                    <a:p>
                      <a:pPr algn="ctr"/>
                      <a:r>
                        <a:rPr lang="ru-RU" sz="1600" b="1" dirty="0" smtClean="0">
                          <a:latin typeface="+mn-lt"/>
                        </a:rPr>
                        <a:t>106</a:t>
                      </a:r>
                      <a:r>
                        <a:rPr lang="ru-RU" sz="1600" b="1" baseline="0" dirty="0" smtClean="0">
                          <a:latin typeface="+mn-lt"/>
                        </a:rPr>
                        <a:t> </a:t>
                      </a:r>
                      <a:r>
                        <a:rPr lang="ru-RU" sz="1600" b="1" dirty="0" smtClean="0">
                          <a:latin typeface="+mn-lt"/>
                        </a:rPr>
                        <a:t>%</a:t>
                      </a:r>
                      <a:endParaRPr lang="ru-RU" sz="1600" b="1" dirty="0">
                        <a:latin typeface="+mn-lt"/>
                      </a:endParaRPr>
                    </a:p>
                  </a:txBody>
                  <a:tcPr/>
                </a:tc>
              </a:tr>
            </a:tbl>
          </a:graphicData>
        </a:graphic>
      </p:graphicFrame>
    </p:spTree>
    <p:extLst>
      <p:ext uri="{BB962C8B-B14F-4D97-AF65-F5344CB8AC3E}">
        <p14:creationId xmlns="" xmlns:p14="http://schemas.microsoft.com/office/powerpoint/2010/main" val="397906967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 y="188640"/>
            <a:ext cx="9555480" cy="720080"/>
          </a:xfrm>
        </p:spPr>
        <p:txBody>
          <a:bodyPr>
            <a:noAutofit/>
          </a:bodyPr>
          <a:lstStyle/>
          <a:p>
            <a:pPr algn="ctr"/>
            <a:r>
              <a:rPr lang="ru-RU" sz="2000" b="1" dirty="0">
                <a:solidFill>
                  <a:srgbClr val="8064A2">
                    <a:lumMod val="50000"/>
                  </a:srgbClr>
                </a:solidFill>
                <a:latin typeface="Bookman Old Style" panose="02050604050505020204" pitchFamily="18" charset="0"/>
              </a:rPr>
              <a:t>Муниципальная программа</a:t>
            </a:r>
            <a:r>
              <a:rPr lang="ru-RU" sz="2400" b="1" dirty="0">
                <a:solidFill>
                  <a:srgbClr val="8064A2">
                    <a:lumMod val="50000"/>
                  </a:srgbClr>
                </a:solidFill>
                <a:latin typeface="Bookman Old Style" panose="02050604050505020204" pitchFamily="18" charset="0"/>
              </a:rPr>
              <a:t> «</a:t>
            </a:r>
            <a:r>
              <a:rPr lang="ru-RU" sz="2400" b="1" dirty="0" smtClean="0">
                <a:solidFill>
                  <a:srgbClr val="8064A2">
                    <a:lumMod val="50000"/>
                  </a:srgbClr>
                </a:solidFill>
                <a:latin typeface="Bookman Old Style" panose="02050604050505020204" pitchFamily="18" charset="0"/>
              </a:rPr>
              <a:t>Безопасность» </a:t>
            </a:r>
            <a:r>
              <a:rPr lang="ru-RU" sz="2400" b="1" dirty="0">
                <a:solidFill>
                  <a:srgbClr val="8064A2">
                    <a:lumMod val="50000"/>
                  </a:srgbClr>
                </a:solidFill>
                <a:latin typeface="Bookman Old Style" panose="02050604050505020204" pitchFamily="18" charset="0"/>
              </a:rPr>
              <a:t/>
            </a:r>
            <a:br>
              <a:rPr lang="ru-RU" sz="2400" b="1" dirty="0">
                <a:solidFill>
                  <a:srgbClr val="8064A2">
                    <a:lumMod val="50000"/>
                  </a:srgbClr>
                </a:solidFill>
                <a:latin typeface="Bookman Old Style" panose="02050604050505020204" pitchFamily="18" charset="0"/>
              </a:rPr>
            </a:br>
            <a:endParaRPr lang="ru-RU" sz="2400" dirty="0">
              <a:latin typeface="Bookman Old Style" panose="02050604050505020204" pitchFamily="18" charset="0"/>
            </a:endParaRPr>
          </a:p>
        </p:txBody>
      </p:sp>
      <p:sp>
        <p:nvSpPr>
          <p:cNvPr id="3" name="Объект 2"/>
          <p:cNvSpPr>
            <a:spLocks noGrp="1"/>
          </p:cNvSpPr>
          <p:nvPr>
            <p:ph idx="1"/>
          </p:nvPr>
        </p:nvSpPr>
        <p:spPr>
          <a:xfrm>
            <a:off x="251520" y="571480"/>
            <a:ext cx="8784976" cy="5665832"/>
          </a:xfrm>
        </p:spPr>
        <p:txBody>
          <a:bodyPr>
            <a:normAutofit/>
          </a:bodyPr>
          <a:lstStyle/>
          <a:p>
            <a:pPr fontAlgn="base"/>
            <a:r>
              <a:rPr lang="ru-RU" sz="2400" b="1" dirty="0">
                <a:solidFill>
                  <a:schemeClr val="tx2">
                    <a:lumMod val="50000"/>
                  </a:schemeClr>
                </a:solidFill>
              </a:rPr>
              <a:t>Цели программы – </a:t>
            </a:r>
          </a:p>
          <a:p>
            <a:pPr marL="0" indent="0" fontAlgn="base">
              <a:buNone/>
            </a:pPr>
            <a:r>
              <a:rPr lang="ru-RU" sz="1400" b="1" dirty="0">
                <a:solidFill>
                  <a:schemeClr val="tx2">
                    <a:lumMod val="50000"/>
                  </a:schemeClr>
                </a:solidFill>
                <a:cs typeface="Times New Roman"/>
              </a:rPr>
              <a:t>* поддержание системы гражданской обороны на уровне, обеспечивающей безопасность населения МО </a:t>
            </a:r>
            <a:r>
              <a:rPr lang="ru-RU" sz="1400" b="1" dirty="0" smtClean="0">
                <a:solidFill>
                  <a:schemeClr val="tx2">
                    <a:lumMod val="50000"/>
                  </a:schemeClr>
                </a:solidFill>
                <a:cs typeface="Times New Roman"/>
              </a:rPr>
              <a:t>«Муниципальный округ Кизнерский район Удмуртской Республики»;</a:t>
            </a:r>
            <a:endParaRPr lang="ru-RU" sz="1400" b="1" dirty="0">
              <a:solidFill>
                <a:schemeClr val="tx2">
                  <a:lumMod val="50000"/>
                </a:schemeClr>
              </a:solidFill>
              <a:cs typeface="Times New Roman"/>
            </a:endParaRPr>
          </a:p>
          <a:p>
            <a:pPr marL="0" indent="0" fontAlgn="base">
              <a:buNone/>
            </a:pPr>
            <a:r>
              <a:rPr lang="ru-RU" sz="1400" b="1" dirty="0">
                <a:solidFill>
                  <a:schemeClr val="tx2">
                    <a:lumMod val="50000"/>
                  </a:schemeClr>
                </a:solidFill>
                <a:cs typeface="Times New Roman"/>
              </a:rPr>
              <a:t>* повышение пожарной безопасности населения </a:t>
            </a:r>
            <a:r>
              <a:rPr lang="ru-RU" sz="1400" b="1" dirty="0" smtClean="0">
                <a:solidFill>
                  <a:schemeClr val="tx2">
                    <a:lumMod val="50000"/>
                  </a:schemeClr>
                </a:solidFill>
                <a:cs typeface="Times New Roman"/>
              </a:rPr>
              <a:t>на </a:t>
            </a:r>
            <a:r>
              <a:rPr lang="ru-RU" sz="1400" b="1" dirty="0">
                <a:solidFill>
                  <a:schemeClr val="tx2">
                    <a:lumMod val="50000"/>
                  </a:schemeClr>
                </a:solidFill>
                <a:cs typeface="Times New Roman"/>
              </a:rPr>
              <a:t>территории МО </a:t>
            </a:r>
            <a:r>
              <a:rPr lang="ru-RU" sz="1400" b="1" dirty="0" smtClean="0">
                <a:solidFill>
                  <a:schemeClr val="tx2">
                    <a:lumMod val="50000"/>
                  </a:schemeClr>
                </a:solidFill>
                <a:cs typeface="Times New Roman"/>
              </a:rPr>
              <a:t>«Муниципальный округ Кизнерский район Удмуртской Республики»;</a:t>
            </a:r>
            <a:endParaRPr lang="ru-RU" sz="1400" b="1" dirty="0">
              <a:solidFill>
                <a:schemeClr val="tx2">
                  <a:lumMod val="50000"/>
                </a:schemeClr>
              </a:solidFill>
              <a:cs typeface="Times New Roman"/>
            </a:endParaRPr>
          </a:p>
          <a:p>
            <a:pPr marL="0" indent="0" fontAlgn="base">
              <a:buNone/>
            </a:pPr>
            <a:r>
              <a:rPr lang="ru-RU" sz="1400" b="1" dirty="0">
                <a:solidFill>
                  <a:schemeClr val="tx2">
                    <a:lumMod val="50000"/>
                  </a:schemeClr>
                </a:solidFill>
                <a:cs typeface="Times New Roman"/>
              </a:rPr>
              <a:t>*</a:t>
            </a:r>
            <a:r>
              <a:rPr lang="ru-RU" sz="1400" dirty="0">
                <a:solidFill>
                  <a:schemeClr val="tx2">
                    <a:lumMod val="50000"/>
                  </a:schemeClr>
                </a:solidFill>
              </a:rPr>
              <a:t> </a:t>
            </a:r>
            <a:r>
              <a:rPr lang="ru-RU" sz="1400" b="1" dirty="0">
                <a:solidFill>
                  <a:schemeClr val="tx2">
                    <a:lumMod val="50000"/>
                  </a:schemeClr>
                </a:solidFill>
              </a:rPr>
              <a:t>повышение уровня общественной безопасности граждан, проживающих на территории</a:t>
            </a:r>
            <a:r>
              <a:rPr lang="ru-RU" sz="1400" dirty="0">
                <a:solidFill>
                  <a:schemeClr val="tx2">
                    <a:lumMod val="50000"/>
                  </a:schemeClr>
                </a:solidFill>
              </a:rPr>
              <a:t> </a:t>
            </a:r>
            <a:r>
              <a:rPr lang="ru-RU" sz="1400" b="1" dirty="0">
                <a:solidFill>
                  <a:schemeClr val="tx2">
                    <a:lumMod val="50000"/>
                  </a:schemeClr>
                </a:solidFill>
              </a:rPr>
              <a:t>МО </a:t>
            </a:r>
            <a:r>
              <a:rPr lang="ru-RU" sz="1400" b="1" dirty="0" smtClean="0">
                <a:solidFill>
                  <a:schemeClr val="tx2">
                    <a:lumMod val="50000"/>
                  </a:schemeClr>
                </a:solidFill>
              </a:rPr>
              <a:t>«Муниципальный округ Кизнерский район Удмуртской Республики»;</a:t>
            </a:r>
            <a:endParaRPr lang="ru-RU" sz="1400" b="1" dirty="0">
              <a:solidFill>
                <a:schemeClr val="tx2">
                  <a:lumMod val="50000"/>
                </a:schemeClr>
              </a:solidFill>
            </a:endParaRPr>
          </a:p>
          <a:p>
            <a:pPr marL="0" indent="0" fontAlgn="base">
              <a:buNone/>
            </a:pPr>
            <a:r>
              <a:rPr lang="ru-RU" sz="1400" b="1" dirty="0">
                <a:solidFill>
                  <a:schemeClr val="tx2">
                    <a:lumMod val="50000"/>
                  </a:schemeClr>
                </a:solidFill>
                <a:cs typeface="Times New Roman"/>
              </a:rPr>
              <a:t>* совершенствование системы профилактики правонарушений и охраны общественного порядка на территории МО </a:t>
            </a:r>
            <a:r>
              <a:rPr lang="ru-RU" sz="1400" b="1" dirty="0" smtClean="0">
                <a:solidFill>
                  <a:schemeClr val="tx2">
                    <a:lumMod val="50000"/>
                  </a:schemeClr>
                </a:solidFill>
                <a:cs typeface="Times New Roman"/>
              </a:rPr>
              <a:t>«Муниципальный округ Кизнерский район Удмуртской Республики»;</a:t>
            </a:r>
            <a:endParaRPr lang="ru-RU" sz="1400" b="1" dirty="0">
              <a:solidFill>
                <a:schemeClr val="tx2">
                  <a:lumMod val="50000"/>
                </a:schemeClr>
              </a:solidFill>
              <a:cs typeface="Times New Roman"/>
            </a:endParaRPr>
          </a:p>
          <a:p>
            <a:pPr marL="0" indent="0" fontAlgn="base">
              <a:buNone/>
            </a:pPr>
            <a:r>
              <a:rPr lang="ru-RU" sz="1400" b="1" dirty="0">
                <a:solidFill>
                  <a:schemeClr val="tx2">
                    <a:lumMod val="50000"/>
                  </a:schemeClr>
                </a:solidFill>
                <a:cs typeface="Times New Roman"/>
              </a:rPr>
              <a:t>* создание необходимых условий для обеспечения защиты населения МО </a:t>
            </a:r>
            <a:r>
              <a:rPr lang="ru-RU" sz="1400" b="1" dirty="0" smtClean="0">
                <a:solidFill>
                  <a:schemeClr val="tx2">
                    <a:lumMod val="50000"/>
                  </a:schemeClr>
                </a:solidFill>
                <a:cs typeface="Times New Roman"/>
              </a:rPr>
              <a:t>«Муниципальный округ Кизнерский район Удмуртской Республики» </a:t>
            </a:r>
            <a:r>
              <a:rPr lang="ru-RU" sz="1400" b="1" dirty="0">
                <a:solidFill>
                  <a:schemeClr val="tx2">
                    <a:lumMod val="50000"/>
                  </a:schemeClr>
                </a:solidFill>
                <a:cs typeface="Times New Roman"/>
              </a:rPr>
              <a:t>от опасностей, возникающих при ведении военных действий или вследствие этих действий, а также при возникновении чрезвычайных ситуаций природного и техногенного характера.</a:t>
            </a:r>
          </a:p>
          <a:p>
            <a:pPr marL="0" indent="0">
              <a:buNone/>
            </a:pPr>
            <a:endParaRPr lang="ru-RU" dirty="0"/>
          </a:p>
        </p:txBody>
      </p:sp>
      <p:graphicFrame>
        <p:nvGraphicFramePr>
          <p:cNvPr id="4" name="Таблица 3"/>
          <p:cNvGraphicFramePr>
            <a:graphicFrameLocks noGrp="1"/>
          </p:cNvGraphicFramePr>
          <p:nvPr>
            <p:extLst>
              <p:ext uri="{D42A27DB-BD31-4B8C-83A1-F6EECF244321}">
                <p14:modId xmlns="" xmlns:p14="http://schemas.microsoft.com/office/powerpoint/2010/main" val="568953656"/>
              </p:ext>
            </p:extLst>
          </p:nvPr>
        </p:nvGraphicFramePr>
        <p:xfrm>
          <a:off x="2928926" y="3775062"/>
          <a:ext cx="6215074" cy="2868649"/>
        </p:xfrm>
        <a:graphic>
          <a:graphicData uri="http://schemas.openxmlformats.org/drawingml/2006/table">
            <a:tbl>
              <a:tblPr firstRow="1" bandRow="1">
                <a:tableStyleId>{21E4AEA4-8DFA-4A89-87EB-49C32662AFE0}</a:tableStyleId>
              </a:tblPr>
              <a:tblGrid>
                <a:gridCol w="1736206"/>
                <a:gridCol w="2407177"/>
                <a:gridCol w="2071691"/>
              </a:tblGrid>
              <a:tr h="363535">
                <a:tc>
                  <a:txBody>
                    <a:bodyPr/>
                    <a:lstStyle/>
                    <a:p>
                      <a:pPr algn="ctr"/>
                      <a:r>
                        <a:rPr lang="ru-RU" dirty="0" smtClean="0">
                          <a:solidFill>
                            <a:schemeClr val="tx2">
                              <a:lumMod val="50000"/>
                            </a:schemeClr>
                          </a:solidFill>
                        </a:rPr>
                        <a:t>2023 год</a:t>
                      </a:r>
                      <a:endParaRPr lang="ru-RU" dirty="0">
                        <a:solidFill>
                          <a:schemeClr val="tx2">
                            <a:lumMod val="50000"/>
                          </a:schemeClr>
                        </a:solidFill>
                      </a:endParaRPr>
                    </a:p>
                  </a:txBody>
                  <a:tcPr>
                    <a:solidFill>
                      <a:schemeClr val="tx2">
                        <a:lumMod val="20000"/>
                        <a:lumOff val="80000"/>
                      </a:schemeClr>
                    </a:solidFill>
                  </a:tcPr>
                </a:tc>
                <a:tc>
                  <a:txBody>
                    <a:bodyPr/>
                    <a:lstStyle/>
                    <a:p>
                      <a:pPr algn="ctr"/>
                      <a:r>
                        <a:rPr lang="ru-RU" dirty="0" smtClean="0">
                          <a:solidFill>
                            <a:schemeClr val="tx2">
                              <a:lumMod val="50000"/>
                            </a:schemeClr>
                          </a:solidFill>
                        </a:rPr>
                        <a:t>2024 год</a:t>
                      </a:r>
                      <a:endParaRPr lang="ru-RU" dirty="0">
                        <a:solidFill>
                          <a:schemeClr val="tx2">
                            <a:lumMod val="50000"/>
                          </a:schemeClr>
                        </a:solidFill>
                      </a:endParaRPr>
                    </a:p>
                  </a:txBody>
                  <a:tcPr>
                    <a:solidFill>
                      <a:schemeClr val="tx2">
                        <a:lumMod val="20000"/>
                        <a:lumOff val="80000"/>
                      </a:schemeClr>
                    </a:solidFill>
                  </a:tcPr>
                </a:tc>
                <a:tc>
                  <a:txBody>
                    <a:bodyPr/>
                    <a:lstStyle/>
                    <a:p>
                      <a:pPr algn="ctr"/>
                      <a:r>
                        <a:rPr lang="ru-RU" dirty="0" smtClean="0">
                          <a:solidFill>
                            <a:schemeClr val="tx2">
                              <a:lumMod val="50000"/>
                            </a:schemeClr>
                          </a:solidFill>
                        </a:rPr>
                        <a:t>2025 год</a:t>
                      </a:r>
                      <a:endParaRPr lang="ru-RU" dirty="0">
                        <a:solidFill>
                          <a:schemeClr val="tx2">
                            <a:lumMod val="50000"/>
                          </a:schemeClr>
                        </a:solidFill>
                      </a:endParaRPr>
                    </a:p>
                  </a:txBody>
                  <a:tcPr>
                    <a:solidFill>
                      <a:schemeClr val="tx2">
                        <a:lumMod val="20000"/>
                        <a:lumOff val="80000"/>
                      </a:schemeClr>
                    </a:solidFill>
                  </a:tcPr>
                </a:tc>
              </a:tr>
              <a:tr h="363535">
                <a:tc>
                  <a:txBody>
                    <a:bodyPr/>
                    <a:lstStyle/>
                    <a:p>
                      <a:pPr algn="ctr"/>
                      <a:r>
                        <a:rPr lang="ru-RU" b="1" dirty="0" smtClean="0"/>
                        <a:t>3 347,0</a:t>
                      </a:r>
                      <a:endParaRPr lang="ru-RU" b="1" dirty="0"/>
                    </a:p>
                  </a:txBody>
                  <a:tcPr>
                    <a:solidFill>
                      <a:schemeClr val="tx2">
                        <a:lumMod val="20000"/>
                        <a:lumOff val="80000"/>
                      </a:schemeClr>
                    </a:solidFill>
                  </a:tcPr>
                </a:tc>
                <a:tc>
                  <a:txBody>
                    <a:bodyPr/>
                    <a:lstStyle/>
                    <a:p>
                      <a:pPr algn="ctr"/>
                      <a:r>
                        <a:rPr lang="ru-RU" b="1" dirty="0" smtClean="0"/>
                        <a:t>3 347,0</a:t>
                      </a:r>
                      <a:endParaRPr lang="ru-RU" b="1" dirty="0"/>
                    </a:p>
                  </a:txBody>
                  <a:tcPr>
                    <a:solidFill>
                      <a:schemeClr val="tx2">
                        <a:lumMod val="20000"/>
                        <a:lumOff val="80000"/>
                      </a:schemeClr>
                    </a:solidFill>
                  </a:tcPr>
                </a:tc>
                <a:tc>
                  <a:txBody>
                    <a:bodyPr/>
                    <a:lstStyle/>
                    <a:p>
                      <a:pPr algn="ctr"/>
                      <a:r>
                        <a:rPr lang="ru-RU" b="1" dirty="0" smtClean="0"/>
                        <a:t>3 347,0</a:t>
                      </a:r>
                      <a:endParaRPr lang="ru-RU" b="1" dirty="0"/>
                    </a:p>
                  </a:txBody>
                  <a:tcPr>
                    <a:solidFill>
                      <a:schemeClr val="tx2">
                        <a:lumMod val="20000"/>
                        <a:lumOff val="80000"/>
                      </a:schemeClr>
                    </a:solidFill>
                  </a:tcPr>
                </a:tc>
              </a:tr>
              <a:tr h="636184">
                <a:tc>
                  <a:txBody>
                    <a:bodyPr/>
                    <a:lstStyle/>
                    <a:p>
                      <a:pPr algn="ctr"/>
                      <a:r>
                        <a:rPr lang="ru-RU" sz="1600" b="1" i="1" dirty="0" smtClean="0"/>
                        <a:t>3 202,0</a:t>
                      </a:r>
                    </a:p>
                  </a:txBody>
                  <a:tcPr>
                    <a:solidFill>
                      <a:schemeClr val="tx2">
                        <a:lumMod val="20000"/>
                        <a:lumOff val="80000"/>
                      </a:schemeClr>
                    </a:solidFill>
                  </a:tcPr>
                </a:tc>
                <a:tc gridSpan="2">
                  <a:txBody>
                    <a:bodyPr/>
                    <a:lstStyle/>
                    <a:p>
                      <a:r>
                        <a:rPr lang="ru-RU" sz="1200" b="1" dirty="0" smtClean="0"/>
                        <a:t>Подпрограмма «Предупреждение и ликвидация последствий чрезвычайных ситуаций, реализация мер пожарной безопасности»</a:t>
                      </a:r>
                      <a:endParaRPr lang="ru-RU" sz="1200" b="1" dirty="0"/>
                    </a:p>
                  </a:txBody>
                  <a:tcPr>
                    <a:solidFill>
                      <a:schemeClr val="tx2">
                        <a:lumMod val="20000"/>
                        <a:lumOff val="80000"/>
                      </a:schemeClr>
                    </a:solidFill>
                  </a:tcPr>
                </a:tc>
                <a:tc hMerge="1">
                  <a:txBody>
                    <a:bodyPr/>
                    <a:lstStyle/>
                    <a:p>
                      <a:pPr algn="ctr"/>
                      <a:endParaRPr lang="ru-RU" dirty="0"/>
                    </a:p>
                  </a:txBody>
                  <a:tcPr/>
                </a:tc>
              </a:tr>
              <a:tr h="340827">
                <a:tc>
                  <a:txBody>
                    <a:bodyPr/>
                    <a:lstStyle/>
                    <a:p>
                      <a:pPr algn="ctr"/>
                      <a:r>
                        <a:rPr lang="ru-RU" sz="1600" b="1" i="1" dirty="0" smtClean="0"/>
                        <a:t>80,0</a:t>
                      </a:r>
                    </a:p>
                  </a:txBody>
                  <a:tcPr>
                    <a:solidFill>
                      <a:schemeClr val="tx2">
                        <a:lumMod val="20000"/>
                        <a:lumOff val="80000"/>
                      </a:schemeClr>
                    </a:solidFill>
                  </a:tcPr>
                </a:tc>
                <a:tc gridSpan="2">
                  <a:txBody>
                    <a:bodyPr/>
                    <a:lstStyle/>
                    <a:p>
                      <a:r>
                        <a:rPr lang="ru-RU" sz="1200" b="1" dirty="0" smtClean="0"/>
                        <a:t>Подпрограмма «Профилактика правонарушений»</a:t>
                      </a:r>
                    </a:p>
                  </a:txBody>
                  <a:tcPr>
                    <a:solidFill>
                      <a:schemeClr val="tx2">
                        <a:lumMod val="20000"/>
                        <a:lumOff val="80000"/>
                      </a:schemeClr>
                    </a:solidFill>
                  </a:tcPr>
                </a:tc>
                <a:tc hMerge="1">
                  <a:txBody>
                    <a:bodyPr/>
                    <a:lstStyle/>
                    <a:p>
                      <a:endParaRPr lang="ru-RU" dirty="0"/>
                    </a:p>
                  </a:txBody>
                  <a:tcPr/>
                </a:tc>
              </a:tr>
              <a:tr h="454418">
                <a:tc>
                  <a:txBody>
                    <a:bodyPr/>
                    <a:lstStyle/>
                    <a:p>
                      <a:pPr algn="ctr"/>
                      <a:r>
                        <a:rPr lang="ru-RU" sz="1600" b="1" i="1" dirty="0" smtClean="0"/>
                        <a:t>30,0</a:t>
                      </a:r>
                    </a:p>
                  </a:txBody>
                  <a:tcPr>
                    <a:solidFill>
                      <a:schemeClr val="tx2">
                        <a:lumMod val="20000"/>
                        <a:lumOff val="80000"/>
                      </a:schemeClr>
                    </a:solidFill>
                  </a:tcPr>
                </a:tc>
                <a:tc gridSpan="2">
                  <a:txBody>
                    <a:bodyPr/>
                    <a:lstStyle/>
                    <a:p>
                      <a:r>
                        <a:rPr lang="ru-RU" sz="1200" b="1" dirty="0" smtClean="0"/>
                        <a:t>Подпрограмма « Гармонизация межэтнических отношений и участие в профилактике экстремизма»</a:t>
                      </a:r>
                    </a:p>
                  </a:txBody>
                  <a:tcPr>
                    <a:solidFill>
                      <a:schemeClr val="tx2">
                        <a:lumMod val="20000"/>
                        <a:lumOff val="80000"/>
                      </a:schemeClr>
                    </a:solidFill>
                  </a:tcPr>
                </a:tc>
                <a:tc hMerge="1">
                  <a:txBody>
                    <a:bodyPr/>
                    <a:lstStyle/>
                    <a:p>
                      <a:endParaRPr lang="ru-RU"/>
                    </a:p>
                  </a:txBody>
                  <a:tcPr/>
                </a:tc>
              </a:tr>
              <a:tr h="699022">
                <a:tc>
                  <a:txBody>
                    <a:bodyPr/>
                    <a:lstStyle/>
                    <a:p>
                      <a:pPr algn="ctr"/>
                      <a:r>
                        <a:rPr lang="ru-RU" sz="1600" b="1" i="1" dirty="0" smtClean="0"/>
                        <a:t>35,0</a:t>
                      </a:r>
                    </a:p>
                  </a:txBody>
                  <a:tcPr>
                    <a:solidFill>
                      <a:schemeClr val="tx2">
                        <a:lumMod val="20000"/>
                        <a:lumOff val="80000"/>
                      </a:schemeClr>
                    </a:solidFill>
                  </a:tcPr>
                </a:tc>
                <a:tc gridSpan="2">
                  <a:txBody>
                    <a:bodyPr/>
                    <a:lstStyle/>
                    <a:p>
                      <a:r>
                        <a:rPr lang="ru-RU" sz="1200" b="1" dirty="0" smtClean="0"/>
                        <a:t>Подпрограмма «Построение и внедрение аппаратно – программного комплекса «Безопасный город» на территории муниципального</a:t>
                      </a:r>
                      <a:r>
                        <a:rPr lang="ru-RU" sz="1200" b="1" baseline="0" dirty="0" smtClean="0"/>
                        <a:t> образования</a:t>
                      </a:r>
                      <a:endParaRPr lang="ru-RU" sz="1200" b="1" dirty="0" smtClean="0"/>
                    </a:p>
                  </a:txBody>
                  <a:tcPr>
                    <a:solidFill>
                      <a:schemeClr val="tx2">
                        <a:lumMod val="20000"/>
                        <a:lumOff val="80000"/>
                      </a:schemeClr>
                    </a:solidFill>
                  </a:tcPr>
                </a:tc>
                <a:tc hMerge="1">
                  <a:txBody>
                    <a:bodyPr/>
                    <a:lstStyle/>
                    <a:p>
                      <a:endParaRPr lang="ru-RU"/>
                    </a:p>
                  </a:txBody>
                  <a:tcPr/>
                </a:tc>
              </a:tr>
            </a:tbl>
          </a:graphicData>
        </a:graphic>
      </p:graphicFrame>
      <p:sp>
        <p:nvSpPr>
          <p:cNvPr id="5" name="TextBox 4"/>
          <p:cNvSpPr txBox="1"/>
          <p:nvPr/>
        </p:nvSpPr>
        <p:spPr>
          <a:xfrm>
            <a:off x="8028384" y="3500439"/>
            <a:ext cx="1440160" cy="307777"/>
          </a:xfrm>
          <a:prstGeom prst="rect">
            <a:avLst/>
          </a:prstGeom>
          <a:noFill/>
        </p:spPr>
        <p:txBody>
          <a:bodyPr wrap="square" rtlCol="0">
            <a:spAutoFit/>
          </a:bodyPr>
          <a:lstStyle/>
          <a:p>
            <a:r>
              <a:rPr lang="ru-RU" sz="1400" b="1" dirty="0"/>
              <a:t>(Тыс. руб.)</a:t>
            </a:r>
          </a:p>
        </p:txBody>
      </p:sp>
      <p:pic>
        <p:nvPicPr>
          <p:cNvPr id="10242" name="Picture 2"/>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0" y="4797152"/>
            <a:ext cx="2843808" cy="174423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13913017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404664"/>
            <a:ext cx="9159277" cy="707886"/>
          </a:xfrm>
          <a:prstGeom prst="rect">
            <a:avLst/>
          </a:prstGeom>
          <a:noFill/>
        </p:spPr>
        <p:txBody>
          <a:bodyPr wrap="square" rtlCol="0">
            <a:spAutoFit/>
          </a:bodyPr>
          <a:lstStyle/>
          <a:p>
            <a:pPr algn="ctr"/>
            <a:r>
              <a:rPr lang="ru-RU" sz="2000" b="1" dirty="0" smtClean="0">
                <a:solidFill>
                  <a:schemeClr val="accent2">
                    <a:lumMod val="50000"/>
                  </a:schemeClr>
                </a:solidFill>
              </a:rPr>
              <a:t>Целевые показатели муниципальной программы </a:t>
            </a:r>
          </a:p>
          <a:p>
            <a:pPr algn="ctr"/>
            <a:r>
              <a:rPr lang="ru-RU" sz="2000" b="1" dirty="0" smtClean="0">
                <a:solidFill>
                  <a:schemeClr val="accent2">
                    <a:lumMod val="50000"/>
                  </a:schemeClr>
                </a:solidFill>
              </a:rPr>
              <a:t>«Безопасность»</a:t>
            </a:r>
            <a:endParaRPr lang="ru-RU" sz="2000" b="1" dirty="0">
              <a:solidFill>
                <a:schemeClr val="accent2">
                  <a:lumMod val="50000"/>
                </a:schemeClr>
              </a:solidFill>
            </a:endParaRPr>
          </a:p>
        </p:txBody>
      </p:sp>
      <p:graphicFrame>
        <p:nvGraphicFramePr>
          <p:cNvPr id="3" name="Таблица 2"/>
          <p:cNvGraphicFramePr>
            <a:graphicFrameLocks noGrp="1"/>
          </p:cNvGraphicFramePr>
          <p:nvPr>
            <p:extLst>
              <p:ext uri="{D42A27DB-BD31-4B8C-83A1-F6EECF244321}">
                <p14:modId xmlns="" xmlns:p14="http://schemas.microsoft.com/office/powerpoint/2010/main" val="2343438977"/>
              </p:ext>
            </p:extLst>
          </p:nvPr>
        </p:nvGraphicFramePr>
        <p:xfrm>
          <a:off x="611560" y="1844823"/>
          <a:ext cx="8280926" cy="4389860"/>
        </p:xfrm>
        <a:graphic>
          <a:graphicData uri="http://schemas.openxmlformats.org/drawingml/2006/table">
            <a:tbl>
              <a:tblPr firstRow="1" bandRow="1">
                <a:tableStyleId>{5C22544A-7EE6-4342-B048-85BDC9FD1C3A}</a:tableStyleId>
              </a:tblPr>
              <a:tblGrid>
                <a:gridCol w="6840766"/>
                <a:gridCol w="1440160"/>
              </a:tblGrid>
              <a:tr h="364730">
                <a:tc>
                  <a:txBody>
                    <a:bodyPr/>
                    <a:lstStyle/>
                    <a:p>
                      <a:pPr algn="ctr"/>
                      <a:r>
                        <a:rPr lang="ru-RU" dirty="0" smtClean="0">
                          <a:solidFill>
                            <a:schemeClr val="accent2">
                              <a:lumMod val="50000"/>
                            </a:schemeClr>
                          </a:solidFill>
                        </a:rPr>
                        <a:t>Целевой показатель</a:t>
                      </a:r>
                      <a:endParaRPr lang="ru-RU" dirty="0">
                        <a:solidFill>
                          <a:schemeClr val="accent2">
                            <a:lumMod val="50000"/>
                          </a:schemeClr>
                        </a:solidFill>
                      </a:endParaRPr>
                    </a:p>
                  </a:txBody>
                  <a:tcPr>
                    <a:solidFill>
                      <a:schemeClr val="bg1"/>
                    </a:solidFill>
                  </a:tcPr>
                </a:tc>
                <a:tc>
                  <a:txBody>
                    <a:bodyPr/>
                    <a:lstStyle/>
                    <a:p>
                      <a:pPr algn="ctr"/>
                      <a:r>
                        <a:rPr lang="ru-RU" dirty="0" smtClean="0">
                          <a:solidFill>
                            <a:schemeClr val="accent2">
                              <a:lumMod val="50000"/>
                            </a:schemeClr>
                          </a:solidFill>
                        </a:rPr>
                        <a:t>Значение</a:t>
                      </a:r>
                      <a:endParaRPr lang="ru-RU" dirty="0">
                        <a:solidFill>
                          <a:schemeClr val="accent2">
                            <a:lumMod val="50000"/>
                          </a:schemeClr>
                        </a:solidFill>
                      </a:endParaRPr>
                    </a:p>
                  </a:txBody>
                  <a:tcPr>
                    <a:solidFill>
                      <a:schemeClr val="bg1"/>
                    </a:solidFill>
                  </a:tcPr>
                </a:tc>
              </a:tr>
              <a:tr h="701437">
                <a:tc>
                  <a:txBody>
                    <a:bodyPr/>
                    <a:lstStyle/>
                    <a:p>
                      <a:pPr algn="l" fontAlgn="ctr"/>
                      <a:r>
                        <a:rPr lang="ru-RU" sz="1600" b="1" kern="1200" dirty="0" smtClean="0">
                          <a:solidFill>
                            <a:schemeClr val="dk1"/>
                          </a:solidFill>
                          <a:effectLst/>
                          <a:latin typeface="+mn-lt"/>
                          <a:ea typeface="+mn-ea"/>
                          <a:cs typeface="+mn-cs"/>
                        </a:rPr>
                        <a:t>Улучшение технической готовности систем управления гражданской обороны и систем оповещения населения об опасностях, обеспечение устойчивой радиосвязи</a:t>
                      </a:r>
                      <a:endParaRPr lang="ru-RU" sz="1600" b="1" i="0" u="none" strike="noStrike" dirty="0">
                        <a:solidFill>
                          <a:srgbClr val="000000"/>
                        </a:solidFill>
                        <a:effectLst/>
                        <a:latin typeface="+mn-lt"/>
                      </a:endParaRPr>
                    </a:p>
                  </a:txBody>
                  <a:tcPr marL="9525" marR="9525" marT="9525" marB="0" anchor="ctr"/>
                </a:tc>
                <a:tc>
                  <a:txBody>
                    <a:bodyPr/>
                    <a:lstStyle/>
                    <a:p>
                      <a:pPr algn="ctr"/>
                      <a:endParaRPr lang="ru-RU" sz="1600" b="1" dirty="0" smtClean="0">
                        <a:latin typeface="+mn-lt"/>
                      </a:endParaRPr>
                    </a:p>
                    <a:p>
                      <a:pPr algn="ctr"/>
                      <a:r>
                        <a:rPr lang="ru-RU" sz="1600" b="1" dirty="0" smtClean="0">
                          <a:latin typeface="+mn-lt"/>
                        </a:rPr>
                        <a:t>100</a:t>
                      </a:r>
                      <a:r>
                        <a:rPr lang="ru-RU" sz="1600" b="1" baseline="0" dirty="0" smtClean="0">
                          <a:latin typeface="+mn-lt"/>
                        </a:rPr>
                        <a:t> </a:t>
                      </a:r>
                      <a:r>
                        <a:rPr lang="ru-RU" sz="1600" b="1" dirty="0" smtClean="0">
                          <a:latin typeface="+mn-lt"/>
                        </a:rPr>
                        <a:t>%</a:t>
                      </a:r>
                      <a:endParaRPr lang="ru-RU" sz="1600" b="1" dirty="0">
                        <a:latin typeface="+mn-lt"/>
                      </a:endParaRPr>
                    </a:p>
                  </a:txBody>
                  <a:tcPr/>
                </a:tc>
              </a:tr>
              <a:tr h="548967">
                <a:tc>
                  <a:txBody>
                    <a:bodyPr/>
                    <a:lstStyle/>
                    <a:p>
                      <a:pPr algn="l" fontAlgn="ctr"/>
                      <a:r>
                        <a:rPr lang="ru-RU" sz="1600" b="1" kern="1200" dirty="0" smtClean="0">
                          <a:solidFill>
                            <a:schemeClr val="dk1"/>
                          </a:solidFill>
                          <a:effectLst/>
                          <a:latin typeface="+mn-lt"/>
                          <a:ea typeface="+mn-ea"/>
                          <a:cs typeface="+mn-cs"/>
                        </a:rPr>
                        <a:t>Снижение количества происшествий на водных объектах</a:t>
                      </a:r>
                      <a:endParaRPr lang="ru-RU" sz="1600" b="1" i="0" u="none" strike="noStrike" dirty="0">
                        <a:solidFill>
                          <a:srgbClr val="000000"/>
                        </a:solidFill>
                        <a:effectLst/>
                        <a:latin typeface="+mn-lt"/>
                      </a:endParaRPr>
                    </a:p>
                  </a:txBody>
                  <a:tcPr marL="9525" marR="9525" marT="9525" marB="0" anchor="ctr"/>
                </a:tc>
                <a:tc>
                  <a:txBody>
                    <a:bodyPr/>
                    <a:lstStyle/>
                    <a:p>
                      <a:pPr algn="ctr"/>
                      <a:r>
                        <a:rPr lang="ru-RU" sz="1600" b="1" dirty="0" smtClean="0">
                          <a:latin typeface="+mn-lt"/>
                        </a:rPr>
                        <a:t>0 ед.</a:t>
                      </a:r>
                    </a:p>
                  </a:txBody>
                  <a:tcPr/>
                </a:tc>
              </a:tr>
              <a:tr h="633903">
                <a:tc>
                  <a:txBody>
                    <a:bodyPr/>
                    <a:lstStyle/>
                    <a:p>
                      <a:pPr algn="l" fontAlgn="t"/>
                      <a:endParaRPr lang="ru-RU" sz="1600" b="1" kern="1200" dirty="0" smtClean="0">
                        <a:solidFill>
                          <a:schemeClr val="dk1"/>
                        </a:solidFill>
                        <a:effectLst/>
                        <a:latin typeface="+mn-lt"/>
                        <a:ea typeface="+mn-ea"/>
                        <a:cs typeface="+mn-cs"/>
                      </a:endParaRPr>
                    </a:p>
                    <a:p>
                      <a:pPr algn="l" fontAlgn="t"/>
                      <a:r>
                        <a:rPr lang="ru-RU" sz="1600" b="1" kern="1200" dirty="0" smtClean="0">
                          <a:solidFill>
                            <a:schemeClr val="dk1"/>
                          </a:solidFill>
                          <a:effectLst/>
                          <a:latin typeface="+mn-lt"/>
                          <a:ea typeface="+mn-ea"/>
                          <a:cs typeface="+mn-cs"/>
                        </a:rPr>
                        <a:t>Снижение количества пожаров в районе. </a:t>
                      </a:r>
                      <a:endParaRPr lang="ru-RU" sz="1600" b="1" i="0" u="none" strike="noStrike" dirty="0">
                        <a:solidFill>
                          <a:srgbClr val="000000"/>
                        </a:solidFill>
                        <a:effectLst/>
                        <a:latin typeface="+mn-lt"/>
                      </a:endParaRPr>
                    </a:p>
                  </a:txBody>
                  <a:tcPr marL="9525" marR="9525" marT="9525" marB="0"/>
                </a:tc>
                <a:tc>
                  <a:txBody>
                    <a:bodyPr/>
                    <a:lstStyle/>
                    <a:p>
                      <a:pPr algn="ctr"/>
                      <a:r>
                        <a:rPr lang="ru-RU" sz="1600" b="1" dirty="0" smtClean="0">
                          <a:latin typeface="+mn-lt"/>
                        </a:rPr>
                        <a:t>3 %</a:t>
                      </a:r>
                    </a:p>
                  </a:txBody>
                  <a:tcPr/>
                </a:tc>
              </a:tr>
              <a:tr h="364730">
                <a:tc>
                  <a:txBody>
                    <a:bodyPr/>
                    <a:lstStyle/>
                    <a:p>
                      <a:pPr algn="l" fontAlgn="t"/>
                      <a:r>
                        <a:rPr lang="ru-RU" sz="1600" b="1" kern="1200" dirty="0" smtClean="0">
                          <a:solidFill>
                            <a:schemeClr val="dk1"/>
                          </a:solidFill>
                          <a:effectLst/>
                          <a:latin typeface="+mn-lt"/>
                          <a:ea typeface="+mn-ea"/>
                          <a:cs typeface="+mn-cs"/>
                        </a:rPr>
                        <a:t>Снижение количества зарегистрированных правонарушений </a:t>
                      </a:r>
                      <a:endParaRPr lang="ru-RU" sz="1600" b="1" i="0" u="none" strike="noStrike" dirty="0">
                        <a:solidFill>
                          <a:srgbClr val="000000"/>
                        </a:solidFill>
                        <a:effectLst/>
                        <a:latin typeface="+mn-lt"/>
                      </a:endParaRPr>
                    </a:p>
                  </a:txBody>
                  <a:tcPr marL="9525" marR="9525" marT="9525" marB="0"/>
                </a:tc>
                <a:tc>
                  <a:txBody>
                    <a:bodyPr/>
                    <a:lstStyle/>
                    <a:p>
                      <a:pPr algn="ctr">
                        <a:lnSpc>
                          <a:spcPct val="115000"/>
                        </a:lnSpc>
                        <a:spcAft>
                          <a:spcPts val="0"/>
                        </a:spcAft>
                      </a:pPr>
                      <a:r>
                        <a:rPr lang="ru-RU" sz="1600" b="1" dirty="0" smtClean="0">
                          <a:effectLst/>
                          <a:latin typeface="+mn-lt"/>
                          <a:ea typeface="Times New Roman"/>
                          <a:cs typeface="Times New Roman"/>
                        </a:rPr>
                        <a:t>1 %</a:t>
                      </a:r>
                      <a:endParaRPr lang="ru-RU" sz="1600" b="1" dirty="0">
                        <a:effectLst/>
                        <a:latin typeface="+mn-lt"/>
                        <a:ea typeface="Times New Roman"/>
                        <a:cs typeface="Times New Roman"/>
                      </a:endParaRPr>
                    </a:p>
                  </a:txBody>
                  <a:tcPr marL="68580" marR="68580" marT="0" marB="0" anchor="ctr"/>
                </a:tc>
              </a:tr>
              <a:tr h="470630">
                <a:tc>
                  <a:txBody>
                    <a:bodyPr/>
                    <a:lstStyle/>
                    <a:p>
                      <a:pPr algn="l" fontAlgn="t"/>
                      <a:r>
                        <a:rPr lang="ru-RU" sz="1600" b="1" kern="1200" dirty="0" smtClean="0">
                          <a:solidFill>
                            <a:schemeClr val="dk1"/>
                          </a:solidFill>
                          <a:effectLst/>
                          <a:latin typeface="+mn-lt"/>
                          <a:ea typeface="+mn-ea"/>
                          <a:cs typeface="+mn-cs"/>
                        </a:rPr>
                        <a:t>Количество национально – культурных объединений  действующих на территории </a:t>
                      </a:r>
                      <a:r>
                        <a:rPr lang="ru-RU" sz="1600" b="1" kern="1200" dirty="0" err="1" smtClean="0">
                          <a:solidFill>
                            <a:schemeClr val="dk1"/>
                          </a:solidFill>
                          <a:effectLst/>
                          <a:latin typeface="+mn-lt"/>
                          <a:ea typeface="+mn-ea"/>
                          <a:cs typeface="+mn-cs"/>
                        </a:rPr>
                        <a:t>Кизнерского</a:t>
                      </a:r>
                      <a:r>
                        <a:rPr lang="ru-RU" sz="1600" b="1" kern="1200" dirty="0" smtClean="0">
                          <a:solidFill>
                            <a:schemeClr val="dk1"/>
                          </a:solidFill>
                          <a:effectLst/>
                          <a:latin typeface="+mn-lt"/>
                          <a:ea typeface="+mn-ea"/>
                          <a:cs typeface="+mn-cs"/>
                        </a:rPr>
                        <a:t> района</a:t>
                      </a:r>
                      <a:endParaRPr lang="ru-RU" sz="1600" b="1" i="0" u="none" strike="noStrike" dirty="0">
                        <a:solidFill>
                          <a:srgbClr val="000000"/>
                        </a:solidFill>
                        <a:effectLst/>
                        <a:latin typeface="+mn-lt"/>
                      </a:endParaRPr>
                    </a:p>
                  </a:txBody>
                  <a:tcPr marL="9525" marR="9525" marT="9525" marB="0"/>
                </a:tc>
                <a:tc>
                  <a:txBody>
                    <a:bodyPr/>
                    <a:lstStyle/>
                    <a:p>
                      <a:pPr algn="ctr"/>
                      <a:r>
                        <a:rPr lang="ru-RU" sz="1600" b="1" dirty="0" smtClean="0">
                          <a:latin typeface="+mn-lt"/>
                        </a:rPr>
                        <a:t>6 ед.</a:t>
                      </a:r>
                      <a:endParaRPr lang="ru-RU" sz="1600" b="1" dirty="0">
                        <a:latin typeface="+mn-lt"/>
                      </a:endParaRPr>
                    </a:p>
                  </a:txBody>
                  <a:tcPr/>
                </a:tc>
              </a:tr>
              <a:tr h="364730">
                <a:tc>
                  <a:txBody>
                    <a:bodyPr/>
                    <a:lstStyle/>
                    <a:p>
                      <a:pPr algn="l" fontAlgn="t"/>
                      <a:r>
                        <a:rPr lang="ru-RU" sz="1600" b="1" kern="1200" dirty="0" smtClean="0">
                          <a:solidFill>
                            <a:schemeClr val="dk1"/>
                          </a:solidFill>
                          <a:effectLst/>
                          <a:latin typeface="+mn-lt"/>
                          <a:ea typeface="+mn-ea"/>
                          <a:cs typeface="+mn-cs"/>
                        </a:rPr>
                        <a:t>Снижение количество чрезвычайных ситуаций, пожаров и происшествий </a:t>
                      </a:r>
                      <a:endParaRPr lang="ru-RU" sz="1600" b="1" i="0" u="none" strike="noStrike" dirty="0">
                        <a:solidFill>
                          <a:srgbClr val="000000"/>
                        </a:solidFill>
                        <a:effectLst/>
                        <a:latin typeface="+mn-lt"/>
                      </a:endParaRPr>
                    </a:p>
                  </a:txBody>
                  <a:tcPr marL="9525" marR="9525" marT="9525" marB="0"/>
                </a:tc>
                <a:tc>
                  <a:txBody>
                    <a:bodyPr/>
                    <a:lstStyle/>
                    <a:p>
                      <a:pPr algn="ctr"/>
                      <a:r>
                        <a:rPr lang="ru-RU" sz="1600" b="1" dirty="0" smtClean="0">
                          <a:latin typeface="+mn-lt"/>
                        </a:rPr>
                        <a:t>37</a:t>
                      </a:r>
                      <a:r>
                        <a:rPr lang="ru-RU" sz="1600" b="1" baseline="0" dirty="0" smtClean="0">
                          <a:latin typeface="+mn-lt"/>
                        </a:rPr>
                        <a:t> </a:t>
                      </a:r>
                      <a:r>
                        <a:rPr lang="ru-RU" sz="1600" b="1" dirty="0" smtClean="0">
                          <a:latin typeface="+mn-lt"/>
                        </a:rPr>
                        <a:t>%</a:t>
                      </a:r>
                      <a:endParaRPr lang="ru-RU" sz="1600" b="1" dirty="0">
                        <a:latin typeface="+mn-lt"/>
                      </a:endParaRPr>
                    </a:p>
                  </a:txBody>
                  <a:tcPr/>
                </a:tc>
              </a:tr>
              <a:tr h="470630">
                <a:tc>
                  <a:txBody>
                    <a:bodyPr/>
                    <a:lstStyle/>
                    <a:p>
                      <a:pPr algn="l" fontAlgn="t"/>
                      <a:r>
                        <a:rPr lang="ru-RU" sz="1600" b="1" kern="1200" dirty="0" smtClean="0">
                          <a:solidFill>
                            <a:schemeClr val="dk1"/>
                          </a:solidFill>
                          <a:effectLst/>
                          <a:latin typeface="+mn-lt"/>
                          <a:ea typeface="+mn-ea"/>
                          <a:cs typeface="+mn-cs"/>
                        </a:rPr>
                        <a:t>Обеспечение противопожарным водоснабжением населенных пунктов МО «Муниципальный округ Кизнерский район Удмуртской Республики»</a:t>
                      </a:r>
                      <a:endParaRPr lang="ru-RU" sz="1600" b="1" i="0" u="none" strike="noStrike" dirty="0">
                        <a:solidFill>
                          <a:srgbClr val="000000"/>
                        </a:solidFill>
                        <a:effectLst/>
                        <a:latin typeface="+mn-lt"/>
                      </a:endParaRPr>
                    </a:p>
                  </a:txBody>
                  <a:tcPr marL="9525" marR="9525" marT="9525" marB="0"/>
                </a:tc>
                <a:tc>
                  <a:txBody>
                    <a:bodyPr/>
                    <a:lstStyle/>
                    <a:p>
                      <a:pPr algn="ctr"/>
                      <a:r>
                        <a:rPr lang="ru-RU" sz="1600" b="1" dirty="0" smtClean="0">
                          <a:latin typeface="+mn-lt"/>
                        </a:rPr>
                        <a:t>100 %</a:t>
                      </a:r>
                      <a:endParaRPr lang="ru-RU" sz="1600" b="1" dirty="0">
                        <a:latin typeface="+mn-lt"/>
                      </a:endParaRPr>
                    </a:p>
                  </a:txBody>
                  <a:tcPr/>
                </a:tc>
              </a:tr>
            </a:tbl>
          </a:graphicData>
        </a:graphic>
      </p:graphicFrame>
    </p:spTree>
    <p:extLst>
      <p:ext uri="{BB962C8B-B14F-4D97-AF65-F5344CB8AC3E}">
        <p14:creationId xmlns="" xmlns:p14="http://schemas.microsoft.com/office/powerpoint/2010/main" val="360862068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44624"/>
            <a:ext cx="9036496" cy="1143000"/>
          </a:xfrm>
        </p:spPr>
        <p:txBody>
          <a:bodyPr>
            <a:noAutofit/>
          </a:bodyPr>
          <a:lstStyle/>
          <a:p>
            <a:pPr algn="ctr"/>
            <a:r>
              <a:rPr lang="ru-RU" sz="2000" b="1" dirty="0">
                <a:solidFill>
                  <a:srgbClr val="8064A2">
                    <a:lumMod val="50000"/>
                  </a:srgbClr>
                </a:solidFill>
                <a:latin typeface="Bookman Old Style" panose="02050604050505020204" pitchFamily="18" charset="0"/>
              </a:rPr>
              <a:t>Муниципальная программа </a:t>
            </a:r>
            <a:r>
              <a:rPr lang="ru-RU" sz="2400" b="1" dirty="0">
                <a:solidFill>
                  <a:srgbClr val="8064A2">
                    <a:lumMod val="50000"/>
                  </a:srgbClr>
                </a:solidFill>
                <a:latin typeface="Bookman Old Style" panose="02050604050505020204" pitchFamily="18" charset="0"/>
              </a:rPr>
              <a:t>«Содержание и развитие </a:t>
            </a:r>
            <a:r>
              <a:rPr lang="ru-RU" sz="2400" b="1" dirty="0" smtClean="0">
                <a:solidFill>
                  <a:srgbClr val="8064A2">
                    <a:lumMod val="50000"/>
                  </a:srgbClr>
                </a:solidFill>
                <a:latin typeface="Bookman Old Style" panose="02050604050505020204" pitchFamily="18" charset="0"/>
              </a:rPr>
              <a:t>муниципального хозяйства на 2020 </a:t>
            </a:r>
            <a:r>
              <a:rPr lang="ru-RU" sz="2400" b="1" dirty="0">
                <a:solidFill>
                  <a:srgbClr val="8064A2">
                    <a:lumMod val="50000"/>
                  </a:srgbClr>
                </a:solidFill>
                <a:latin typeface="Bookman Old Style" panose="02050604050505020204" pitchFamily="18" charset="0"/>
              </a:rPr>
              <a:t>– </a:t>
            </a:r>
            <a:r>
              <a:rPr lang="ru-RU" sz="2400" b="1" dirty="0" smtClean="0">
                <a:solidFill>
                  <a:srgbClr val="8064A2">
                    <a:lumMod val="50000"/>
                  </a:srgbClr>
                </a:solidFill>
                <a:latin typeface="Bookman Old Style" panose="02050604050505020204" pitchFamily="18" charset="0"/>
              </a:rPr>
              <a:t>2025 </a:t>
            </a:r>
            <a:r>
              <a:rPr lang="ru-RU" sz="2400" b="1" dirty="0">
                <a:solidFill>
                  <a:srgbClr val="8064A2">
                    <a:lumMod val="50000"/>
                  </a:srgbClr>
                </a:solidFill>
                <a:latin typeface="Bookman Old Style" panose="02050604050505020204" pitchFamily="18" charset="0"/>
              </a:rPr>
              <a:t>г.г.»</a:t>
            </a:r>
            <a:br>
              <a:rPr lang="ru-RU" sz="2400" b="1" dirty="0">
                <a:solidFill>
                  <a:srgbClr val="8064A2">
                    <a:lumMod val="50000"/>
                  </a:srgbClr>
                </a:solidFill>
                <a:latin typeface="Bookman Old Style" panose="02050604050505020204" pitchFamily="18" charset="0"/>
              </a:rPr>
            </a:br>
            <a:endParaRPr lang="ru-RU" sz="2400" dirty="0">
              <a:latin typeface="Bookman Old Style" panose="02050604050505020204" pitchFamily="18" charset="0"/>
            </a:endParaRPr>
          </a:p>
        </p:txBody>
      </p:sp>
      <p:sp>
        <p:nvSpPr>
          <p:cNvPr id="3" name="Объект 2"/>
          <p:cNvSpPr>
            <a:spLocks noGrp="1"/>
          </p:cNvSpPr>
          <p:nvPr>
            <p:ph idx="1"/>
          </p:nvPr>
        </p:nvSpPr>
        <p:spPr>
          <a:xfrm>
            <a:off x="539552" y="908720"/>
            <a:ext cx="8229600" cy="4525963"/>
          </a:xfrm>
        </p:spPr>
        <p:txBody>
          <a:bodyPr/>
          <a:lstStyle/>
          <a:p>
            <a:pPr fontAlgn="base"/>
            <a:r>
              <a:rPr lang="ru-RU" sz="2400" b="1" dirty="0">
                <a:solidFill>
                  <a:schemeClr val="tx2">
                    <a:lumMod val="50000"/>
                  </a:schemeClr>
                </a:solidFill>
              </a:rPr>
              <a:t>Цель программы – </a:t>
            </a:r>
          </a:p>
          <a:p>
            <a:pPr marL="0" indent="0" fontAlgn="base">
              <a:buNone/>
            </a:pPr>
            <a:r>
              <a:rPr lang="ru-RU" sz="2000" b="1" dirty="0">
                <a:solidFill>
                  <a:prstClr val="black"/>
                </a:solidFill>
                <a:cs typeface="Times New Roman"/>
              </a:rPr>
              <a:t>* Развитие муниципального хозяйства и территории в целях обеспечения комфортных условий проживания для граждан в настоящем и будущем </a:t>
            </a:r>
          </a:p>
          <a:p>
            <a:pPr fontAlgn="base"/>
            <a:endParaRPr lang="ru-RU" sz="2000" b="1" dirty="0">
              <a:solidFill>
                <a:prstClr val="black"/>
              </a:solidFill>
              <a:cs typeface="Times New Roman"/>
            </a:endParaRPr>
          </a:p>
          <a:p>
            <a:endParaRPr lang="ru-RU" dirty="0"/>
          </a:p>
        </p:txBody>
      </p:sp>
      <p:graphicFrame>
        <p:nvGraphicFramePr>
          <p:cNvPr id="4" name="Таблица 3"/>
          <p:cNvGraphicFramePr>
            <a:graphicFrameLocks noGrp="1"/>
          </p:cNvGraphicFramePr>
          <p:nvPr>
            <p:extLst>
              <p:ext uri="{D42A27DB-BD31-4B8C-83A1-F6EECF244321}">
                <p14:modId xmlns="" xmlns:p14="http://schemas.microsoft.com/office/powerpoint/2010/main" val="1387693017"/>
              </p:ext>
            </p:extLst>
          </p:nvPr>
        </p:nvGraphicFramePr>
        <p:xfrm>
          <a:off x="285720" y="2857497"/>
          <a:ext cx="5845776" cy="3715146"/>
        </p:xfrm>
        <a:graphic>
          <a:graphicData uri="http://schemas.openxmlformats.org/drawingml/2006/table">
            <a:tbl>
              <a:tblPr firstRow="1" bandRow="1">
                <a:tableStyleId>{21E4AEA4-8DFA-4A89-87EB-49C32662AFE0}</a:tableStyleId>
              </a:tblPr>
              <a:tblGrid>
                <a:gridCol w="1864411"/>
                <a:gridCol w="2032773"/>
                <a:gridCol w="1948592"/>
              </a:tblGrid>
              <a:tr h="571503">
                <a:tc>
                  <a:txBody>
                    <a:bodyPr/>
                    <a:lstStyle/>
                    <a:p>
                      <a:pPr algn="ctr"/>
                      <a:r>
                        <a:rPr lang="ru-RU" dirty="0" smtClean="0">
                          <a:solidFill>
                            <a:schemeClr val="tx2">
                              <a:lumMod val="50000"/>
                            </a:schemeClr>
                          </a:solidFill>
                        </a:rPr>
                        <a:t>2023 год</a:t>
                      </a:r>
                      <a:endParaRPr lang="ru-RU" dirty="0">
                        <a:solidFill>
                          <a:schemeClr val="tx2">
                            <a:lumMod val="50000"/>
                          </a:schemeClr>
                        </a:solidFill>
                      </a:endParaRPr>
                    </a:p>
                  </a:txBody>
                  <a:tcPr>
                    <a:solidFill>
                      <a:schemeClr val="tx2">
                        <a:lumMod val="20000"/>
                        <a:lumOff val="80000"/>
                      </a:schemeClr>
                    </a:solidFill>
                  </a:tcPr>
                </a:tc>
                <a:tc>
                  <a:txBody>
                    <a:bodyPr/>
                    <a:lstStyle/>
                    <a:p>
                      <a:pPr algn="ctr"/>
                      <a:r>
                        <a:rPr lang="ru-RU" dirty="0" smtClean="0">
                          <a:solidFill>
                            <a:schemeClr val="tx2">
                              <a:lumMod val="50000"/>
                            </a:schemeClr>
                          </a:solidFill>
                        </a:rPr>
                        <a:t>2024 год</a:t>
                      </a:r>
                      <a:endParaRPr lang="ru-RU" dirty="0">
                        <a:solidFill>
                          <a:schemeClr val="tx2">
                            <a:lumMod val="50000"/>
                          </a:schemeClr>
                        </a:solidFill>
                      </a:endParaRPr>
                    </a:p>
                  </a:txBody>
                  <a:tcPr>
                    <a:solidFill>
                      <a:schemeClr val="tx2">
                        <a:lumMod val="20000"/>
                        <a:lumOff val="80000"/>
                      </a:schemeClr>
                    </a:solidFill>
                  </a:tcPr>
                </a:tc>
                <a:tc>
                  <a:txBody>
                    <a:bodyPr/>
                    <a:lstStyle/>
                    <a:p>
                      <a:pPr algn="ctr"/>
                      <a:r>
                        <a:rPr lang="ru-RU" dirty="0" smtClean="0">
                          <a:solidFill>
                            <a:schemeClr val="tx2">
                              <a:lumMod val="50000"/>
                            </a:schemeClr>
                          </a:solidFill>
                        </a:rPr>
                        <a:t>2025 год</a:t>
                      </a:r>
                      <a:endParaRPr lang="ru-RU" dirty="0">
                        <a:solidFill>
                          <a:schemeClr val="tx2">
                            <a:lumMod val="50000"/>
                          </a:schemeClr>
                        </a:solidFill>
                      </a:endParaRPr>
                    </a:p>
                  </a:txBody>
                  <a:tcPr>
                    <a:solidFill>
                      <a:schemeClr val="tx2">
                        <a:lumMod val="20000"/>
                        <a:lumOff val="80000"/>
                      </a:schemeClr>
                    </a:solidFill>
                  </a:tcPr>
                </a:tc>
              </a:tr>
              <a:tr h="393808">
                <a:tc>
                  <a:txBody>
                    <a:bodyPr/>
                    <a:lstStyle/>
                    <a:p>
                      <a:pPr algn="ctr"/>
                      <a:r>
                        <a:rPr lang="ru-RU" b="1" dirty="0" smtClean="0"/>
                        <a:t>53</a:t>
                      </a:r>
                      <a:r>
                        <a:rPr lang="ru-RU" b="1" baseline="0" dirty="0" smtClean="0"/>
                        <a:t> 016,5</a:t>
                      </a:r>
                      <a:endParaRPr lang="ru-RU" b="1" dirty="0"/>
                    </a:p>
                  </a:txBody>
                  <a:tcPr>
                    <a:solidFill>
                      <a:schemeClr val="tx2">
                        <a:lumMod val="20000"/>
                        <a:lumOff val="80000"/>
                      </a:schemeClr>
                    </a:solidFill>
                  </a:tcPr>
                </a:tc>
                <a:tc>
                  <a:txBody>
                    <a:bodyPr/>
                    <a:lstStyle/>
                    <a:p>
                      <a:pPr algn="ctr"/>
                      <a:r>
                        <a:rPr lang="ru-RU" b="1" dirty="0" smtClean="0"/>
                        <a:t>54 716,6</a:t>
                      </a:r>
                      <a:endParaRPr lang="ru-RU" b="1" dirty="0"/>
                    </a:p>
                  </a:txBody>
                  <a:tcPr>
                    <a:solidFill>
                      <a:schemeClr val="tx2">
                        <a:lumMod val="20000"/>
                        <a:lumOff val="80000"/>
                      </a:schemeClr>
                    </a:solidFill>
                  </a:tcPr>
                </a:tc>
                <a:tc>
                  <a:txBody>
                    <a:bodyPr/>
                    <a:lstStyle/>
                    <a:p>
                      <a:pPr algn="ctr"/>
                      <a:r>
                        <a:rPr lang="ru-RU" b="1" dirty="0" smtClean="0"/>
                        <a:t>61 619,8</a:t>
                      </a:r>
                      <a:endParaRPr lang="ru-RU" b="1" dirty="0"/>
                    </a:p>
                  </a:txBody>
                  <a:tcPr>
                    <a:solidFill>
                      <a:schemeClr val="tx2">
                        <a:lumMod val="20000"/>
                        <a:lumOff val="80000"/>
                      </a:schemeClr>
                    </a:solidFill>
                  </a:tcPr>
                </a:tc>
              </a:tr>
              <a:tr h="787617">
                <a:tc>
                  <a:txBody>
                    <a:bodyPr/>
                    <a:lstStyle/>
                    <a:p>
                      <a:pPr algn="ctr"/>
                      <a:endParaRPr lang="ru-RU" sz="1600" b="1" i="1" dirty="0" smtClean="0"/>
                    </a:p>
                    <a:p>
                      <a:pPr algn="ctr"/>
                      <a:r>
                        <a:rPr lang="ru-RU" sz="1600" b="1" i="1" dirty="0" smtClean="0"/>
                        <a:t>10</a:t>
                      </a:r>
                      <a:r>
                        <a:rPr lang="ru-RU" sz="1600" b="1" i="1" baseline="0" dirty="0" smtClean="0"/>
                        <a:t> 887,4</a:t>
                      </a:r>
                      <a:endParaRPr lang="ru-RU" sz="1600" b="1" i="1" dirty="0" smtClean="0"/>
                    </a:p>
                  </a:txBody>
                  <a:tcPr>
                    <a:solidFill>
                      <a:schemeClr val="tx2">
                        <a:lumMod val="20000"/>
                        <a:lumOff val="80000"/>
                      </a:schemeClr>
                    </a:solidFill>
                  </a:tcPr>
                </a:tc>
                <a:tc gridSpan="2">
                  <a:txBody>
                    <a:bodyPr/>
                    <a:lstStyle/>
                    <a:p>
                      <a:r>
                        <a:rPr lang="ru-RU" sz="1400" b="1" dirty="0" smtClean="0"/>
                        <a:t>Подпрограмма «Содержание и развитие коммунальной инфраструктуры на 2020 – 2025 годы»</a:t>
                      </a:r>
                      <a:endParaRPr lang="ru-RU" sz="1400" b="1" dirty="0"/>
                    </a:p>
                  </a:txBody>
                  <a:tcPr>
                    <a:solidFill>
                      <a:schemeClr val="tx2">
                        <a:lumMod val="20000"/>
                        <a:lumOff val="80000"/>
                      </a:schemeClr>
                    </a:solidFill>
                  </a:tcPr>
                </a:tc>
                <a:tc hMerge="1">
                  <a:txBody>
                    <a:bodyPr/>
                    <a:lstStyle/>
                    <a:p>
                      <a:pPr algn="ctr"/>
                      <a:endParaRPr lang="ru-RU" dirty="0"/>
                    </a:p>
                  </a:txBody>
                  <a:tcPr/>
                </a:tc>
              </a:tr>
              <a:tr h="1017338">
                <a:tc>
                  <a:txBody>
                    <a:bodyPr/>
                    <a:lstStyle/>
                    <a:p>
                      <a:pPr algn="ctr"/>
                      <a:endParaRPr lang="ru-RU" sz="1600" b="1" i="1" dirty="0" smtClean="0">
                        <a:latin typeface="Times New Roman" pitchFamily="18" charset="0"/>
                        <a:cs typeface="Times New Roman" pitchFamily="18" charset="0"/>
                      </a:endParaRPr>
                    </a:p>
                    <a:p>
                      <a:pPr algn="ctr"/>
                      <a:r>
                        <a:rPr lang="ru-RU" sz="1600" b="1" i="1" dirty="0" smtClean="0">
                          <a:latin typeface="Times New Roman" pitchFamily="18" charset="0"/>
                          <a:cs typeface="Times New Roman" pitchFamily="18" charset="0"/>
                        </a:rPr>
                        <a:t>39 933,3</a:t>
                      </a:r>
                    </a:p>
                  </a:txBody>
                  <a:tcPr>
                    <a:solidFill>
                      <a:schemeClr val="tx2">
                        <a:lumMod val="20000"/>
                        <a:lumOff val="80000"/>
                      </a:schemeClr>
                    </a:solidFill>
                  </a:tcPr>
                </a:tc>
                <a:tc gridSpan="2">
                  <a:txBody>
                    <a:bodyPr/>
                    <a:lstStyle/>
                    <a:p>
                      <a:r>
                        <a:rPr lang="ru-RU" sz="1400" b="1" dirty="0" smtClean="0"/>
                        <a:t>Подпрограмма «Развитие</a:t>
                      </a:r>
                      <a:r>
                        <a:rPr lang="ru-RU" sz="1400" b="1" baseline="0" dirty="0" smtClean="0"/>
                        <a:t> транспортной системы (организация транспортного обслуживания населения, развитие дорожного хозяйства)</a:t>
                      </a:r>
                      <a:r>
                        <a:rPr lang="ru-RU" sz="1400" b="1" dirty="0" smtClean="0"/>
                        <a:t>»</a:t>
                      </a:r>
                    </a:p>
                  </a:txBody>
                  <a:tcPr>
                    <a:solidFill>
                      <a:schemeClr val="tx2">
                        <a:lumMod val="20000"/>
                        <a:lumOff val="80000"/>
                      </a:schemeClr>
                    </a:solidFill>
                  </a:tcPr>
                </a:tc>
                <a:tc hMerge="1">
                  <a:txBody>
                    <a:bodyPr/>
                    <a:lstStyle/>
                    <a:p>
                      <a:endParaRPr lang="ru-RU"/>
                    </a:p>
                  </a:txBody>
                  <a:tcPr/>
                </a:tc>
              </a:tr>
              <a:tr h="787617">
                <a:tc>
                  <a:txBody>
                    <a:bodyPr/>
                    <a:lstStyle/>
                    <a:p>
                      <a:pPr algn="ctr"/>
                      <a:endParaRPr lang="ru-RU" sz="1600" b="1" i="0" dirty="0" smtClean="0">
                        <a:latin typeface="Times New Roman" pitchFamily="18" charset="0"/>
                        <a:cs typeface="Times New Roman" pitchFamily="18" charset="0"/>
                      </a:endParaRPr>
                    </a:p>
                    <a:p>
                      <a:pPr algn="ctr"/>
                      <a:r>
                        <a:rPr lang="ru-RU" sz="1600" b="1" i="0" dirty="0" smtClean="0">
                          <a:latin typeface="Times New Roman" pitchFamily="18" charset="0"/>
                          <a:cs typeface="Times New Roman" pitchFamily="18" charset="0"/>
                        </a:rPr>
                        <a:t>2 195,8</a:t>
                      </a:r>
                    </a:p>
                  </a:txBody>
                  <a:tcPr>
                    <a:solidFill>
                      <a:schemeClr val="tx2">
                        <a:lumMod val="20000"/>
                        <a:lumOff val="80000"/>
                      </a:schemeClr>
                    </a:solidFill>
                  </a:tcPr>
                </a:tc>
                <a:tc gridSpan="2">
                  <a:txBody>
                    <a:bodyPr/>
                    <a:lstStyle/>
                    <a:p>
                      <a:r>
                        <a:rPr kumimoji="0" lang="ru-RU" sz="1400" b="1" kern="1200" dirty="0" smtClean="0">
                          <a:solidFill>
                            <a:schemeClr val="dk1"/>
                          </a:solidFill>
                          <a:latin typeface="+mn-lt"/>
                          <a:ea typeface="+mn-ea"/>
                          <a:cs typeface="+mn-cs"/>
                        </a:rPr>
                        <a:t>Подпрограмма «Благоустройство и охрана окружающей среды муниципального образования «Кизнерский район»</a:t>
                      </a:r>
                      <a:endParaRPr lang="ru-RU" sz="1400" b="1" dirty="0" smtClean="0"/>
                    </a:p>
                  </a:txBody>
                  <a:tcPr>
                    <a:solidFill>
                      <a:schemeClr val="tx2">
                        <a:lumMod val="20000"/>
                        <a:lumOff val="80000"/>
                      </a:schemeClr>
                    </a:solidFill>
                  </a:tcPr>
                </a:tc>
                <a:tc hMerge="1">
                  <a:txBody>
                    <a:bodyPr/>
                    <a:lstStyle/>
                    <a:p>
                      <a:endParaRPr lang="ru-RU"/>
                    </a:p>
                  </a:txBody>
                  <a:tcPr/>
                </a:tc>
              </a:tr>
            </a:tbl>
          </a:graphicData>
        </a:graphic>
      </p:graphicFrame>
      <p:pic>
        <p:nvPicPr>
          <p:cNvPr id="12292" name="Picture 4" descr="http://egov-buryatia.ru/upload/iblock/eeb/eeb733e60075e03da98002f1e8113424.JPG"/>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6286512" y="2428868"/>
            <a:ext cx="2214578" cy="1222425"/>
          </a:xfrm>
          <a:prstGeom prst="rect">
            <a:avLst/>
          </a:prstGeom>
          <a:noFill/>
          <a:extLst>
            <a:ext uri="{909E8E84-426E-40DD-AFC4-6F175D3DCCD1}">
              <a14:hiddenFill xmlns="" xmlns:a14="http://schemas.microsoft.com/office/drawing/2010/main">
                <a:solidFill>
                  <a:srgbClr val="FFFFFF"/>
                </a:solidFill>
              </a14:hiddenFill>
            </a:ext>
          </a:extLst>
        </p:spPr>
      </p:pic>
      <p:sp>
        <p:nvSpPr>
          <p:cNvPr id="5" name="TextBox 4"/>
          <p:cNvSpPr txBox="1"/>
          <p:nvPr/>
        </p:nvSpPr>
        <p:spPr>
          <a:xfrm>
            <a:off x="4786314" y="2357430"/>
            <a:ext cx="1205163" cy="523220"/>
          </a:xfrm>
          <a:prstGeom prst="rect">
            <a:avLst/>
          </a:prstGeom>
          <a:noFill/>
        </p:spPr>
        <p:txBody>
          <a:bodyPr wrap="square" rtlCol="0">
            <a:spAutoFit/>
          </a:bodyPr>
          <a:lstStyle/>
          <a:p>
            <a:r>
              <a:rPr lang="ru-RU" sz="1400" b="1" dirty="0"/>
              <a:t>(Тыс. руб.)</a:t>
            </a:r>
          </a:p>
          <a:p>
            <a:endParaRPr lang="ru-RU" sz="1400" dirty="0"/>
          </a:p>
        </p:txBody>
      </p:sp>
      <p:pic>
        <p:nvPicPr>
          <p:cNvPr id="11266" name="Picture 2"/>
          <p:cNvPicPr>
            <a:picLocks noChangeAspect="1" noChangeArrowheads="1"/>
          </p:cNvPicPr>
          <p:nvPr/>
        </p:nvPicPr>
        <p:blipFill>
          <a:blip r:embed="rId3" cstate="email">
            <a:extLst>
              <a:ext uri="{28A0092B-C50C-407E-A947-70E740481C1C}">
                <a14:useLocalDpi xmlns="" xmlns:a14="http://schemas.microsoft.com/office/drawing/2010/main" val="0"/>
              </a:ext>
            </a:extLst>
          </a:blip>
          <a:srcRect/>
          <a:stretch>
            <a:fillRect/>
          </a:stretch>
        </p:blipFill>
        <p:spPr bwMode="auto">
          <a:xfrm>
            <a:off x="6444208" y="4077072"/>
            <a:ext cx="2592288" cy="197386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200075052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404664"/>
            <a:ext cx="9159277" cy="707886"/>
          </a:xfrm>
          <a:prstGeom prst="rect">
            <a:avLst/>
          </a:prstGeom>
          <a:noFill/>
        </p:spPr>
        <p:txBody>
          <a:bodyPr wrap="square" rtlCol="0">
            <a:spAutoFit/>
          </a:bodyPr>
          <a:lstStyle/>
          <a:p>
            <a:pPr algn="ctr"/>
            <a:r>
              <a:rPr lang="ru-RU" sz="2000" b="1" dirty="0" smtClean="0">
                <a:solidFill>
                  <a:schemeClr val="accent2">
                    <a:lumMod val="50000"/>
                  </a:schemeClr>
                </a:solidFill>
              </a:rPr>
              <a:t>Целевые показатели муниципальной программы </a:t>
            </a:r>
          </a:p>
          <a:p>
            <a:pPr algn="ctr"/>
            <a:r>
              <a:rPr lang="ru-RU" sz="2000" b="1" dirty="0" smtClean="0">
                <a:solidFill>
                  <a:schemeClr val="accent2">
                    <a:lumMod val="50000"/>
                  </a:schemeClr>
                </a:solidFill>
              </a:rPr>
              <a:t>«</a:t>
            </a:r>
            <a:r>
              <a:rPr lang="ru-RU" b="1" dirty="0">
                <a:solidFill>
                  <a:schemeClr val="accent2">
                    <a:lumMod val="50000"/>
                  </a:schemeClr>
                </a:solidFill>
              </a:rPr>
              <a:t>Содержание и развитие </a:t>
            </a:r>
            <a:r>
              <a:rPr lang="ru-RU" b="1" dirty="0" smtClean="0">
                <a:solidFill>
                  <a:schemeClr val="accent2">
                    <a:lumMod val="50000"/>
                  </a:schemeClr>
                </a:solidFill>
              </a:rPr>
              <a:t>муниципального хозяйства»</a:t>
            </a:r>
            <a:endParaRPr lang="ru-RU" b="1" dirty="0">
              <a:solidFill>
                <a:schemeClr val="accent2">
                  <a:lumMod val="50000"/>
                </a:schemeClr>
              </a:solidFill>
            </a:endParaRPr>
          </a:p>
        </p:txBody>
      </p:sp>
      <p:graphicFrame>
        <p:nvGraphicFramePr>
          <p:cNvPr id="3" name="Таблица 2"/>
          <p:cNvGraphicFramePr>
            <a:graphicFrameLocks noGrp="1"/>
          </p:cNvGraphicFramePr>
          <p:nvPr>
            <p:extLst>
              <p:ext uri="{D42A27DB-BD31-4B8C-83A1-F6EECF244321}">
                <p14:modId xmlns="" xmlns:p14="http://schemas.microsoft.com/office/powerpoint/2010/main" val="4261599612"/>
              </p:ext>
            </p:extLst>
          </p:nvPr>
        </p:nvGraphicFramePr>
        <p:xfrm>
          <a:off x="611560" y="1415663"/>
          <a:ext cx="8280926" cy="4942295"/>
        </p:xfrm>
        <a:graphic>
          <a:graphicData uri="http://schemas.openxmlformats.org/drawingml/2006/table">
            <a:tbl>
              <a:tblPr firstRow="1" bandRow="1">
                <a:tableStyleId>{5C22544A-7EE6-4342-B048-85BDC9FD1C3A}</a:tableStyleId>
              </a:tblPr>
              <a:tblGrid>
                <a:gridCol w="6840766"/>
                <a:gridCol w="1440160"/>
              </a:tblGrid>
              <a:tr h="381209">
                <a:tc>
                  <a:txBody>
                    <a:bodyPr/>
                    <a:lstStyle/>
                    <a:p>
                      <a:pPr algn="ctr"/>
                      <a:r>
                        <a:rPr lang="ru-RU" dirty="0" smtClean="0">
                          <a:solidFill>
                            <a:schemeClr val="accent2">
                              <a:lumMod val="50000"/>
                            </a:schemeClr>
                          </a:solidFill>
                        </a:rPr>
                        <a:t>Целевой показатель</a:t>
                      </a:r>
                      <a:endParaRPr lang="ru-RU" dirty="0">
                        <a:solidFill>
                          <a:schemeClr val="accent2">
                            <a:lumMod val="50000"/>
                          </a:schemeClr>
                        </a:solidFill>
                      </a:endParaRPr>
                    </a:p>
                  </a:txBody>
                  <a:tcPr>
                    <a:solidFill>
                      <a:schemeClr val="bg1"/>
                    </a:solidFill>
                  </a:tcPr>
                </a:tc>
                <a:tc>
                  <a:txBody>
                    <a:bodyPr/>
                    <a:lstStyle/>
                    <a:p>
                      <a:pPr algn="ctr"/>
                      <a:r>
                        <a:rPr lang="ru-RU" dirty="0" smtClean="0">
                          <a:solidFill>
                            <a:schemeClr val="accent2">
                              <a:lumMod val="50000"/>
                            </a:schemeClr>
                          </a:solidFill>
                        </a:rPr>
                        <a:t>Значение</a:t>
                      </a:r>
                      <a:endParaRPr lang="ru-RU" dirty="0">
                        <a:solidFill>
                          <a:schemeClr val="accent2">
                            <a:lumMod val="50000"/>
                          </a:schemeClr>
                        </a:solidFill>
                      </a:endParaRPr>
                    </a:p>
                  </a:txBody>
                  <a:tcPr>
                    <a:solidFill>
                      <a:schemeClr val="bg1"/>
                    </a:solidFill>
                  </a:tcPr>
                </a:tc>
              </a:tr>
              <a:tr h="731065">
                <a:tc>
                  <a:txBody>
                    <a:bodyPr/>
                    <a:lstStyle/>
                    <a:p>
                      <a:pPr algn="l" fontAlgn="ctr"/>
                      <a:r>
                        <a:rPr lang="ru-RU" sz="1400" b="1" i="0" u="none" strike="noStrike" dirty="0">
                          <a:solidFill>
                            <a:srgbClr val="000000"/>
                          </a:solidFill>
                          <a:effectLst/>
                          <a:latin typeface="+mn-lt"/>
                        </a:rPr>
                        <a:t>Объем ввода жилья в эксплуатацию</a:t>
                      </a:r>
                    </a:p>
                  </a:txBody>
                  <a:tcPr marL="9525" marR="9525" marT="9525" marB="0" anchor="ctr"/>
                </a:tc>
                <a:tc>
                  <a:txBody>
                    <a:bodyPr/>
                    <a:lstStyle/>
                    <a:p>
                      <a:pPr algn="ctr"/>
                      <a:endParaRPr lang="ru-RU" sz="1400" b="1" dirty="0" smtClean="0">
                        <a:latin typeface="+mn-lt"/>
                      </a:endParaRPr>
                    </a:p>
                    <a:p>
                      <a:pPr algn="ctr"/>
                      <a:r>
                        <a:rPr lang="ru-RU" sz="1400" b="1" dirty="0" smtClean="0">
                          <a:latin typeface="+mn-lt"/>
                        </a:rPr>
                        <a:t>6 700 кв. м.</a:t>
                      </a:r>
                    </a:p>
                  </a:txBody>
                  <a:tcPr/>
                </a:tc>
              </a:tr>
              <a:tr h="572155">
                <a:tc>
                  <a:txBody>
                    <a:bodyPr/>
                    <a:lstStyle/>
                    <a:p>
                      <a:pPr algn="l" fontAlgn="ctr"/>
                      <a:r>
                        <a:rPr lang="ru-RU" sz="1400" b="1" i="0" u="none" strike="noStrike" dirty="0">
                          <a:solidFill>
                            <a:srgbClr val="000000"/>
                          </a:solidFill>
                          <a:effectLst/>
                          <a:latin typeface="+mn-lt"/>
                        </a:rPr>
                        <a:t>Износ сетей теплоснабжения</a:t>
                      </a:r>
                    </a:p>
                  </a:txBody>
                  <a:tcPr marL="9525" marR="9525" marT="9525" marB="0" anchor="ctr"/>
                </a:tc>
                <a:tc>
                  <a:txBody>
                    <a:bodyPr/>
                    <a:lstStyle/>
                    <a:p>
                      <a:pPr algn="ctr"/>
                      <a:r>
                        <a:rPr lang="ru-RU" sz="1400" b="1" dirty="0" smtClean="0">
                          <a:latin typeface="+mn-lt"/>
                        </a:rPr>
                        <a:t>30 %</a:t>
                      </a:r>
                    </a:p>
                  </a:txBody>
                  <a:tcPr/>
                </a:tc>
              </a:tr>
              <a:tr h="660678">
                <a:tc>
                  <a:txBody>
                    <a:bodyPr/>
                    <a:lstStyle/>
                    <a:p>
                      <a:pPr algn="l" fontAlgn="ctr"/>
                      <a:r>
                        <a:rPr lang="ru-RU" sz="1400" b="1" i="0" u="none" strike="noStrike" dirty="0">
                          <a:solidFill>
                            <a:srgbClr val="000000"/>
                          </a:solidFill>
                          <a:effectLst/>
                          <a:latin typeface="+mn-lt"/>
                        </a:rPr>
                        <a:t>Износ сетей электроснабжения</a:t>
                      </a:r>
                    </a:p>
                  </a:txBody>
                  <a:tcPr marL="9525" marR="9525" marT="9525" marB="0" anchor="ctr"/>
                </a:tc>
                <a:tc>
                  <a:txBody>
                    <a:bodyPr/>
                    <a:lstStyle/>
                    <a:p>
                      <a:pPr algn="ctr"/>
                      <a:endParaRPr lang="ru-RU" sz="1400" b="1" dirty="0" smtClean="0">
                        <a:latin typeface="+mn-lt"/>
                      </a:endParaRPr>
                    </a:p>
                    <a:p>
                      <a:pPr algn="ctr"/>
                      <a:r>
                        <a:rPr lang="ru-RU" sz="1400" b="1" dirty="0" smtClean="0">
                          <a:latin typeface="+mn-lt"/>
                        </a:rPr>
                        <a:t>30 %</a:t>
                      </a:r>
                    </a:p>
                  </a:txBody>
                  <a:tcPr/>
                </a:tc>
              </a:tr>
              <a:tr h="380136">
                <a:tc>
                  <a:txBody>
                    <a:bodyPr/>
                    <a:lstStyle/>
                    <a:p>
                      <a:pPr algn="l" fontAlgn="ctr"/>
                      <a:r>
                        <a:rPr lang="ru-RU" sz="1400" b="1" i="0" u="none" strike="noStrike" dirty="0">
                          <a:solidFill>
                            <a:srgbClr val="000000"/>
                          </a:solidFill>
                          <a:effectLst/>
                          <a:latin typeface="+mn-lt"/>
                        </a:rPr>
                        <a:t>Количество благоустроенных мест общего пользования, парков и скверов</a:t>
                      </a:r>
                    </a:p>
                  </a:txBody>
                  <a:tcPr marL="9525" marR="9525" marT="9525" marB="0" anchor="ctr"/>
                </a:tc>
                <a:tc>
                  <a:txBody>
                    <a:bodyPr/>
                    <a:lstStyle/>
                    <a:p>
                      <a:pPr algn="ctr">
                        <a:lnSpc>
                          <a:spcPct val="115000"/>
                        </a:lnSpc>
                        <a:spcAft>
                          <a:spcPts val="0"/>
                        </a:spcAft>
                      </a:pPr>
                      <a:r>
                        <a:rPr lang="ru-RU" sz="1400" b="1" dirty="0" smtClean="0">
                          <a:effectLst/>
                          <a:latin typeface="+mn-lt"/>
                          <a:ea typeface="Times New Roman"/>
                          <a:cs typeface="Times New Roman"/>
                        </a:rPr>
                        <a:t>6 ед.</a:t>
                      </a:r>
                      <a:endParaRPr lang="ru-RU" sz="1400" b="1" dirty="0">
                        <a:effectLst/>
                        <a:latin typeface="+mn-lt"/>
                        <a:ea typeface="Times New Roman"/>
                        <a:cs typeface="Times New Roman"/>
                      </a:endParaRPr>
                    </a:p>
                  </a:txBody>
                  <a:tcPr marL="68580" marR="68580" marT="0" marB="0" anchor="ctr"/>
                </a:tc>
              </a:tr>
              <a:tr h="899416">
                <a:tc>
                  <a:txBody>
                    <a:bodyPr/>
                    <a:lstStyle/>
                    <a:p>
                      <a:pPr algn="l" fontAlgn="ctr"/>
                      <a:r>
                        <a:rPr lang="ru-RU" sz="1400" b="1" i="0" u="none" strike="noStrike" dirty="0">
                          <a:solidFill>
                            <a:srgbClr val="000000"/>
                          </a:solidFill>
                          <a:effectLst/>
                          <a:latin typeface="+mn-lt"/>
                        </a:rPr>
                        <a:t>Доля населения, проживающего в населенных пунктах, не имеющих регулярного автобусного сообщения и (или) железнодорожного сообщения с административным центром муниципального района, в общей численности населения муниципального района, процентов.</a:t>
                      </a:r>
                    </a:p>
                  </a:txBody>
                  <a:tcPr marL="9525" marR="9525" marT="9525" marB="0" anchor="ctr"/>
                </a:tc>
                <a:tc>
                  <a:txBody>
                    <a:bodyPr/>
                    <a:lstStyle/>
                    <a:p>
                      <a:pPr algn="ctr"/>
                      <a:endParaRPr lang="ru-RU" sz="1400" b="1" dirty="0" smtClean="0">
                        <a:latin typeface="+mn-lt"/>
                      </a:endParaRPr>
                    </a:p>
                    <a:p>
                      <a:pPr algn="ctr"/>
                      <a:r>
                        <a:rPr lang="ru-RU" sz="1400" b="1" dirty="0" smtClean="0">
                          <a:latin typeface="+mn-lt"/>
                        </a:rPr>
                        <a:t>1,25%</a:t>
                      </a:r>
                      <a:endParaRPr lang="ru-RU" sz="1400" b="1" dirty="0">
                        <a:latin typeface="+mn-lt"/>
                      </a:endParaRPr>
                    </a:p>
                  </a:txBody>
                  <a:tcPr/>
                </a:tc>
              </a:tr>
              <a:tr h="454671">
                <a:tc>
                  <a:txBody>
                    <a:bodyPr/>
                    <a:lstStyle/>
                    <a:p>
                      <a:pPr algn="l" fontAlgn="ctr"/>
                      <a:r>
                        <a:rPr lang="ru-RU" sz="1400" b="1" i="0" u="none" strike="noStrike" dirty="0">
                          <a:solidFill>
                            <a:srgbClr val="000000"/>
                          </a:solidFill>
                          <a:effectLst/>
                          <a:latin typeface="+mn-lt"/>
                        </a:rPr>
                        <a:t> Капитальный ремонт и ремонт автомобильных дорог общего пользования местного значения, км.</a:t>
                      </a:r>
                    </a:p>
                  </a:txBody>
                  <a:tcPr marL="9525" marR="9525" marT="9525" marB="0" anchor="ctr"/>
                </a:tc>
                <a:tc>
                  <a:txBody>
                    <a:bodyPr/>
                    <a:lstStyle/>
                    <a:p>
                      <a:pPr algn="ctr"/>
                      <a:r>
                        <a:rPr lang="ru-RU" sz="1400" b="1" dirty="0" smtClean="0">
                          <a:latin typeface="+mn-lt"/>
                        </a:rPr>
                        <a:t>5 км.</a:t>
                      </a:r>
                      <a:endParaRPr lang="ru-RU" sz="1400" b="1" dirty="0">
                        <a:latin typeface="+mn-lt"/>
                      </a:endParaRPr>
                    </a:p>
                  </a:txBody>
                  <a:tcPr/>
                </a:tc>
              </a:tr>
              <a:tr h="635579">
                <a:tc>
                  <a:txBody>
                    <a:bodyPr/>
                    <a:lstStyle/>
                    <a:p>
                      <a:pPr algn="l" fontAlgn="ctr"/>
                      <a:r>
                        <a:rPr lang="ru-RU" sz="1400" b="1" i="0" u="none" strike="noStrike" dirty="0">
                          <a:solidFill>
                            <a:srgbClr val="000000"/>
                          </a:solidFill>
                          <a:effectLst/>
                          <a:latin typeface="+mn-lt"/>
                        </a:rPr>
                        <a:t> Доля протяженности автомобильных дорог общего пользования местного значения, не отвечающих нормативным требованиям, в общей протяженности автомобильных дорог общего пользования местного значения, процентов.</a:t>
                      </a:r>
                    </a:p>
                  </a:txBody>
                  <a:tcPr marL="9525" marR="9525" marT="9525" marB="0" anchor="ctr"/>
                </a:tc>
                <a:tc>
                  <a:txBody>
                    <a:bodyPr/>
                    <a:lstStyle/>
                    <a:p>
                      <a:pPr algn="ctr"/>
                      <a:endParaRPr lang="ru-RU" sz="1400" b="1" dirty="0" smtClean="0">
                        <a:latin typeface="+mn-lt"/>
                      </a:endParaRPr>
                    </a:p>
                    <a:p>
                      <a:pPr algn="ctr"/>
                      <a:r>
                        <a:rPr lang="ru-RU" sz="1400" b="1" dirty="0" smtClean="0">
                          <a:latin typeface="+mn-lt"/>
                        </a:rPr>
                        <a:t>63,4 %</a:t>
                      </a:r>
                      <a:endParaRPr lang="ru-RU" sz="1400" b="1" dirty="0">
                        <a:latin typeface="+mn-lt"/>
                      </a:endParaRPr>
                    </a:p>
                  </a:txBody>
                  <a:tcPr/>
                </a:tc>
              </a:tr>
            </a:tbl>
          </a:graphicData>
        </a:graphic>
      </p:graphicFrame>
    </p:spTree>
    <p:extLst>
      <p:ext uri="{BB962C8B-B14F-4D97-AF65-F5344CB8AC3E}">
        <p14:creationId xmlns="" xmlns:p14="http://schemas.microsoft.com/office/powerpoint/2010/main" val="31051242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Box 3"/>
          <p:cNvSpPr txBox="1">
            <a:spLocks noChangeArrowheads="1"/>
          </p:cNvSpPr>
          <p:nvPr/>
        </p:nvSpPr>
        <p:spPr bwMode="auto">
          <a:xfrm>
            <a:off x="611560" y="333375"/>
            <a:ext cx="8499103"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spcBef>
                <a:spcPct val="0"/>
              </a:spcBef>
              <a:spcAft>
                <a:spcPct val="0"/>
              </a:spcAft>
            </a:pPr>
            <a:r>
              <a:rPr lang="ru-RU" altLang="ru-RU" sz="1600" b="1" dirty="0">
                <a:solidFill>
                  <a:srgbClr val="000000"/>
                </a:solidFill>
                <a:latin typeface="+mn-lt"/>
                <a:cs typeface="Times New Roman" panose="02020603050405020304" pitchFamily="18" charset="0"/>
              </a:rPr>
              <a:t>Основные показатели прогноза социально-экономического </a:t>
            </a:r>
          </a:p>
          <a:p>
            <a:pPr algn="ctr" eaLnBrk="1" fontAlgn="base" hangingPunct="1">
              <a:spcBef>
                <a:spcPct val="0"/>
              </a:spcBef>
              <a:spcAft>
                <a:spcPct val="0"/>
              </a:spcAft>
            </a:pPr>
            <a:r>
              <a:rPr lang="ru-RU" altLang="ru-RU" sz="1600" b="1" dirty="0" smtClean="0">
                <a:solidFill>
                  <a:srgbClr val="000000"/>
                </a:solidFill>
                <a:latin typeface="+mn-lt"/>
                <a:cs typeface="Times New Roman" panose="02020603050405020304" pitchFamily="18" charset="0"/>
              </a:rPr>
              <a:t>развития</a:t>
            </a:r>
            <a:endParaRPr lang="ru-RU" altLang="ru-RU" sz="1600" b="1" dirty="0">
              <a:solidFill>
                <a:srgbClr val="000000"/>
              </a:solidFill>
              <a:latin typeface="+mn-lt"/>
              <a:cs typeface="Times New Roman" panose="02020603050405020304" pitchFamily="18" charset="0"/>
            </a:endParaRPr>
          </a:p>
        </p:txBody>
      </p:sp>
      <p:graphicFrame>
        <p:nvGraphicFramePr>
          <p:cNvPr id="6" name="Таблица 5"/>
          <p:cNvGraphicFramePr>
            <a:graphicFrameLocks noGrp="1"/>
          </p:cNvGraphicFramePr>
          <p:nvPr>
            <p:extLst>
              <p:ext uri="{D42A27DB-BD31-4B8C-83A1-F6EECF244321}">
                <p14:modId xmlns="" xmlns:p14="http://schemas.microsoft.com/office/powerpoint/2010/main" val="1298790572"/>
              </p:ext>
            </p:extLst>
          </p:nvPr>
        </p:nvGraphicFramePr>
        <p:xfrm>
          <a:off x="571472" y="1428737"/>
          <a:ext cx="8252787" cy="4294676"/>
        </p:xfrm>
        <a:graphic>
          <a:graphicData uri="http://schemas.openxmlformats.org/drawingml/2006/table">
            <a:tbl>
              <a:tblPr firstRow="1" bandRow="1">
                <a:tableStyleId>{5C22544A-7EE6-4342-B048-85BDC9FD1C3A}</a:tableStyleId>
              </a:tblPr>
              <a:tblGrid>
                <a:gridCol w="4357718">
                  <a:extLst>
                    <a:ext uri="{9D8B030D-6E8A-4147-A177-3AD203B41FA5}">
                      <a16:colId xmlns="" xmlns:a16="http://schemas.microsoft.com/office/drawing/2014/main" val="20000"/>
                    </a:ext>
                  </a:extLst>
                </a:gridCol>
                <a:gridCol w="642942"/>
                <a:gridCol w="857256"/>
                <a:gridCol w="785818"/>
                <a:gridCol w="751797"/>
                <a:gridCol w="857256"/>
              </a:tblGrid>
              <a:tr h="479712">
                <a:tc rowSpan="2">
                  <a:txBody>
                    <a:bodyPr/>
                    <a:lstStyle/>
                    <a:p>
                      <a:pPr algn="ctr"/>
                      <a:r>
                        <a:rPr lang="ru-RU" sz="1400" dirty="0" smtClean="0">
                          <a:latin typeface="+mn-lt"/>
                          <a:cs typeface="Times New Roman" pitchFamily="18" charset="0"/>
                        </a:rPr>
                        <a:t>Наименование показателя</a:t>
                      </a:r>
                      <a:endParaRPr lang="ru-RU" sz="1400" dirty="0">
                        <a:latin typeface="+mn-lt"/>
                        <a:cs typeface="Times New Roman" pitchFamily="18" charset="0"/>
                      </a:endParaRPr>
                    </a:p>
                  </a:txBody>
                  <a:tcPr marL="91443" marR="91443" marT="45727" marB="45727" anchor="ctr">
                    <a:lnR w="38100" cap="flat" cmpd="sng" algn="ctr">
                      <a:solidFill>
                        <a:schemeClr val="bg1"/>
                      </a:solidFill>
                      <a:prstDash val="solid"/>
                      <a:round/>
                      <a:headEnd type="none" w="med" len="med"/>
                      <a:tailEnd type="none" w="med" len="med"/>
                    </a:lnR>
                    <a:solidFill>
                      <a:schemeClr val="bg2">
                        <a:lumMod val="50000"/>
                      </a:schemeClr>
                    </a:solidFill>
                  </a:tcPr>
                </a:tc>
                <a:tc rowSpan="2">
                  <a:txBody>
                    <a:bodyPr/>
                    <a:lstStyle/>
                    <a:p>
                      <a:r>
                        <a:rPr lang="ru-RU" sz="1400" dirty="0" smtClean="0"/>
                        <a:t>Ед.</a:t>
                      </a:r>
                    </a:p>
                    <a:p>
                      <a:r>
                        <a:rPr lang="ru-RU" sz="1400" dirty="0" err="1" smtClean="0"/>
                        <a:t>изм</a:t>
                      </a:r>
                      <a:r>
                        <a:rPr lang="ru-RU" sz="1400" dirty="0" smtClean="0"/>
                        <a:t>.</a:t>
                      </a:r>
                      <a:endParaRPr lang="ru-RU" sz="1400" dirty="0"/>
                    </a:p>
                  </a:txBody>
                  <a:tcPr marL="91443" marR="91443" marT="45727" marB="45727"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2">
                        <a:lumMod val="50000"/>
                      </a:schemeClr>
                    </a:solidFill>
                  </a:tcPr>
                </a:tc>
                <a:tc rowSpan="2">
                  <a:txBody>
                    <a:bodyPr/>
                    <a:lstStyle/>
                    <a:p>
                      <a:pPr algn="ctr"/>
                      <a:r>
                        <a:rPr lang="ru-RU" sz="1400" dirty="0" smtClean="0">
                          <a:latin typeface="+mn-lt"/>
                          <a:cs typeface="Times New Roman" pitchFamily="18" charset="0"/>
                        </a:rPr>
                        <a:t>2022 год оценка</a:t>
                      </a:r>
                      <a:endParaRPr lang="ru-RU" sz="1400" dirty="0">
                        <a:latin typeface="+mn-lt"/>
                        <a:cs typeface="Times New Roman" pitchFamily="18" charset="0"/>
                      </a:endParaRPr>
                    </a:p>
                  </a:txBody>
                  <a:tcPr marL="91443" marR="91443" marT="45727" marB="45727"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2">
                        <a:lumMod val="50000"/>
                      </a:schemeClr>
                    </a:solidFill>
                  </a:tcPr>
                </a:tc>
                <a:tc gridSpan="3">
                  <a:txBody>
                    <a:bodyPr/>
                    <a:lstStyle/>
                    <a:p>
                      <a:pPr algn="ctr"/>
                      <a:r>
                        <a:rPr lang="ru-RU" sz="1400" dirty="0" smtClean="0"/>
                        <a:t>Прогноз</a:t>
                      </a:r>
                      <a:endParaRPr lang="ru-RU" sz="1400" dirty="0"/>
                    </a:p>
                  </a:txBody>
                  <a:tcPr marL="91443" marR="91443" marT="45727" marB="45727" anchor="ctr">
                    <a:lnL w="381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solidFill>
                      <a:schemeClr val="bg2">
                        <a:lumMod val="50000"/>
                      </a:schemeClr>
                    </a:solidFill>
                  </a:tcPr>
                </a:tc>
                <a:tc hMerge="1">
                  <a:txBody>
                    <a:bodyPr/>
                    <a:lstStyle/>
                    <a:p>
                      <a:endParaRPr lang="ru-RU"/>
                    </a:p>
                  </a:txBody>
                  <a:tcPr/>
                </a:tc>
                <a:tc hMerge="1">
                  <a:txBody>
                    <a:bodyPr/>
                    <a:lstStyle/>
                    <a:p>
                      <a:endParaRPr lang="ru-RU"/>
                    </a:p>
                  </a:txBody>
                  <a:tcPr/>
                </a:tc>
                <a:extLst>
                  <a:ext uri="{0D108BD9-81ED-4DB2-BD59-A6C34878D82A}">
                    <a16:rowId xmlns="" xmlns:a16="http://schemas.microsoft.com/office/drawing/2014/main" val="10000"/>
                  </a:ext>
                </a:extLst>
              </a:tr>
              <a:tr h="491286">
                <a:tc vMerge="1">
                  <a:txBody>
                    <a:bodyPr/>
                    <a:lstStyle/>
                    <a:p>
                      <a:pPr algn="ctr"/>
                      <a:endParaRPr lang="ru-RU" sz="1200" dirty="0">
                        <a:latin typeface="Times New Roman" pitchFamily="18" charset="0"/>
                        <a:cs typeface="Times New Roman" pitchFamily="18" charset="0"/>
                      </a:endParaRPr>
                    </a:p>
                  </a:txBody>
                  <a:tcPr anchor="ctr"/>
                </a:tc>
                <a:tc vMerge="1">
                  <a:txBody>
                    <a:bodyPr/>
                    <a:lstStyle/>
                    <a:p>
                      <a:endParaRPr lang="ru-RU"/>
                    </a:p>
                  </a:txBody>
                  <a:tcPr/>
                </a:tc>
                <a:tc vMerge="1">
                  <a:txBody>
                    <a:bodyPr/>
                    <a:lstStyle/>
                    <a:p>
                      <a:endParaRPr lang="ru-RU"/>
                    </a:p>
                  </a:txBody>
                  <a:tcPr/>
                </a:tc>
                <a:tc>
                  <a:txBody>
                    <a:bodyPr/>
                    <a:lstStyle/>
                    <a:p>
                      <a:pPr algn="ctr"/>
                      <a:r>
                        <a:rPr lang="ru-RU" sz="1400" dirty="0" smtClean="0">
                          <a:latin typeface="+mn-lt"/>
                          <a:cs typeface="Times New Roman" pitchFamily="18" charset="0"/>
                        </a:rPr>
                        <a:t>2023 год</a:t>
                      </a:r>
                      <a:endParaRPr lang="ru-RU" sz="1400" dirty="0">
                        <a:latin typeface="+mn-lt"/>
                        <a:cs typeface="Times New Roman" pitchFamily="18" charset="0"/>
                      </a:endParaRPr>
                    </a:p>
                  </a:txBody>
                  <a:tcPr marL="91443" marR="91443" marT="45727" marB="45727"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chemeClr val="bg2">
                        <a:lumMod val="50000"/>
                      </a:schemeClr>
                    </a:solidFill>
                  </a:tcPr>
                </a:tc>
                <a:tc>
                  <a:txBody>
                    <a:bodyPr/>
                    <a:lstStyle/>
                    <a:p>
                      <a:pPr algn="ctr"/>
                      <a:r>
                        <a:rPr lang="ru-RU" sz="1400" dirty="0" smtClean="0">
                          <a:latin typeface="+mn-lt"/>
                          <a:cs typeface="Times New Roman" pitchFamily="18" charset="0"/>
                        </a:rPr>
                        <a:t>2024 год</a:t>
                      </a:r>
                      <a:endParaRPr lang="ru-RU" sz="1400" dirty="0">
                        <a:latin typeface="+mn-lt"/>
                        <a:cs typeface="Times New Roman" pitchFamily="18" charset="0"/>
                      </a:endParaRPr>
                    </a:p>
                  </a:txBody>
                  <a:tcPr marL="91443" marR="91443" marT="45727" marB="45727"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chemeClr val="bg2">
                        <a:lumMod val="50000"/>
                      </a:schemeClr>
                    </a:solidFill>
                  </a:tcPr>
                </a:tc>
                <a:tc>
                  <a:txBody>
                    <a:bodyPr/>
                    <a:lstStyle/>
                    <a:p>
                      <a:pPr algn="ctr"/>
                      <a:r>
                        <a:rPr lang="ru-RU" sz="1400" dirty="0" smtClean="0">
                          <a:latin typeface="+mn-lt"/>
                          <a:cs typeface="Times New Roman" pitchFamily="18" charset="0"/>
                        </a:rPr>
                        <a:t>2025</a:t>
                      </a:r>
                      <a:r>
                        <a:rPr lang="ru-RU" sz="1400" baseline="0" dirty="0" smtClean="0">
                          <a:latin typeface="+mn-lt"/>
                          <a:cs typeface="Times New Roman" pitchFamily="18" charset="0"/>
                        </a:rPr>
                        <a:t> год</a:t>
                      </a:r>
                      <a:endParaRPr lang="ru-RU" sz="1400" dirty="0">
                        <a:latin typeface="+mn-lt"/>
                        <a:cs typeface="Times New Roman" pitchFamily="18" charset="0"/>
                      </a:endParaRPr>
                    </a:p>
                  </a:txBody>
                  <a:tcPr marL="91443" marR="91443" marT="45727" marB="45727" anchor="ctr">
                    <a:lnL w="381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solidFill>
                      <a:schemeClr val="bg2">
                        <a:lumMod val="50000"/>
                      </a:schemeClr>
                    </a:solidFill>
                  </a:tcPr>
                </a:tc>
                <a:extLst>
                  <a:ext uri="{0D108BD9-81ED-4DB2-BD59-A6C34878D82A}">
                    <a16:rowId xmlns="" xmlns:a16="http://schemas.microsoft.com/office/drawing/2014/main" val="10001"/>
                  </a:ext>
                </a:extLst>
              </a:tr>
              <a:tr h="332152">
                <a:tc gridSpan="6">
                  <a:txBody>
                    <a:bodyPr/>
                    <a:lstStyle/>
                    <a:p>
                      <a:pPr algn="l"/>
                      <a:r>
                        <a:rPr lang="ru-RU" sz="1800" b="1" dirty="0" smtClean="0">
                          <a:latin typeface="Times New Roman" pitchFamily="18" charset="0"/>
                          <a:cs typeface="Times New Roman" pitchFamily="18" charset="0"/>
                        </a:rPr>
                        <a:t>Малое и среднее предпринимательство, включая</a:t>
                      </a:r>
                      <a:r>
                        <a:rPr lang="ru-RU" sz="1800" b="1" baseline="0" dirty="0" smtClean="0">
                          <a:latin typeface="Times New Roman" pitchFamily="18" charset="0"/>
                          <a:cs typeface="Times New Roman" pitchFamily="18" charset="0"/>
                        </a:rPr>
                        <a:t> </a:t>
                      </a:r>
                      <a:r>
                        <a:rPr lang="ru-RU" sz="1800" b="1" baseline="0" dirty="0" err="1" smtClean="0">
                          <a:latin typeface="Times New Roman" pitchFamily="18" charset="0"/>
                          <a:cs typeface="Times New Roman" pitchFamily="18" charset="0"/>
                        </a:rPr>
                        <a:t>микропредприятия</a:t>
                      </a:r>
                      <a:endParaRPr lang="ru-RU" sz="1800" b="1" dirty="0">
                        <a:latin typeface="Times New Roman" pitchFamily="18" charset="0"/>
                        <a:cs typeface="Times New Roman" pitchFamily="18" charset="0"/>
                      </a:endParaRPr>
                    </a:p>
                  </a:txBody>
                  <a:tcPr marL="91443" marR="91443" marT="45727" marB="45727"/>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 xmlns:a16="http://schemas.microsoft.com/office/drawing/2014/main" val="10002"/>
                  </a:ext>
                </a:extLst>
              </a:tr>
              <a:tr h="305414">
                <a:tc>
                  <a:txBody>
                    <a:bodyPr/>
                    <a:lstStyle/>
                    <a:p>
                      <a:pPr algn="l"/>
                      <a:r>
                        <a:rPr lang="ru-RU" sz="1300" dirty="0" smtClean="0">
                          <a:latin typeface="Times New Roman" pitchFamily="18" charset="0"/>
                          <a:cs typeface="Times New Roman" pitchFamily="18" charset="0"/>
                        </a:rPr>
                        <a:t>Количество малых предприятий, всего </a:t>
                      </a:r>
                      <a:endParaRPr lang="ru-RU" sz="1300" dirty="0">
                        <a:latin typeface="Times New Roman" pitchFamily="18" charset="0"/>
                        <a:cs typeface="Times New Roman" pitchFamily="18" charset="0"/>
                      </a:endParaRPr>
                    </a:p>
                  </a:txBody>
                  <a:tcPr marL="91443" marR="91443" marT="45727" marB="45727"/>
                </a:tc>
                <a:tc>
                  <a:txBody>
                    <a:bodyPr/>
                    <a:lstStyle/>
                    <a:p>
                      <a:r>
                        <a:rPr lang="ru-RU" sz="1300" dirty="0" smtClean="0"/>
                        <a:t>Ед.</a:t>
                      </a:r>
                      <a:endParaRPr lang="ru-RU" sz="1300" dirty="0"/>
                    </a:p>
                  </a:txBody>
                  <a:tcPr marL="91443" marR="91443" marT="45727" marB="45727"/>
                </a:tc>
                <a:tc>
                  <a:txBody>
                    <a:bodyPr/>
                    <a:lstStyle/>
                    <a:p>
                      <a:pPr algn="ctr"/>
                      <a:r>
                        <a:rPr lang="ru-RU" sz="1300" dirty="0" smtClean="0">
                          <a:solidFill>
                            <a:schemeClr val="tx1"/>
                          </a:solidFill>
                          <a:latin typeface="Times New Roman" pitchFamily="18" charset="0"/>
                          <a:cs typeface="Times New Roman" pitchFamily="18" charset="0"/>
                        </a:rPr>
                        <a:t>53</a:t>
                      </a:r>
                      <a:endParaRPr lang="ru-RU" sz="1300" dirty="0">
                        <a:solidFill>
                          <a:schemeClr val="tx1"/>
                        </a:solidFill>
                        <a:latin typeface="Times New Roman" pitchFamily="18" charset="0"/>
                        <a:cs typeface="Times New Roman" pitchFamily="18" charset="0"/>
                      </a:endParaRPr>
                    </a:p>
                  </a:txBody>
                  <a:tcPr marL="91443" marR="91443" marT="45727" marB="45727" anchor="ctr"/>
                </a:tc>
                <a:tc>
                  <a:txBody>
                    <a:bodyPr/>
                    <a:lstStyle/>
                    <a:p>
                      <a:pPr algn="ctr"/>
                      <a:r>
                        <a:rPr lang="ru-RU" sz="1300" dirty="0" smtClean="0">
                          <a:solidFill>
                            <a:schemeClr val="tx1"/>
                          </a:solidFill>
                          <a:latin typeface="Times New Roman" pitchFamily="18" charset="0"/>
                          <a:cs typeface="Times New Roman" pitchFamily="18" charset="0"/>
                        </a:rPr>
                        <a:t>55</a:t>
                      </a:r>
                      <a:endParaRPr lang="ru-RU" sz="1300" dirty="0">
                        <a:solidFill>
                          <a:schemeClr val="tx1"/>
                        </a:solidFill>
                        <a:latin typeface="Times New Roman" pitchFamily="18" charset="0"/>
                        <a:cs typeface="Times New Roman" pitchFamily="18" charset="0"/>
                      </a:endParaRPr>
                    </a:p>
                  </a:txBody>
                  <a:tcPr marL="91443" marR="91443" marT="45727" marB="45727" anchor="ctr"/>
                </a:tc>
                <a:tc>
                  <a:txBody>
                    <a:bodyPr/>
                    <a:lstStyle/>
                    <a:p>
                      <a:pPr algn="ctr"/>
                      <a:r>
                        <a:rPr lang="ru-RU" sz="1300" dirty="0" smtClean="0">
                          <a:solidFill>
                            <a:schemeClr val="tx1"/>
                          </a:solidFill>
                          <a:latin typeface="Times New Roman" pitchFamily="18" charset="0"/>
                          <a:cs typeface="Times New Roman" pitchFamily="18" charset="0"/>
                        </a:rPr>
                        <a:t>57</a:t>
                      </a:r>
                      <a:endParaRPr lang="ru-RU" sz="1300" dirty="0">
                        <a:solidFill>
                          <a:schemeClr val="tx1"/>
                        </a:solidFill>
                        <a:latin typeface="Times New Roman" pitchFamily="18" charset="0"/>
                        <a:cs typeface="Times New Roman" pitchFamily="18" charset="0"/>
                      </a:endParaRPr>
                    </a:p>
                  </a:txBody>
                  <a:tcPr marL="91443" marR="91443" marT="45727" marB="45727" anchor="ctr"/>
                </a:tc>
                <a:tc>
                  <a:txBody>
                    <a:bodyPr/>
                    <a:lstStyle/>
                    <a:p>
                      <a:pPr algn="ctr"/>
                      <a:r>
                        <a:rPr lang="ru-RU" sz="1300" dirty="0" smtClean="0">
                          <a:solidFill>
                            <a:schemeClr val="tx1"/>
                          </a:solidFill>
                          <a:latin typeface="Times New Roman" pitchFamily="18" charset="0"/>
                          <a:cs typeface="Times New Roman" pitchFamily="18" charset="0"/>
                        </a:rPr>
                        <a:t>59</a:t>
                      </a:r>
                      <a:endParaRPr lang="ru-RU" sz="1300" dirty="0">
                        <a:solidFill>
                          <a:schemeClr val="tx1"/>
                        </a:solidFill>
                        <a:latin typeface="Times New Roman" pitchFamily="18" charset="0"/>
                        <a:cs typeface="Times New Roman" pitchFamily="18" charset="0"/>
                      </a:endParaRPr>
                    </a:p>
                  </a:txBody>
                  <a:tcPr marL="91443" marR="91443" marT="45727" marB="45727" anchor="ctr"/>
                </a:tc>
              </a:tr>
              <a:tr h="262956">
                <a:tc>
                  <a:txBody>
                    <a:bodyPr/>
                    <a:lstStyle/>
                    <a:p>
                      <a:pPr algn="l"/>
                      <a:r>
                        <a:rPr lang="ru-RU" sz="1300" dirty="0" smtClean="0">
                          <a:latin typeface="Times New Roman" pitchFamily="18" charset="0"/>
                          <a:cs typeface="Times New Roman" pitchFamily="18" charset="0"/>
                        </a:rPr>
                        <a:t>Количество средних предприятий, всего</a:t>
                      </a:r>
                      <a:endParaRPr lang="ru-RU" sz="1300" dirty="0">
                        <a:latin typeface="Times New Roman" pitchFamily="18" charset="0"/>
                        <a:cs typeface="Times New Roman" pitchFamily="18" charset="0"/>
                      </a:endParaRPr>
                    </a:p>
                  </a:txBody>
                  <a:tcPr marL="91443" marR="91443" marT="45727" marB="45727"/>
                </a:tc>
                <a:tc>
                  <a:txBody>
                    <a:bodyPr/>
                    <a:lstStyle/>
                    <a:p>
                      <a:r>
                        <a:rPr lang="ru-RU" sz="1300" dirty="0" smtClean="0"/>
                        <a:t>Ед.</a:t>
                      </a:r>
                      <a:endParaRPr lang="ru-RU" sz="1300" dirty="0"/>
                    </a:p>
                  </a:txBody>
                  <a:tcPr marL="91443" marR="91443" marT="45727" marB="45727"/>
                </a:tc>
                <a:tc>
                  <a:txBody>
                    <a:bodyPr/>
                    <a:lstStyle/>
                    <a:p>
                      <a:pPr algn="ctr"/>
                      <a:r>
                        <a:rPr lang="ru-RU" sz="1300" dirty="0" smtClean="0">
                          <a:solidFill>
                            <a:schemeClr val="tx1"/>
                          </a:solidFill>
                          <a:latin typeface="Times New Roman" pitchFamily="18" charset="0"/>
                          <a:cs typeface="Times New Roman" pitchFamily="18" charset="0"/>
                        </a:rPr>
                        <a:t>1</a:t>
                      </a:r>
                      <a:endParaRPr lang="ru-RU" sz="1300" dirty="0">
                        <a:solidFill>
                          <a:schemeClr val="tx1"/>
                        </a:solidFill>
                        <a:latin typeface="Times New Roman" pitchFamily="18" charset="0"/>
                        <a:cs typeface="Times New Roman" pitchFamily="18" charset="0"/>
                      </a:endParaRPr>
                    </a:p>
                  </a:txBody>
                  <a:tcPr marL="91443" marR="91443" marT="45727" marB="45727" anchor="ctr"/>
                </a:tc>
                <a:tc>
                  <a:txBody>
                    <a:bodyPr/>
                    <a:lstStyle/>
                    <a:p>
                      <a:pPr algn="ctr"/>
                      <a:r>
                        <a:rPr lang="ru-RU" sz="1300" dirty="0" smtClean="0">
                          <a:solidFill>
                            <a:schemeClr val="tx1"/>
                          </a:solidFill>
                          <a:latin typeface="Times New Roman" pitchFamily="18" charset="0"/>
                          <a:cs typeface="Times New Roman" pitchFamily="18" charset="0"/>
                        </a:rPr>
                        <a:t>1</a:t>
                      </a:r>
                      <a:endParaRPr lang="ru-RU" sz="1300" dirty="0">
                        <a:solidFill>
                          <a:schemeClr val="tx1"/>
                        </a:solidFill>
                        <a:latin typeface="Times New Roman" pitchFamily="18" charset="0"/>
                        <a:cs typeface="Times New Roman" pitchFamily="18" charset="0"/>
                      </a:endParaRPr>
                    </a:p>
                  </a:txBody>
                  <a:tcPr marL="91443" marR="91443" marT="45727" marB="45727" anchor="ctr"/>
                </a:tc>
                <a:tc>
                  <a:txBody>
                    <a:bodyPr/>
                    <a:lstStyle/>
                    <a:p>
                      <a:pPr algn="ctr"/>
                      <a:r>
                        <a:rPr lang="ru-RU" sz="1300" dirty="0" smtClean="0">
                          <a:solidFill>
                            <a:schemeClr val="tx1"/>
                          </a:solidFill>
                          <a:latin typeface="Times New Roman" pitchFamily="18" charset="0"/>
                          <a:cs typeface="Times New Roman" pitchFamily="18" charset="0"/>
                        </a:rPr>
                        <a:t>2</a:t>
                      </a:r>
                      <a:endParaRPr lang="ru-RU" sz="1300" dirty="0">
                        <a:solidFill>
                          <a:schemeClr val="tx1"/>
                        </a:solidFill>
                        <a:latin typeface="Times New Roman" pitchFamily="18" charset="0"/>
                        <a:cs typeface="Times New Roman" pitchFamily="18" charset="0"/>
                      </a:endParaRPr>
                    </a:p>
                  </a:txBody>
                  <a:tcPr marL="91443" marR="91443" marT="45727" marB="45727" anchor="ctr"/>
                </a:tc>
                <a:tc>
                  <a:txBody>
                    <a:bodyPr/>
                    <a:lstStyle/>
                    <a:p>
                      <a:pPr algn="ctr"/>
                      <a:r>
                        <a:rPr lang="ru-RU" sz="1300" dirty="0" smtClean="0">
                          <a:solidFill>
                            <a:schemeClr val="tx1"/>
                          </a:solidFill>
                          <a:latin typeface="Times New Roman" pitchFamily="18" charset="0"/>
                          <a:cs typeface="Times New Roman" pitchFamily="18" charset="0"/>
                        </a:rPr>
                        <a:t>2</a:t>
                      </a:r>
                      <a:endParaRPr lang="ru-RU" sz="1300" dirty="0">
                        <a:solidFill>
                          <a:schemeClr val="tx1"/>
                        </a:solidFill>
                        <a:latin typeface="Times New Roman" pitchFamily="18" charset="0"/>
                        <a:cs typeface="Times New Roman" pitchFamily="18" charset="0"/>
                      </a:endParaRPr>
                    </a:p>
                  </a:txBody>
                  <a:tcPr marL="91443" marR="91443" marT="45727" marB="45727" anchor="ctr"/>
                </a:tc>
                <a:extLst>
                  <a:ext uri="{0D108BD9-81ED-4DB2-BD59-A6C34878D82A}">
                    <a16:rowId xmlns="" xmlns:a16="http://schemas.microsoft.com/office/drawing/2014/main" val="10006"/>
                  </a:ext>
                </a:extLst>
              </a:tr>
              <a:tr h="622773">
                <a:tc>
                  <a:txBody>
                    <a:bodyPr/>
                    <a:lstStyle/>
                    <a:p>
                      <a:pPr algn="l"/>
                      <a:r>
                        <a:rPr lang="ru-RU" sz="1300" dirty="0" smtClean="0">
                          <a:latin typeface="Times New Roman" pitchFamily="18" charset="0"/>
                          <a:cs typeface="Times New Roman" pitchFamily="18" charset="0"/>
                        </a:rPr>
                        <a:t>Среднесписочная численность работников(без внешних</a:t>
                      </a:r>
                      <a:r>
                        <a:rPr lang="ru-RU" sz="1300" baseline="0" dirty="0" smtClean="0">
                          <a:latin typeface="Times New Roman" pitchFamily="18" charset="0"/>
                          <a:cs typeface="Times New Roman" pitchFamily="18" charset="0"/>
                        </a:rPr>
                        <a:t> совместителей) по малым предприятиям (включая </a:t>
                      </a:r>
                      <a:r>
                        <a:rPr lang="ru-RU" sz="1300" baseline="0" dirty="0" err="1" smtClean="0">
                          <a:latin typeface="Times New Roman" pitchFamily="18" charset="0"/>
                          <a:cs typeface="Times New Roman" pitchFamily="18" charset="0"/>
                        </a:rPr>
                        <a:t>микропредприятия</a:t>
                      </a:r>
                      <a:r>
                        <a:rPr lang="ru-RU" sz="1300" baseline="0" dirty="0" smtClean="0">
                          <a:latin typeface="Times New Roman" pitchFamily="18" charset="0"/>
                          <a:cs typeface="Times New Roman" pitchFamily="18" charset="0"/>
                        </a:rPr>
                        <a:t>), всего</a:t>
                      </a:r>
                      <a:endParaRPr lang="ru-RU" sz="1300" dirty="0">
                        <a:latin typeface="Times New Roman" pitchFamily="18" charset="0"/>
                        <a:cs typeface="Times New Roman" pitchFamily="18" charset="0"/>
                      </a:endParaRPr>
                    </a:p>
                  </a:txBody>
                  <a:tcPr marL="91443" marR="91443" marT="45727" marB="45727"/>
                </a:tc>
                <a:tc>
                  <a:txBody>
                    <a:bodyPr/>
                    <a:lstStyle/>
                    <a:p>
                      <a:endParaRPr lang="ru-RU" sz="1300" dirty="0" smtClean="0"/>
                    </a:p>
                    <a:p>
                      <a:r>
                        <a:rPr lang="ru-RU" sz="1300" dirty="0" smtClean="0"/>
                        <a:t>Чел.</a:t>
                      </a:r>
                      <a:endParaRPr lang="ru-RU" sz="1300" dirty="0"/>
                    </a:p>
                  </a:txBody>
                  <a:tcPr marL="91443" marR="91443" marT="45727" marB="45727"/>
                </a:tc>
                <a:tc>
                  <a:txBody>
                    <a:bodyPr/>
                    <a:lstStyle/>
                    <a:p>
                      <a:pPr algn="ctr"/>
                      <a:r>
                        <a:rPr lang="ru-RU" sz="1300" dirty="0" smtClean="0">
                          <a:solidFill>
                            <a:schemeClr val="tx1"/>
                          </a:solidFill>
                          <a:latin typeface="Times New Roman" pitchFamily="18" charset="0"/>
                          <a:cs typeface="Times New Roman" pitchFamily="18" charset="0"/>
                        </a:rPr>
                        <a:t>1245</a:t>
                      </a:r>
                      <a:endParaRPr lang="ru-RU" sz="1300" dirty="0">
                        <a:solidFill>
                          <a:schemeClr val="tx1"/>
                        </a:solidFill>
                        <a:latin typeface="Times New Roman" pitchFamily="18" charset="0"/>
                        <a:cs typeface="Times New Roman" pitchFamily="18" charset="0"/>
                      </a:endParaRPr>
                    </a:p>
                  </a:txBody>
                  <a:tcPr marL="91443" marR="91443" marT="45727" marB="45727" anchor="ctr"/>
                </a:tc>
                <a:tc>
                  <a:txBody>
                    <a:bodyPr/>
                    <a:lstStyle/>
                    <a:p>
                      <a:pPr algn="ctr"/>
                      <a:r>
                        <a:rPr lang="ru-RU" sz="1300" dirty="0" smtClean="0">
                          <a:solidFill>
                            <a:schemeClr val="tx1"/>
                          </a:solidFill>
                          <a:latin typeface="Times New Roman" pitchFamily="18" charset="0"/>
                          <a:cs typeface="Times New Roman" pitchFamily="18" charset="0"/>
                        </a:rPr>
                        <a:t>1260</a:t>
                      </a:r>
                      <a:endParaRPr lang="ru-RU" sz="1300" dirty="0">
                        <a:solidFill>
                          <a:schemeClr val="tx1"/>
                        </a:solidFill>
                        <a:latin typeface="Times New Roman" pitchFamily="18" charset="0"/>
                        <a:cs typeface="Times New Roman" pitchFamily="18" charset="0"/>
                      </a:endParaRPr>
                    </a:p>
                  </a:txBody>
                  <a:tcPr marL="91443" marR="91443" marT="45727" marB="45727" anchor="ctr"/>
                </a:tc>
                <a:tc>
                  <a:txBody>
                    <a:bodyPr/>
                    <a:lstStyle/>
                    <a:p>
                      <a:pPr algn="ctr"/>
                      <a:r>
                        <a:rPr lang="ru-RU" sz="1300" dirty="0" smtClean="0">
                          <a:solidFill>
                            <a:schemeClr val="tx1"/>
                          </a:solidFill>
                          <a:latin typeface="Times New Roman" pitchFamily="18" charset="0"/>
                          <a:cs typeface="Times New Roman" pitchFamily="18" charset="0"/>
                        </a:rPr>
                        <a:t>1270</a:t>
                      </a:r>
                      <a:endParaRPr lang="ru-RU" sz="1300" dirty="0">
                        <a:solidFill>
                          <a:schemeClr val="tx1"/>
                        </a:solidFill>
                        <a:latin typeface="Times New Roman" pitchFamily="18" charset="0"/>
                        <a:cs typeface="Times New Roman" pitchFamily="18" charset="0"/>
                      </a:endParaRPr>
                    </a:p>
                  </a:txBody>
                  <a:tcPr marL="91443" marR="91443" marT="45727" marB="45727" anchor="ctr"/>
                </a:tc>
                <a:tc>
                  <a:txBody>
                    <a:bodyPr/>
                    <a:lstStyle/>
                    <a:p>
                      <a:pPr algn="ctr"/>
                      <a:r>
                        <a:rPr lang="ru-RU" sz="1300" dirty="0" smtClean="0">
                          <a:solidFill>
                            <a:schemeClr val="tx1"/>
                          </a:solidFill>
                          <a:latin typeface="Times New Roman" pitchFamily="18" charset="0"/>
                          <a:cs typeface="Times New Roman" pitchFamily="18" charset="0"/>
                        </a:rPr>
                        <a:t>1280</a:t>
                      </a:r>
                      <a:endParaRPr lang="ru-RU" sz="1300" dirty="0">
                        <a:solidFill>
                          <a:schemeClr val="tx1"/>
                        </a:solidFill>
                        <a:latin typeface="Times New Roman" pitchFamily="18" charset="0"/>
                        <a:cs typeface="Times New Roman" pitchFamily="18" charset="0"/>
                      </a:endParaRPr>
                    </a:p>
                  </a:txBody>
                  <a:tcPr marL="91443" marR="91443" marT="45727" marB="45727" anchor="ctr"/>
                </a:tc>
                <a:extLst>
                  <a:ext uri="{0D108BD9-81ED-4DB2-BD59-A6C34878D82A}">
                    <a16:rowId xmlns="" xmlns:a16="http://schemas.microsoft.com/office/drawing/2014/main" val="10007"/>
                  </a:ext>
                </a:extLst>
              </a:tr>
              <a:tr h="622773">
                <a:tc>
                  <a:txBody>
                    <a:bodyPr/>
                    <a:lstStyle/>
                    <a:p>
                      <a:pPr algn="l"/>
                      <a:r>
                        <a:rPr lang="ru-RU" sz="1300" dirty="0" smtClean="0">
                          <a:latin typeface="Times New Roman" pitchFamily="18" charset="0"/>
                          <a:cs typeface="Times New Roman" pitchFamily="18" charset="0"/>
                        </a:rPr>
                        <a:t>Среднесписочная численность работников (без внешних</a:t>
                      </a:r>
                      <a:r>
                        <a:rPr lang="ru-RU" sz="1300" baseline="0" dirty="0" smtClean="0">
                          <a:latin typeface="Times New Roman" pitchFamily="18" charset="0"/>
                          <a:cs typeface="Times New Roman" pitchFamily="18" charset="0"/>
                        </a:rPr>
                        <a:t> совместителей) по средним предприятиям, всего</a:t>
                      </a:r>
                      <a:endParaRPr lang="ru-RU" sz="1300" dirty="0">
                        <a:latin typeface="Times New Roman" pitchFamily="18" charset="0"/>
                        <a:cs typeface="Times New Roman" pitchFamily="18" charset="0"/>
                      </a:endParaRPr>
                    </a:p>
                  </a:txBody>
                  <a:tcPr marL="91443" marR="91443" marT="45727" marB="45727"/>
                </a:tc>
                <a:tc>
                  <a:txBody>
                    <a:bodyPr/>
                    <a:lstStyle/>
                    <a:p>
                      <a:endParaRPr lang="ru-RU" sz="1300" dirty="0" smtClean="0"/>
                    </a:p>
                    <a:p>
                      <a:r>
                        <a:rPr lang="ru-RU" sz="1300" dirty="0" smtClean="0"/>
                        <a:t>Чел.</a:t>
                      </a:r>
                      <a:endParaRPr lang="ru-RU" sz="1300" dirty="0"/>
                    </a:p>
                  </a:txBody>
                  <a:tcPr marL="91443" marR="91443" marT="45727" marB="45727"/>
                </a:tc>
                <a:tc>
                  <a:txBody>
                    <a:bodyPr/>
                    <a:lstStyle/>
                    <a:p>
                      <a:pPr algn="ctr"/>
                      <a:r>
                        <a:rPr lang="ru-RU" sz="1300" dirty="0" smtClean="0">
                          <a:solidFill>
                            <a:schemeClr val="tx1"/>
                          </a:solidFill>
                          <a:latin typeface="Times New Roman" pitchFamily="18" charset="0"/>
                          <a:cs typeface="Times New Roman" pitchFamily="18" charset="0"/>
                        </a:rPr>
                        <a:t>75</a:t>
                      </a:r>
                      <a:endParaRPr lang="ru-RU" sz="1300" dirty="0">
                        <a:solidFill>
                          <a:schemeClr val="tx1"/>
                        </a:solidFill>
                        <a:latin typeface="Times New Roman" pitchFamily="18" charset="0"/>
                        <a:cs typeface="Times New Roman" pitchFamily="18" charset="0"/>
                      </a:endParaRPr>
                    </a:p>
                  </a:txBody>
                  <a:tcPr marL="91443" marR="91443" marT="45727" marB="45727" anchor="ctr"/>
                </a:tc>
                <a:tc>
                  <a:txBody>
                    <a:bodyPr/>
                    <a:lstStyle/>
                    <a:p>
                      <a:pPr algn="ctr"/>
                      <a:r>
                        <a:rPr lang="ru-RU" sz="1300" dirty="0" smtClean="0">
                          <a:solidFill>
                            <a:schemeClr val="tx1"/>
                          </a:solidFill>
                          <a:latin typeface="Times New Roman" pitchFamily="18" charset="0"/>
                          <a:cs typeface="Times New Roman" pitchFamily="18" charset="0"/>
                        </a:rPr>
                        <a:t>85</a:t>
                      </a:r>
                      <a:endParaRPr lang="ru-RU" sz="1300" dirty="0">
                        <a:solidFill>
                          <a:schemeClr val="tx1"/>
                        </a:solidFill>
                        <a:latin typeface="Times New Roman" pitchFamily="18" charset="0"/>
                        <a:cs typeface="Times New Roman" pitchFamily="18" charset="0"/>
                      </a:endParaRPr>
                    </a:p>
                  </a:txBody>
                  <a:tcPr marL="91443" marR="91443" marT="45727" marB="45727" anchor="ctr"/>
                </a:tc>
                <a:tc>
                  <a:txBody>
                    <a:bodyPr/>
                    <a:lstStyle/>
                    <a:p>
                      <a:pPr algn="ctr"/>
                      <a:r>
                        <a:rPr lang="ru-RU" sz="1300" dirty="0" smtClean="0">
                          <a:solidFill>
                            <a:schemeClr val="tx1"/>
                          </a:solidFill>
                          <a:latin typeface="Times New Roman" pitchFamily="18" charset="0"/>
                          <a:cs typeface="Times New Roman" pitchFamily="18" charset="0"/>
                        </a:rPr>
                        <a:t>130</a:t>
                      </a:r>
                      <a:endParaRPr lang="ru-RU" sz="1300" dirty="0">
                        <a:solidFill>
                          <a:schemeClr val="tx1"/>
                        </a:solidFill>
                        <a:latin typeface="Times New Roman" pitchFamily="18" charset="0"/>
                        <a:cs typeface="Times New Roman" pitchFamily="18" charset="0"/>
                      </a:endParaRPr>
                    </a:p>
                  </a:txBody>
                  <a:tcPr marL="91443" marR="91443" marT="45727" marB="45727" anchor="ctr"/>
                </a:tc>
                <a:tc>
                  <a:txBody>
                    <a:bodyPr/>
                    <a:lstStyle/>
                    <a:p>
                      <a:pPr algn="ctr"/>
                      <a:r>
                        <a:rPr lang="ru-RU" sz="1300" dirty="0" smtClean="0">
                          <a:solidFill>
                            <a:schemeClr val="tx1"/>
                          </a:solidFill>
                          <a:latin typeface="Times New Roman" pitchFamily="18" charset="0"/>
                          <a:cs typeface="Times New Roman" pitchFamily="18" charset="0"/>
                        </a:rPr>
                        <a:t>130</a:t>
                      </a:r>
                      <a:endParaRPr lang="ru-RU" sz="1300" dirty="0">
                        <a:solidFill>
                          <a:schemeClr val="tx1"/>
                        </a:solidFill>
                        <a:latin typeface="Times New Roman" pitchFamily="18" charset="0"/>
                        <a:cs typeface="Times New Roman" pitchFamily="18" charset="0"/>
                      </a:endParaRPr>
                    </a:p>
                  </a:txBody>
                  <a:tcPr marL="91443" marR="91443" marT="45727" marB="45727" anchor="ctr"/>
                </a:tc>
              </a:tr>
              <a:tr h="442865">
                <a:tc>
                  <a:txBody>
                    <a:bodyPr/>
                    <a:lstStyle/>
                    <a:p>
                      <a:pPr algn="l"/>
                      <a:r>
                        <a:rPr lang="ru-RU" sz="1300" dirty="0" smtClean="0">
                          <a:latin typeface="Times New Roman" pitchFamily="18" charset="0"/>
                          <a:cs typeface="Times New Roman" pitchFamily="18" charset="0"/>
                        </a:rPr>
                        <a:t>Оборот малых предприятий (в том числе </a:t>
                      </a:r>
                      <a:r>
                        <a:rPr lang="ru-RU" sz="1300" dirty="0" err="1" smtClean="0">
                          <a:latin typeface="Times New Roman" pitchFamily="18" charset="0"/>
                          <a:cs typeface="Times New Roman" pitchFamily="18" charset="0"/>
                        </a:rPr>
                        <a:t>микропредприятий</a:t>
                      </a:r>
                      <a:r>
                        <a:rPr lang="ru-RU" sz="1300" dirty="0" smtClean="0">
                          <a:latin typeface="Times New Roman" pitchFamily="18" charset="0"/>
                          <a:cs typeface="Times New Roman" pitchFamily="18" charset="0"/>
                        </a:rPr>
                        <a:t>), всего</a:t>
                      </a:r>
                      <a:endParaRPr lang="ru-RU" sz="1300" dirty="0">
                        <a:latin typeface="Times New Roman" pitchFamily="18" charset="0"/>
                        <a:cs typeface="Times New Roman" pitchFamily="18" charset="0"/>
                      </a:endParaRPr>
                    </a:p>
                  </a:txBody>
                  <a:tcPr marL="91443" marR="91443" marT="45727" marB="45727"/>
                </a:tc>
                <a:tc>
                  <a:txBody>
                    <a:bodyPr/>
                    <a:lstStyle/>
                    <a:p>
                      <a:r>
                        <a:rPr lang="ru-RU" sz="1300" dirty="0" smtClean="0"/>
                        <a:t>Млн.</a:t>
                      </a:r>
                    </a:p>
                    <a:p>
                      <a:r>
                        <a:rPr lang="ru-RU" sz="1300" dirty="0" smtClean="0"/>
                        <a:t>руб.</a:t>
                      </a:r>
                      <a:endParaRPr lang="ru-RU" sz="1300" dirty="0"/>
                    </a:p>
                  </a:txBody>
                  <a:tcPr marL="91443" marR="91443" marT="45727" marB="45727"/>
                </a:tc>
                <a:tc>
                  <a:txBody>
                    <a:bodyPr/>
                    <a:lstStyle/>
                    <a:p>
                      <a:pPr algn="ctr"/>
                      <a:r>
                        <a:rPr lang="ru-RU" sz="1300" dirty="0" smtClean="0">
                          <a:solidFill>
                            <a:schemeClr val="tx1"/>
                          </a:solidFill>
                          <a:latin typeface="Times New Roman" pitchFamily="18" charset="0"/>
                          <a:cs typeface="Times New Roman" pitchFamily="18" charset="0"/>
                        </a:rPr>
                        <a:t>504</a:t>
                      </a:r>
                      <a:endParaRPr lang="ru-RU" sz="1300" dirty="0">
                        <a:solidFill>
                          <a:schemeClr val="tx1"/>
                        </a:solidFill>
                        <a:latin typeface="Times New Roman" pitchFamily="18" charset="0"/>
                        <a:cs typeface="Times New Roman" pitchFamily="18" charset="0"/>
                      </a:endParaRPr>
                    </a:p>
                  </a:txBody>
                  <a:tcPr marL="91443" marR="91443" marT="45727" marB="45727" anchor="ctr"/>
                </a:tc>
                <a:tc>
                  <a:txBody>
                    <a:bodyPr/>
                    <a:lstStyle/>
                    <a:p>
                      <a:pPr algn="ctr"/>
                      <a:r>
                        <a:rPr lang="ru-RU" sz="1300" dirty="0" smtClean="0">
                          <a:solidFill>
                            <a:schemeClr val="tx1"/>
                          </a:solidFill>
                          <a:latin typeface="Times New Roman" pitchFamily="18" charset="0"/>
                          <a:cs typeface="Times New Roman" pitchFamily="18" charset="0"/>
                        </a:rPr>
                        <a:t>544</a:t>
                      </a:r>
                      <a:endParaRPr lang="ru-RU" sz="1300" dirty="0">
                        <a:solidFill>
                          <a:schemeClr val="tx1"/>
                        </a:solidFill>
                        <a:latin typeface="Times New Roman" pitchFamily="18" charset="0"/>
                        <a:cs typeface="Times New Roman" pitchFamily="18" charset="0"/>
                      </a:endParaRPr>
                    </a:p>
                  </a:txBody>
                  <a:tcPr marL="91443" marR="91443" marT="45727" marB="45727" anchor="ctr"/>
                </a:tc>
                <a:tc>
                  <a:txBody>
                    <a:bodyPr/>
                    <a:lstStyle/>
                    <a:p>
                      <a:pPr algn="ctr"/>
                      <a:r>
                        <a:rPr lang="ru-RU" sz="1300" dirty="0" smtClean="0">
                          <a:solidFill>
                            <a:schemeClr val="tx1"/>
                          </a:solidFill>
                          <a:latin typeface="Times New Roman" pitchFamily="18" charset="0"/>
                          <a:cs typeface="Times New Roman" pitchFamily="18" charset="0"/>
                        </a:rPr>
                        <a:t>588</a:t>
                      </a:r>
                      <a:endParaRPr lang="ru-RU" sz="1300" dirty="0">
                        <a:solidFill>
                          <a:schemeClr val="tx1"/>
                        </a:solidFill>
                        <a:latin typeface="Times New Roman" pitchFamily="18" charset="0"/>
                        <a:cs typeface="Times New Roman" pitchFamily="18" charset="0"/>
                      </a:endParaRPr>
                    </a:p>
                  </a:txBody>
                  <a:tcPr marL="91443" marR="91443" marT="45727" marB="45727" anchor="ctr"/>
                </a:tc>
                <a:tc>
                  <a:txBody>
                    <a:bodyPr/>
                    <a:lstStyle/>
                    <a:p>
                      <a:pPr algn="ctr"/>
                      <a:r>
                        <a:rPr lang="ru-RU" sz="1300" dirty="0" smtClean="0">
                          <a:solidFill>
                            <a:schemeClr val="tx1"/>
                          </a:solidFill>
                          <a:latin typeface="Times New Roman" pitchFamily="18" charset="0"/>
                          <a:cs typeface="Times New Roman" pitchFamily="18" charset="0"/>
                        </a:rPr>
                        <a:t>635</a:t>
                      </a:r>
                      <a:endParaRPr lang="ru-RU" sz="1300" dirty="0">
                        <a:solidFill>
                          <a:schemeClr val="tx1"/>
                        </a:solidFill>
                        <a:latin typeface="Times New Roman" pitchFamily="18" charset="0"/>
                        <a:cs typeface="Times New Roman" pitchFamily="18" charset="0"/>
                      </a:endParaRPr>
                    </a:p>
                  </a:txBody>
                  <a:tcPr marL="91443" marR="91443" marT="45727" marB="45727" anchor="ctr"/>
                </a:tc>
              </a:tr>
              <a:tr h="539747">
                <a:tc>
                  <a:txBody>
                    <a:bodyPr/>
                    <a:lstStyle/>
                    <a:p>
                      <a:pPr algn="l"/>
                      <a:endParaRPr lang="ru-RU" sz="1300" dirty="0" smtClean="0">
                        <a:latin typeface="Times New Roman" pitchFamily="18" charset="0"/>
                        <a:cs typeface="Times New Roman" pitchFamily="18" charset="0"/>
                      </a:endParaRPr>
                    </a:p>
                    <a:p>
                      <a:pPr algn="l"/>
                      <a:r>
                        <a:rPr lang="ru-RU" sz="1300" dirty="0" smtClean="0">
                          <a:latin typeface="Times New Roman" pitchFamily="18" charset="0"/>
                          <a:cs typeface="Times New Roman" pitchFamily="18" charset="0"/>
                        </a:rPr>
                        <a:t>Оборот средних предприятий, всего</a:t>
                      </a:r>
                      <a:endParaRPr lang="ru-RU" sz="1300" dirty="0">
                        <a:latin typeface="Times New Roman" pitchFamily="18" charset="0"/>
                        <a:cs typeface="Times New Roman" pitchFamily="18" charset="0"/>
                      </a:endParaRPr>
                    </a:p>
                  </a:txBody>
                  <a:tcPr marL="91443" marR="91443" marT="45727" marB="45727"/>
                </a:tc>
                <a:tc>
                  <a:txBody>
                    <a:bodyPr/>
                    <a:lstStyle/>
                    <a:p>
                      <a:r>
                        <a:rPr lang="ru-RU" sz="1300" dirty="0" smtClean="0"/>
                        <a:t>Млн.</a:t>
                      </a:r>
                    </a:p>
                    <a:p>
                      <a:r>
                        <a:rPr lang="ru-RU" sz="1300" dirty="0" smtClean="0"/>
                        <a:t>руб.</a:t>
                      </a:r>
                      <a:endParaRPr lang="ru-RU" sz="1300" dirty="0"/>
                    </a:p>
                  </a:txBody>
                  <a:tcPr marL="91443" marR="91443" marT="45727" marB="45727"/>
                </a:tc>
                <a:tc>
                  <a:txBody>
                    <a:bodyPr/>
                    <a:lstStyle/>
                    <a:p>
                      <a:pPr algn="ctr"/>
                      <a:r>
                        <a:rPr lang="ru-RU" sz="1300" dirty="0" smtClean="0">
                          <a:solidFill>
                            <a:schemeClr val="tx1"/>
                          </a:solidFill>
                          <a:latin typeface="Times New Roman" pitchFamily="18" charset="0"/>
                          <a:cs typeface="Times New Roman" pitchFamily="18" charset="0"/>
                        </a:rPr>
                        <a:t>203</a:t>
                      </a:r>
                      <a:endParaRPr lang="ru-RU" sz="1300" dirty="0">
                        <a:solidFill>
                          <a:schemeClr val="tx1"/>
                        </a:solidFill>
                        <a:latin typeface="Times New Roman" pitchFamily="18" charset="0"/>
                        <a:cs typeface="Times New Roman" pitchFamily="18" charset="0"/>
                      </a:endParaRPr>
                    </a:p>
                  </a:txBody>
                  <a:tcPr marL="91443" marR="91443" marT="45727" marB="45727" anchor="ctr"/>
                </a:tc>
                <a:tc>
                  <a:txBody>
                    <a:bodyPr/>
                    <a:lstStyle/>
                    <a:p>
                      <a:pPr algn="ctr"/>
                      <a:r>
                        <a:rPr lang="ru-RU" sz="1300" dirty="0" smtClean="0">
                          <a:solidFill>
                            <a:schemeClr val="tx1"/>
                          </a:solidFill>
                          <a:latin typeface="Times New Roman" pitchFamily="18" charset="0"/>
                          <a:cs typeface="Times New Roman" pitchFamily="18" charset="0"/>
                        </a:rPr>
                        <a:t>217</a:t>
                      </a:r>
                      <a:endParaRPr lang="ru-RU" sz="1300" dirty="0">
                        <a:solidFill>
                          <a:schemeClr val="tx1"/>
                        </a:solidFill>
                        <a:latin typeface="Times New Roman" pitchFamily="18" charset="0"/>
                        <a:cs typeface="Times New Roman" pitchFamily="18" charset="0"/>
                      </a:endParaRPr>
                    </a:p>
                  </a:txBody>
                  <a:tcPr marL="91443" marR="91443" marT="45727" marB="45727" anchor="ctr"/>
                </a:tc>
                <a:tc>
                  <a:txBody>
                    <a:bodyPr/>
                    <a:lstStyle/>
                    <a:p>
                      <a:pPr algn="ctr"/>
                      <a:r>
                        <a:rPr lang="ru-RU" sz="1300" dirty="0" smtClean="0">
                          <a:solidFill>
                            <a:schemeClr val="tx1"/>
                          </a:solidFill>
                          <a:latin typeface="Times New Roman" pitchFamily="18" charset="0"/>
                          <a:cs typeface="Times New Roman" pitchFamily="18" charset="0"/>
                        </a:rPr>
                        <a:t>232</a:t>
                      </a:r>
                      <a:endParaRPr lang="ru-RU" sz="1300" dirty="0">
                        <a:solidFill>
                          <a:schemeClr val="tx1"/>
                        </a:solidFill>
                        <a:latin typeface="Times New Roman" pitchFamily="18" charset="0"/>
                        <a:cs typeface="Times New Roman" pitchFamily="18" charset="0"/>
                      </a:endParaRPr>
                    </a:p>
                  </a:txBody>
                  <a:tcPr marL="91443" marR="91443" marT="45727" marB="45727" anchor="ctr"/>
                </a:tc>
                <a:tc>
                  <a:txBody>
                    <a:bodyPr/>
                    <a:lstStyle/>
                    <a:p>
                      <a:pPr algn="ctr"/>
                      <a:r>
                        <a:rPr lang="ru-RU" sz="1300" dirty="0" smtClean="0">
                          <a:solidFill>
                            <a:schemeClr val="tx1"/>
                          </a:solidFill>
                          <a:latin typeface="Times New Roman" pitchFamily="18" charset="0"/>
                          <a:cs typeface="Times New Roman" pitchFamily="18" charset="0"/>
                        </a:rPr>
                        <a:t>248</a:t>
                      </a:r>
                      <a:endParaRPr lang="ru-RU" sz="1300" dirty="0">
                        <a:solidFill>
                          <a:schemeClr val="tx1"/>
                        </a:solidFill>
                        <a:latin typeface="Times New Roman" pitchFamily="18" charset="0"/>
                        <a:cs typeface="Times New Roman" pitchFamily="18" charset="0"/>
                      </a:endParaRPr>
                    </a:p>
                  </a:txBody>
                  <a:tcPr marL="91443" marR="91443" marT="45727" marB="45727" anchor="ctr"/>
                </a:tc>
              </a:tr>
            </a:tbl>
          </a:graphicData>
        </a:graphic>
      </p:graphicFrame>
      <p:pic>
        <p:nvPicPr>
          <p:cNvPr id="4098" name="Picture 2"/>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9833" y="-27384"/>
            <a:ext cx="889759" cy="11552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0" y="-5394"/>
            <a:ext cx="889759" cy="11552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801165495"/>
      </p:ext>
    </p:extLst>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6632"/>
            <a:ext cx="8229600" cy="850106"/>
          </a:xfrm>
        </p:spPr>
        <p:txBody>
          <a:bodyPr>
            <a:noAutofit/>
          </a:bodyPr>
          <a:lstStyle/>
          <a:p>
            <a:pPr algn="ctr"/>
            <a:r>
              <a:rPr lang="ru-RU" sz="2400" b="1" dirty="0">
                <a:solidFill>
                  <a:srgbClr val="8064A2">
                    <a:lumMod val="50000"/>
                  </a:srgbClr>
                </a:solidFill>
                <a:latin typeface="Bookman Old Style" panose="02050604050505020204" pitchFamily="18" charset="0"/>
              </a:rPr>
              <a:t>Муниципальная программа </a:t>
            </a:r>
            <a:r>
              <a:rPr lang="ru-RU" sz="2800" b="1" dirty="0">
                <a:solidFill>
                  <a:srgbClr val="8064A2">
                    <a:lumMod val="50000"/>
                  </a:srgbClr>
                </a:solidFill>
                <a:latin typeface="Bookman Old Style" panose="02050604050505020204" pitchFamily="18" charset="0"/>
              </a:rPr>
              <a:t>«Муниципальное управление на </a:t>
            </a:r>
            <a:r>
              <a:rPr lang="ru-RU" sz="2800" b="1" dirty="0" smtClean="0">
                <a:solidFill>
                  <a:srgbClr val="8064A2">
                    <a:lumMod val="50000"/>
                  </a:srgbClr>
                </a:solidFill>
                <a:latin typeface="Bookman Old Style" panose="02050604050505020204" pitchFamily="18" charset="0"/>
              </a:rPr>
              <a:t>2020 </a:t>
            </a:r>
            <a:r>
              <a:rPr lang="ru-RU" sz="2800" b="1" dirty="0">
                <a:solidFill>
                  <a:srgbClr val="8064A2">
                    <a:lumMod val="50000"/>
                  </a:srgbClr>
                </a:solidFill>
                <a:latin typeface="Bookman Old Style" panose="02050604050505020204" pitchFamily="18" charset="0"/>
              </a:rPr>
              <a:t>– </a:t>
            </a:r>
            <a:r>
              <a:rPr lang="ru-RU" sz="2800" b="1" dirty="0" smtClean="0">
                <a:solidFill>
                  <a:srgbClr val="8064A2">
                    <a:lumMod val="50000"/>
                  </a:srgbClr>
                </a:solidFill>
                <a:latin typeface="Bookman Old Style" panose="02050604050505020204" pitchFamily="18" charset="0"/>
              </a:rPr>
              <a:t>2025 </a:t>
            </a:r>
            <a:r>
              <a:rPr lang="ru-RU" sz="2800" b="1" dirty="0">
                <a:solidFill>
                  <a:srgbClr val="8064A2">
                    <a:lumMod val="50000"/>
                  </a:srgbClr>
                </a:solidFill>
                <a:latin typeface="Bookman Old Style" panose="02050604050505020204" pitchFamily="18" charset="0"/>
              </a:rPr>
              <a:t>годы»</a:t>
            </a:r>
            <a:br>
              <a:rPr lang="ru-RU" sz="2800" b="1" dirty="0">
                <a:solidFill>
                  <a:srgbClr val="8064A2">
                    <a:lumMod val="50000"/>
                  </a:srgbClr>
                </a:solidFill>
                <a:latin typeface="Bookman Old Style" panose="02050604050505020204" pitchFamily="18" charset="0"/>
              </a:rPr>
            </a:br>
            <a:endParaRPr lang="ru-RU" sz="2800" dirty="0">
              <a:latin typeface="Bookman Old Style" panose="02050604050505020204" pitchFamily="18" charset="0"/>
            </a:endParaRPr>
          </a:p>
        </p:txBody>
      </p:sp>
      <p:sp>
        <p:nvSpPr>
          <p:cNvPr id="3" name="Объект 2"/>
          <p:cNvSpPr>
            <a:spLocks noGrp="1"/>
          </p:cNvSpPr>
          <p:nvPr>
            <p:ph idx="1"/>
          </p:nvPr>
        </p:nvSpPr>
        <p:spPr>
          <a:xfrm>
            <a:off x="179512" y="836712"/>
            <a:ext cx="8712968" cy="4032447"/>
          </a:xfrm>
        </p:spPr>
        <p:txBody>
          <a:bodyPr>
            <a:normAutofit/>
          </a:bodyPr>
          <a:lstStyle/>
          <a:p>
            <a:pPr lvl="0" hangingPunct="0"/>
            <a:r>
              <a:rPr lang="ru-RU" sz="2200" b="1" dirty="0">
                <a:solidFill>
                  <a:prstClr val="black"/>
                </a:solidFill>
              </a:rPr>
              <a:t>Цель программы – </a:t>
            </a:r>
            <a:endParaRPr lang="ru-RU" sz="2200" b="1" dirty="0" smtClean="0">
              <a:solidFill>
                <a:prstClr val="black"/>
              </a:solidFill>
            </a:endParaRPr>
          </a:p>
          <a:p>
            <a:pPr marL="0" lvl="0" indent="0" hangingPunct="0">
              <a:buNone/>
            </a:pPr>
            <a:r>
              <a:rPr lang="ru-RU" sz="1300" b="1" dirty="0" smtClean="0">
                <a:solidFill>
                  <a:schemeClr val="tx2">
                    <a:lumMod val="50000"/>
                  </a:schemeClr>
                </a:solidFill>
                <a:latin typeface="Bookman Old Style" panose="02050604050505020204" pitchFamily="18" charset="0"/>
                <a:cs typeface="Times New Roman"/>
              </a:rPr>
              <a:t>*</a:t>
            </a:r>
            <a:r>
              <a:rPr lang="ru-RU" sz="1300" b="1" dirty="0">
                <a:solidFill>
                  <a:schemeClr val="tx2">
                    <a:lumMod val="50000"/>
                  </a:schemeClr>
                </a:solidFill>
                <a:latin typeface="Bookman Old Style" panose="02050604050505020204" pitchFamily="18" charset="0"/>
                <a:cs typeface="Times New Roman"/>
              </a:rPr>
              <a:t>р</a:t>
            </a:r>
            <a:r>
              <a:rPr lang="ru-RU" sz="1300" b="1" dirty="0">
                <a:solidFill>
                  <a:schemeClr val="tx2">
                    <a:lumMod val="50000"/>
                  </a:schemeClr>
                </a:solidFill>
                <a:latin typeface="Bookman Old Style" panose="02050604050505020204" pitchFamily="18" charset="0"/>
                <a:cs typeface="Times New Roman" panose="02020603050405020304" pitchFamily="18" charset="0"/>
              </a:rPr>
              <a:t>азвитие и совершенствование муниципальной службы в муниципальном образовании «</a:t>
            </a:r>
            <a:r>
              <a:rPr lang="ru-RU" sz="1300" b="1" dirty="0" err="1">
                <a:solidFill>
                  <a:schemeClr val="tx2">
                    <a:lumMod val="50000"/>
                  </a:schemeClr>
                </a:solidFill>
                <a:latin typeface="Bookman Old Style" panose="02050604050505020204" pitchFamily="18" charset="0"/>
                <a:cs typeface="Times New Roman" panose="02020603050405020304" pitchFamily="18" charset="0"/>
              </a:rPr>
              <a:t>Кизнерский</a:t>
            </a:r>
            <a:r>
              <a:rPr lang="ru-RU" sz="1300" b="1" dirty="0">
                <a:solidFill>
                  <a:schemeClr val="tx2">
                    <a:lumMod val="50000"/>
                  </a:schemeClr>
                </a:solidFill>
                <a:latin typeface="Bookman Old Style" panose="02050604050505020204" pitchFamily="18" charset="0"/>
                <a:cs typeface="Times New Roman" panose="02020603050405020304" pitchFamily="18" charset="0"/>
              </a:rPr>
              <a:t> район»  посредством внедрения эффективных кадровых технологий, формирования высококвалифицированного кадрового состава, совершенствования системы управления муниципальной службой и системы профессионального развития муниципальных служащих;</a:t>
            </a:r>
          </a:p>
          <a:p>
            <a:pPr marL="0" lvl="0" indent="0" hangingPunct="0">
              <a:buNone/>
            </a:pPr>
            <a:r>
              <a:rPr lang="ru-RU" sz="1300" b="1" dirty="0">
                <a:solidFill>
                  <a:schemeClr val="tx2">
                    <a:lumMod val="50000"/>
                  </a:schemeClr>
                </a:solidFill>
                <a:latin typeface="Bookman Old Style" panose="02050604050505020204" pitchFamily="18" charset="0"/>
                <a:cs typeface="Times New Roman"/>
              </a:rPr>
              <a:t>* п</a:t>
            </a:r>
            <a:r>
              <a:rPr lang="ru-RU" sz="1300" b="1" dirty="0">
                <a:solidFill>
                  <a:schemeClr val="tx2">
                    <a:lumMod val="50000"/>
                  </a:schemeClr>
                </a:solidFill>
                <a:latin typeface="Bookman Old Style" panose="02050604050505020204" pitchFamily="18" charset="0"/>
                <a:cs typeface="Times New Roman" panose="02020603050405020304" pitchFamily="18" charset="0"/>
              </a:rPr>
              <a:t>овышение качества и доступности государственных и муниципальных услуг, предоставляемых населению </a:t>
            </a:r>
            <a:r>
              <a:rPr lang="ru-RU" sz="1300" b="1" dirty="0" err="1">
                <a:solidFill>
                  <a:schemeClr val="tx2">
                    <a:lumMod val="50000"/>
                  </a:schemeClr>
                </a:solidFill>
                <a:latin typeface="Bookman Old Style" panose="02050604050505020204" pitchFamily="18" charset="0"/>
                <a:cs typeface="Times New Roman" panose="02020603050405020304" pitchFamily="18" charset="0"/>
              </a:rPr>
              <a:t>Кизнерского</a:t>
            </a:r>
            <a:r>
              <a:rPr lang="ru-RU" sz="1300" b="1" dirty="0">
                <a:solidFill>
                  <a:schemeClr val="tx2">
                    <a:lumMod val="50000"/>
                  </a:schemeClr>
                </a:solidFill>
                <a:latin typeface="Bookman Old Style" panose="02050604050505020204" pitchFamily="18" charset="0"/>
                <a:cs typeface="Times New Roman" panose="02020603050405020304" pitchFamily="18" charset="0"/>
              </a:rPr>
              <a:t> района;</a:t>
            </a:r>
          </a:p>
          <a:p>
            <a:pPr marL="0" lvl="0" indent="0" hangingPunct="0">
              <a:buNone/>
            </a:pPr>
            <a:r>
              <a:rPr lang="ru-RU" sz="1300" b="1" dirty="0">
                <a:solidFill>
                  <a:schemeClr val="tx2">
                    <a:lumMod val="50000"/>
                  </a:schemeClr>
                </a:solidFill>
                <a:latin typeface="Bookman Old Style" panose="02050604050505020204" pitchFamily="18" charset="0"/>
                <a:cs typeface="Times New Roman"/>
              </a:rPr>
              <a:t>* п</a:t>
            </a:r>
            <a:r>
              <a:rPr lang="ru-RU" sz="1300" b="1" dirty="0">
                <a:solidFill>
                  <a:schemeClr val="tx2">
                    <a:lumMod val="50000"/>
                  </a:schemeClr>
                </a:solidFill>
                <a:latin typeface="Bookman Old Style" panose="02050604050505020204" pitchFamily="18" charset="0"/>
                <a:cs typeface="Times New Roman" panose="02020603050405020304" pitchFamily="18" charset="0"/>
              </a:rPr>
              <a:t>овышение эффективности деятельности органов местного самоуправления муниципального образования «</a:t>
            </a:r>
            <a:r>
              <a:rPr lang="ru-RU" sz="1300" b="1" dirty="0" err="1">
                <a:solidFill>
                  <a:schemeClr val="tx2">
                    <a:lumMod val="50000"/>
                  </a:schemeClr>
                </a:solidFill>
                <a:latin typeface="Bookman Old Style" panose="02050604050505020204" pitchFamily="18" charset="0"/>
                <a:cs typeface="Times New Roman" panose="02020603050405020304" pitchFamily="18" charset="0"/>
              </a:rPr>
              <a:t>Кизнерский</a:t>
            </a:r>
            <a:r>
              <a:rPr lang="ru-RU" sz="1300" b="1" dirty="0">
                <a:solidFill>
                  <a:schemeClr val="tx2">
                    <a:lumMod val="50000"/>
                  </a:schemeClr>
                </a:solidFill>
                <a:latin typeface="Bookman Old Style" panose="02050604050505020204" pitchFamily="18" charset="0"/>
                <a:cs typeface="Times New Roman" panose="02020603050405020304" pitchFamily="18" charset="0"/>
              </a:rPr>
              <a:t> район»;</a:t>
            </a:r>
          </a:p>
          <a:p>
            <a:pPr marL="0" lvl="0" indent="0" hangingPunct="0">
              <a:buNone/>
            </a:pPr>
            <a:r>
              <a:rPr lang="ru-RU" sz="1300" b="1" dirty="0">
                <a:solidFill>
                  <a:schemeClr val="tx2">
                    <a:lumMod val="50000"/>
                  </a:schemeClr>
                </a:solidFill>
                <a:latin typeface="Bookman Old Style" panose="02050604050505020204" pitchFamily="18" charset="0"/>
                <a:cs typeface="Times New Roman"/>
              </a:rPr>
              <a:t>* с</a:t>
            </a:r>
            <a:r>
              <a:rPr lang="ru-RU" sz="1300" b="1" dirty="0">
                <a:solidFill>
                  <a:schemeClr val="tx2">
                    <a:lumMod val="50000"/>
                  </a:schemeClr>
                </a:solidFill>
                <a:latin typeface="Bookman Old Style" panose="02050604050505020204" pitchFamily="18" charset="0"/>
                <a:cs typeface="Times New Roman" panose="02020603050405020304" pitchFamily="18" charset="0"/>
              </a:rPr>
              <a:t>нижение  административных  барьеров;</a:t>
            </a:r>
          </a:p>
          <a:p>
            <a:pPr marL="0" indent="0">
              <a:buNone/>
            </a:pPr>
            <a:r>
              <a:rPr lang="ru-RU" sz="1300" b="1" dirty="0">
                <a:solidFill>
                  <a:schemeClr val="tx2">
                    <a:lumMod val="50000"/>
                  </a:schemeClr>
                </a:solidFill>
                <a:latin typeface="Bookman Old Style" panose="02050604050505020204" pitchFamily="18" charset="0"/>
                <a:cs typeface="Times New Roman"/>
              </a:rPr>
              <a:t>* с</a:t>
            </a:r>
            <a:r>
              <a:rPr lang="ru-RU" sz="1300" b="1" dirty="0">
                <a:solidFill>
                  <a:schemeClr val="tx2">
                    <a:lumMod val="50000"/>
                  </a:schemeClr>
                </a:solidFill>
                <a:latin typeface="Bookman Old Style" panose="02050604050505020204" pitchFamily="18" charset="0"/>
                <a:cs typeface="Times New Roman" panose="02020603050405020304" pitchFamily="18" charset="0"/>
              </a:rPr>
              <a:t>оздание оптимальных условий для развития и совершенствования муниципального управления;</a:t>
            </a:r>
          </a:p>
          <a:p>
            <a:pPr marL="0" indent="0">
              <a:buNone/>
            </a:pPr>
            <a:r>
              <a:rPr lang="ru-RU" sz="1300" b="1" dirty="0">
                <a:solidFill>
                  <a:schemeClr val="tx2">
                    <a:lumMod val="50000"/>
                  </a:schemeClr>
                </a:solidFill>
                <a:latin typeface="Bookman Old Style" panose="02050604050505020204" pitchFamily="18" charset="0"/>
                <a:cs typeface="Times New Roman"/>
              </a:rPr>
              <a:t>* с</a:t>
            </a:r>
            <a:r>
              <a:rPr lang="ru-RU" sz="1300" b="1" dirty="0">
                <a:solidFill>
                  <a:schemeClr val="tx2">
                    <a:lumMod val="50000"/>
                  </a:schemeClr>
                </a:solidFill>
                <a:latin typeface="Bookman Old Style" panose="02050604050505020204" pitchFamily="18" charset="0"/>
                <a:cs typeface="Times New Roman" panose="02020603050405020304" pitchFamily="18" charset="0"/>
              </a:rPr>
              <a:t>овершенствование системы муниципального управления в </a:t>
            </a:r>
            <a:r>
              <a:rPr lang="ru-RU" sz="1300" b="1" dirty="0" err="1">
                <a:solidFill>
                  <a:schemeClr val="tx2">
                    <a:lumMod val="50000"/>
                  </a:schemeClr>
                </a:solidFill>
                <a:latin typeface="Bookman Old Style" panose="02050604050505020204" pitchFamily="18" charset="0"/>
                <a:cs typeface="Times New Roman" panose="02020603050405020304" pitchFamily="18" charset="0"/>
              </a:rPr>
              <a:t>Кизнерском</a:t>
            </a:r>
            <a:r>
              <a:rPr lang="ru-RU" sz="1300" b="1" dirty="0">
                <a:solidFill>
                  <a:schemeClr val="tx2">
                    <a:lumMod val="50000"/>
                  </a:schemeClr>
                </a:solidFill>
                <a:latin typeface="Bookman Old Style" panose="02050604050505020204" pitchFamily="18" charset="0"/>
                <a:cs typeface="Times New Roman" panose="02020603050405020304" pitchFamily="18" charset="0"/>
              </a:rPr>
              <a:t> районе на основе использования информационных и телекоммуникационных технологий.</a:t>
            </a:r>
          </a:p>
          <a:p>
            <a:pPr fontAlgn="base"/>
            <a:endParaRPr lang="ru-RU" b="1" dirty="0">
              <a:solidFill>
                <a:prstClr val="black"/>
              </a:solidFill>
            </a:endParaRPr>
          </a:p>
          <a:p>
            <a:endParaRPr lang="ru-RU" dirty="0"/>
          </a:p>
        </p:txBody>
      </p:sp>
      <p:graphicFrame>
        <p:nvGraphicFramePr>
          <p:cNvPr id="4" name="Таблица 3"/>
          <p:cNvGraphicFramePr>
            <a:graphicFrameLocks noGrp="1"/>
          </p:cNvGraphicFramePr>
          <p:nvPr>
            <p:extLst>
              <p:ext uri="{D42A27DB-BD31-4B8C-83A1-F6EECF244321}">
                <p14:modId xmlns="" xmlns:p14="http://schemas.microsoft.com/office/powerpoint/2010/main" val="1073093509"/>
              </p:ext>
            </p:extLst>
          </p:nvPr>
        </p:nvGraphicFramePr>
        <p:xfrm>
          <a:off x="3049488" y="4293096"/>
          <a:ext cx="6059016" cy="2336068"/>
        </p:xfrm>
        <a:graphic>
          <a:graphicData uri="http://schemas.openxmlformats.org/drawingml/2006/table">
            <a:tbl>
              <a:tblPr firstRow="1" bandRow="1">
                <a:tableStyleId>{21E4AEA4-8DFA-4A89-87EB-49C32662AFE0}</a:tableStyleId>
              </a:tblPr>
              <a:tblGrid>
                <a:gridCol w="1944216"/>
                <a:gridCol w="2119784"/>
                <a:gridCol w="1995016"/>
              </a:tblGrid>
              <a:tr h="374692">
                <a:tc>
                  <a:txBody>
                    <a:bodyPr/>
                    <a:lstStyle/>
                    <a:p>
                      <a:pPr algn="ctr"/>
                      <a:r>
                        <a:rPr lang="ru-RU" dirty="0" smtClean="0">
                          <a:solidFill>
                            <a:schemeClr val="tx2">
                              <a:lumMod val="50000"/>
                            </a:schemeClr>
                          </a:solidFill>
                        </a:rPr>
                        <a:t>2023 год </a:t>
                      </a:r>
                      <a:endParaRPr lang="ru-RU" dirty="0">
                        <a:solidFill>
                          <a:schemeClr val="tx2">
                            <a:lumMod val="50000"/>
                          </a:schemeClr>
                        </a:solidFill>
                      </a:endParaRPr>
                    </a:p>
                  </a:txBody>
                  <a:tcPr>
                    <a:solidFill>
                      <a:schemeClr val="tx2">
                        <a:lumMod val="20000"/>
                        <a:lumOff val="80000"/>
                      </a:schemeClr>
                    </a:solidFill>
                  </a:tcPr>
                </a:tc>
                <a:tc>
                  <a:txBody>
                    <a:bodyPr/>
                    <a:lstStyle/>
                    <a:p>
                      <a:pPr algn="ctr"/>
                      <a:r>
                        <a:rPr lang="ru-RU" dirty="0" smtClean="0">
                          <a:solidFill>
                            <a:schemeClr val="tx2">
                              <a:lumMod val="50000"/>
                            </a:schemeClr>
                          </a:solidFill>
                        </a:rPr>
                        <a:t>2024 год</a:t>
                      </a:r>
                      <a:endParaRPr lang="ru-RU" dirty="0">
                        <a:solidFill>
                          <a:schemeClr val="tx2">
                            <a:lumMod val="50000"/>
                          </a:schemeClr>
                        </a:solidFill>
                      </a:endParaRPr>
                    </a:p>
                  </a:txBody>
                  <a:tcPr>
                    <a:solidFill>
                      <a:schemeClr val="tx2">
                        <a:lumMod val="20000"/>
                        <a:lumOff val="80000"/>
                      </a:schemeClr>
                    </a:solidFill>
                  </a:tcPr>
                </a:tc>
                <a:tc>
                  <a:txBody>
                    <a:bodyPr/>
                    <a:lstStyle/>
                    <a:p>
                      <a:pPr algn="ctr"/>
                      <a:r>
                        <a:rPr lang="ru-RU" dirty="0" smtClean="0">
                          <a:solidFill>
                            <a:schemeClr val="tx2">
                              <a:lumMod val="50000"/>
                            </a:schemeClr>
                          </a:solidFill>
                        </a:rPr>
                        <a:t>2025 год</a:t>
                      </a:r>
                      <a:endParaRPr lang="ru-RU" dirty="0">
                        <a:solidFill>
                          <a:schemeClr val="tx2">
                            <a:lumMod val="50000"/>
                          </a:schemeClr>
                        </a:solidFill>
                      </a:endParaRPr>
                    </a:p>
                  </a:txBody>
                  <a:tcPr>
                    <a:solidFill>
                      <a:schemeClr val="tx2">
                        <a:lumMod val="20000"/>
                        <a:lumOff val="80000"/>
                      </a:schemeClr>
                    </a:solidFill>
                  </a:tcPr>
                </a:tc>
              </a:tr>
              <a:tr h="365212">
                <a:tc>
                  <a:txBody>
                    <a:bodyPr/>
                    <a:lstStyle/>
                    <a:p>
                      <a:pPr algn="ctr"/>
                      <a:r>
                        <a:rPr lang="ru-RU" b="1" dirty="0" smtClean="0"/>
                        <a:t>75 905,4</a:t>
                      </a:r>
                      <a:endParaRPr lang="ru-RU" b="1" dirty="0"/>
                    </a:p>
                  </a:txBody>
                  <a:tcPr>
                    <a:solidFill>
                      <a:schemeClr val="tx2">
                        <a:lumMod val="20000"/>
                        <a:lumOff val="80000"/>
                      </a:schemeClr>
                    </a:solidFill>
                  </a:tcPr>
                </a:tc>
                <a:tc>
                  <a:txBody>
                    <a:bodyPr/>
                    <a:lstStyle/>
                    <a:p>
                      <a:pPr algn="ctr"/>
                      <a:r>
                        <a:rPr lang="ru-RU" b="1" dirty="0" smtClean="0"/>
                        <a:t>77 868,0</a:t>
                      </a:r>
                      <a:endParaRPr lang="ru-RU" b="1" dirty="0"/>
                    </a:p>
                  </a:txBody>
                  <a:tcPr>
                    <a:solidFill>
                      <a:schemeClr val="tx2">
                        <a:lumMod val="20000"/>
                        <a:lumOff val="80000"/>
                      </a:schemeClr>
                    </a:solidFill>
                  </a:tcPr>
                </a:tc>
                <a:tc>
                  <a:txBody>
                    <a:bodyPr/>
                    <a:lstStyle/>
                    <a:p>
                      <a:pPr algn="ctr"/>
                      <a:r>
                        <a:rPr lang="ru-RU" b="1" dirty="0" smtClean="0"/>
                        <a:t>77 668,5</a:t>
                      </a:r>
                      <a:endParaRPr lang="ru-RU" b="1" dirty="0"/>
                    </a:p>
                  </a:txBody>
                  <a:tcPr>
                    <a:solidFill>
                      <a:schemeClr val="tx2">
                        <a:lumMod val="20000"/>
                        <a:lumOff val="80000"/>
                      </a:schemeClr>
                    </a:solidFill>
                  </a:tcPr>
                </a:tc>
              </a:tr>
              <a:tr h="503508">
                <a:tc>
                  <a:txBody>
                    <a:bodyPr/>
                    <a:lstStyle/>
                    <a:p>
                      <a:pPr algn="ctr"/>
                      <a:r>
                        <a:rPr lang="ru-RU" sz="1600" b="1" i="1" dirty="0" smtClean="0"/>
                        <a:t>73</a:t>
                      </a:r>
                      <a:r>
                        <a:rPr lang="ru-RU" sz="1600" b="1" i="1" baseline="0" dirty="0" smtClean="0"/>
                        <a:t> 753,5</a:t>
                      </a:r>
                      <a:endParaRPr lang="ru-RU" sz="1600" b="1" i="1" dirty="0" smtClean="0"/>
                    </a:p>
                  </a:txBody>
                  <a:tcPr>
                    <a:solidFill>
                      <a:schemeClr val="tx2">
                        <a:lumMod val="20000"/>
                        <a:lumOff val="80000"/>
                      </a:schemeClr>
                    </a:solidFill>
                  </a:tcPr>
                </a:tc>
                <a:tc gridSpan="2">
                  <a:txBody>
                    <a:bodyPr/>
                    <a:lstStyle/>
                    <a:p>
                      <a:r>
                        <a:rPr lang="ru-RU" sz="1400" b="1" dirty="0" smtClean="0"/>
                        <a:t>Подпрограмма «Организация муниципального управления»</a:t>
                      </a:r>
                      <a:endParaRPr lang="ru-RU" sz="1400" b="1" dirty="0"/>
                    </a:p>
                  </a:txBody>
                  <a:tcPr>
                    <a:solidFill>
                      <a:schemeClr val="tx2">
                        <a:lumMod val="20000"/>
                        <a:lumOff val="80000"/>
                      </a:schemeClr>
                    </a:solidFill>
                  </a:tcPr>
                </a:tc>
                <a:tc hMerge="1">
                  <a:txBody>
                    <a:bodyPr/>
                    <a:lstStyle/>
                    <a:p>
                      <a:pPr algn="ctr"/>
                      <a:endParaRPr lang="ru-RU" dirty="0"/>
                    </a:p>
                  </a:txBody>
                  <a:tcPr/>
                </a:tc>
              </a:tr>
              <a:tr h="345936">
                <a:tc>
                  <a:txBody>
                    <a:bodyPr/>
                    <a:lstStyle/>
                    <a:p>
                      <a:pPr algn="ctr"/>
                      <a:r>
                        <a:rPr lang="ru-RU" sz="1600" b="1" i="1" dirty="0" smtClean="0"/>
                        <a:t>582,2</a:t>
                      </a:r>
                    </a:p>
                  </a:txBody>
                  <a:tcPr>
                    <a:solidFill>
                      <a:schemeClr val="tx2">
                        <a:lumMod val="20000"/>
                        <a:lumOff val="80000"/>
                      </a:schemeClr>
                    </a:solidFill>
                  </a:tcPr>
                </a:tc>
                <a:tc gridSpan="2">
                  <a:txBody>
                    <a:bodyPr/>
                    <a:lstStyle/>
                    <a:p>
                      <a:r>
                        <a:rPr lang="ru-RU" sz="1400" b="1" dirty="0" smtClean="0"/>
                        <a:t>Подпрограмма «Архивное дело»</a:t>
                      </a:r>
                    </a:p>
                  </a:txBody>
                  <a:tcPr>
                    <a:solidFill>
                      <a:schemeClr val="tx2">
                        <a:lumMod val="20000"/>
                        <a:lumOff val="80000"/>
                      </a:schemeClr>
                    </a:solidFill>
                  </a:tcPr>
                </a:tc>
                <a:tc hMerge="1">
                  <a:txBody>
                    <a:bodyPr/>
                    <a:lstStyle/>
                    <a:p>
                      <a:endParaRPr lang="ru-RU"/>
                    </a:p>
                  </a:txBody>
                  <a:tcPr/>
                </a:tc>
              </a:tr>
              <a:tr h="345936">
                <a:tc>
                  <a:txBody>
                    <a:bodyPr/>
                    <a:lstStyle/>
                    <a:p>
                      <a:pPr algn="ctr"/>
                      <a:endParaRPr lang="ru-RU" sz="1600" b="1" i="1" dirty="0" smtClean="0"/>
                    </a:p>
                    <a:p>
                      <a:pPr algn="ctr"/>
                      <a:r>
                        <a:rPr lang="ru-RU" sz="1600" b="1" i="1" dirty="0" smtClean="0"/>
                        <a:t>1 569,7</a:t>
                      </a:r>
                    </a:p>
                  </a:txBody>
                  <a:tcPr>
                    <a:solidFill>
                      <a:schemeClr val="tx2">
                        <a:lumMod val="20000"/>
                        <a:lumOff val="80000"/>
                      </a:schemeClr>
                    </a:solidFill>
                  </a:tcPr>
                </a:tc>
                <a:tc gridSpan="2">
                  <a:txBody>
                    <a:bodyPr/>
                    <a:lstStyle/>
                    <a:p>
                      <a:r>
                        <a:rPr lang="ru-RU" sz="1400" b="1" dirty="0" smtClean="0"/>
                        <a:t>Подпрограмма «Создание условий для гос. регистрации актов гражданского состояния»</a:t>
                      </a:r>
                    </a:p>
                  </a:txBody>
                  <a:tcPr>
                    <a:solidFill>
                      <a:schemeClr val="tx2">
                        <a:lumMod val="20000"/>
                        <a:lumOff val="80000"/>
                      </a:schemeClr>
                    </a:solidFill>
                  </a:tcPr>
                </a:tc>
                <a:tc hMerge="1">
                  <a:txBody>
                    <a:bodyPr/>
                    <a:lstStyle/>
                    <a:p>
                      <a:endParaRPr lang="ru-RU"/>
                    </a:p>
                  </a:txBody>
                  <a:tcPr/>
                </a:tc>
              </a:tr>
            </a:tbl>
          </a:graphicData>
        </a:graphic>
      </p:graphicFrame>
      <p:sp>
        <p:nvSpPr>
          <p:cNvPr id="5" name="TextBox 4"/>
          <p:cNvSpPr txBox="1"/>
          <p:nvPr/>
        </p:nvSpPr>
        <p:spPr>
          <a:xfrm>
            <a:off x="8028384" y="4005064"/>
            <a:ext cx="990849" cy="307777"/>
          </a:xfrm>
          <a:prstGeom prst="rect">
            <a:avLst/>
          </a:prstGeom>
          <a:noFill/>
        </p:spPr>
        <p:txBody>
          <a:bodyPr wrap="none" rtlCol="0">
            <a:spAutoFit/>
          </a:bodyPr>
          <a:lstStyle/>
          <a:p>
            <a:r>
              <a:rPr lang="ru-RU" sz="1400" b="1" dirty="0" smtClean="0"/>
              <a:t>(Тыс. руб.)</a:t>
            </a:r>
            <a:endParaRPr lang="ru-RU" sz="1400" b="1" dirty="0"/>
          </a:p>
        </p:txBody>
      </p:sp>
      <p:pic>
        <p:nvPicPr>
          <p:cNvPr id="12290" name="Picture 2"/>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214282" y="4437112"/>
            <a:ext cx="2738046" cy="1537671"/>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111133496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404664"/>
            <a:ext cx="9159277" cy="707886"/>
          </a:xfrm>
          <a:prstGeom prst="rect">
            <a:avLst/>
          </a:prstGeom>
          <a:noFill/>
        </p:spPr>
        <p:txBody>
          <a:bodyPr wrap="square" rtlCol="0">
            <a:spAutoFit/>
          </a:bodyPr>
          <a:lstStyle/>
          <a:p>
            <a:pPr algn="ctr"/>
            <a:r>
              <a:rPr lang="ru-RU" sz="2000" b="1" dirty="0" smtClean="0">
                <a:solidFill>
                  <a:schemeClr val="accent2">
                    <a:lumMod val="50000"/>
                  </a:schemeClr>
                </a:solidFill>
              </a:rPr>
              <a:t>Целевые показатели муниципальной программы </a:t>
            </a:r>
          </a:p>
          <a:p>
            <a:pPr algn="ctr"/>
            <a:r>
              <a:rPr lang="ru-RU" sz="2000" b="1" dirty="0" smtClean="0">
                <a:solidFill>
                  <a:schemeClr val="accent2">
                    <a:lumMod val="50000"/>
                  </a:schemeClr>
                </a:solidFill>
              </a:rPr>
              <a:t>«</a:t>
            </a:r>
            <a:r>
              <a:rPr lang="ru-RU" sz="2000" b="1" dirty="0">
                <a:solidFill>
                  <a:schemeClr val="accent2">
                    <a:lumMod val="50000"/>
                  </a:schemeClr>
                </a:solidFill>
              </a:rPr>
              <a:t>Муниципальное управление на </a:t>
            </a:r>
            <a:r>
              <a:rPr lang="ru-RU" sz="2000" b="1" dirty="0" smtClean="0">
                <a:solidFill>
                  <a:schemeClr val="accent2">
                    <a:lumMod val="50000"/>
                  </a:schemeClr>
                </a:solidFill>
              </a:rPr>
              <a:t>2020 </a:t>
            </a:r>
            <a:r>
              <a:rPr lang="ru-RU" sz="2000" b="1" dirty="0">
                <a:solidFill>
                  <a:schemeClr val="accent2">
                    <a:lumMod val="50000"/>
                  </a:schemeClr>
                </a:solidFill>
              </a:rPr>
              <a:t>– </a:t>
            </a:r>
            <a:r>
              <a:rPr lang="ru-RU" sz="2000" b="1" dirty="0" smtClean="0">
                <a:solidFill>
                  <a:schemeClr val="accent2">
                    <a:lumMod val="50000"/>
                  </a:schemeClr>
                </a:solidFill>
              </a:rPr>
              <a:t>2025 </a:t>
            </a:r>
            <a:r>
              <a:rPr lang="ru-RU" sz="2000" b="1" dirty="0">
                <a:solidFill>
                  <a:schemeClr val="accent2">
                    <a:lumMod val="50000"/>
                  </a:schemeClr>
                </a:solidFill>
              </a:rPr>
              <a:t>годы</a:t>
            </a:r>
            <a:r>
              <a:rPr lang="ru-RU" b="1" dirty="0" smtClean="0">
                <a:solidFill>
                  <a:schemeClr val="accent2">
                    <a:lumMod val="50000"/>
                  </a:schemeClr>
                </a:solidFill>
              </a:rPr>
              <a:t>»</a:t>
            </a:r>
            <a:endParaRPr lang="ru-RU" b="1" dirty="0">
              <a:solidFill>
                <a:schemeClr val="accent2">
                  <a:lumMod val="50000"/>
                </a:schemeClr>
              </a:solidFill>
            </a:endParaRPr>
          </a:p>
        </p:txBody>
      </p:sp>
      <p:graphicFrame>
        <p:nvGraphicFramePr>
          <p:cNvPr id="3" name="Таблица 2"/>
          <p:cNvGraphicFramePr>
            <a:graphicFrameLocks noGrp="1"/>
          </p:cNvGraphicFramePr>
          <p:nvPr>
            <p:extLst>
              <p:ext uri="{D42A27DB-BD31-4B8C-83A1-F6EECF244321}">
                <p14:modId xmlns="" xmlns:p14="http://schemas.microsoft.com/office/powerpoint/2010/main" val="698676147"/>
              </p:ext>
            </p:extLst>
          </p:nvPr>
        </p:nvGraphicFramePr>
        <p:xfrm>
          <a:off x="500034" y="1196752"/>
          <a:ext cx="8392456" cy="5462179"/>
        </p:xfrm>
        <a:graphic>
          <a:graphicData uri="http://schemas.openxmlformats.org/drawingml/2006/table">
            <a:tbl>
              <a:tblPr firstRow="1" bandRow="1">
                <a:tableStyleId>{5C22544A-7EE6-4342-B048-85BDC9FD1C3A}</a:tableStyleId>
              </a:tblPr>
              <a:tblGrid>
                <a:gridCol w="6952296"/>
                <a:gridCol w="1440160"/>
              </a:tblGrid>
              <a:tr h="418203">
                <a:tc>
                  <a:txBody>
                    <a:bodyPr/>
                    <a:lstStyle/>
                    <a:p>
                      <a:pPr algn="ctr"/>
                      <a:r>
                        <a:rPr lang="ru-RU" dirty="0" smtClean="0">
                          <a:solidFill>
                            <a:schemeClr val="accent2">
                              <a:lumMod val="50000"/>
                            </a:schemeClr>
                          </a:solidFill>
                        </a:rPr>
                        <a:t>Целевой показатель</a:t>
                      </a:r>
                      <a:endParaRPr lang="ru-RU" dirty="0">
                        <a:solidFill>
                          <a:schemeClr val="accent2">
                            <a:lumMod val="50000"/>
                          </a:schemeClr>
                        </a:solidFill>
                      </a:endParaRPr>
                    </a:p>
                  </a:txBody>
                  <a:tcPr>
                    <a:solidFill>
                      <a:schemeClr val="bg1"/>
                    </a:solidFill>
                  </a:tcPr>
                </a:tc>
                <a:tc>
                  <a:txBody>
                    <a:bodyPr/>
                    <a:lstStyle/>
                    <a:p>
                      <a:pPr algn="ctr"/>
                      <a:r>
                        <a:rPr lang="ru-RU" dirty="0" smtClean="0">
                          <a:solidFill>
                            <a:schemeClr val="accent2">
                              <a:lumMod val="50000"/>
                            </a:schemeClr>
                          </a:solidFill>
                        </a:rPr>
                        <a:t>Значение</a:t>
                      </a:r>
                      <a:endParaRPr lang="ru-RU" dirty="0">
                        <a:solidFill>
                          <a:schemeClr val="accent2">
                            <a:lumMod val="50000"/>
                          </a:schemeClr>
                        </a:solidFill>
                      </a:endParaRPr>
                    </a:p>
                  </a:txBody>
                  <a:tcPr>
                    <a:solidFill>
                      <a:schemeClr val="bg1"/>
                    </a:solidFill>
                  </a:tcPr>
                </a:tc>
              </a:tr>
              <a:tr h="805933">
                <a:tc>
                  <a:txBody>
                    <a:bodyPr/>
                    <a:lstStyle/>
                    <a:p>
                      <a:pPr algn="l" fontAlgn="ctr"/>
                      <a:r>
                        <a:rPr kumimoji="0" lang="ru-RU" sz="1600" kern="1200" dirty="0" smtClean="0">
                          <a:solidFill>
                            <a:schemeClr val="dk1"/>
                          </a:solidFill>
                          <a:latin typeface="+mn-lt"/>
                          <a:ea typeface="+mn-ea"/>
                          <a:cs typeface="+mn-cs"/>
                        </a:rPr>
                        <a:t>Количество обращений граждан в органы местного самоуправления района, рассмотренных без нарушения сроков, установленных законодательством</a:t>
                      </a:r>
                      <a:endParaRPr lang="ru-RU" sz="1600" b="1" i="0" u="none" strike="noStrike" dirty="0">
                        <a:solidFill>
                          <a:schemeClr val="tx1"/>
                        </a:solidFill>
                        <a:effectLst/>
                        <a:latin typeface="+mn-lt"/>
                      </a:endParaRPr>
                    </a:p>
                  </a:txBody>
                  <a:tcPr marL="9525" marR="9525" marT="9525" marB="0" anchor="ctr"/>
                </a:tc>
                <a:tc>
                  <a:txBody>
                    <a:bodyPr/>
                    <a:lstStyle/>
                    <a:p>
                      <a:pPr algn="ctr"/>
                      <a:endParaRPr lang="ru-RU" sz="1400" b="1" kern="1200" dirty="0" smtClean="0">
                        <a:solidFill>
                          <a:schemeClr val="dk1"/>
                        </a:solidFill>
                        <a:effectLst/>
                        <a:latin typeface="+mn-lt"/>
                        <a:ea typeface="+mn-ea"/>
                        <a:cs typeface="+mn-cs"/>
                      </a:endParaRPr>
                    </a:p>
                    <a:p>
                      <a:pPr algn="ctr"/>
                      <a:r>
                        <a:rPr lang="ru-RU" sz="1400" b="1" kern="1200" dirty="0" smtClean="0">
                          <a:solidFill>
                            <a:schemeClr val="dk1"/>
                          </a:solidFill>
                          <a:effectLst/>
                          <a:latin typeface="+mn-lt"/>
                          <a:ea typeface="+mn-ea"/>
                          <a:cs typeface="+mn-cs"/>
                        </a:rPr>
                        <a:t>100</a:t>
                      </a:r>
                      <a:r>
                        <a:rPr lang="ru-RU" sz="1400" b="1" kern="1200" baseline="0" dirty="0" smtClean="0">
                          <a:solidFill>
                            <a:schemeClr val="dk1"/>
                          </a:solidFill>
                          <a:effectLst/>
                          <a:latin typeface="+mn-lt"/>
                          <a:ea typeface="+mn-ea"/>
                          <a:cs typeface="+mn-cs"/>
                        </a:rPr>
                        <a:t> %</a:t>
                      </a:r>
                      <a:endParaRPr lang="ru-RU" sz="1400" b="1" dirty="0" smtClean="0">
                        <a:latin typeface="+mn-lt"/>
                      </a:endParaRPr>
                    </a:p>
                  </a:txBody>
                  <a:tcPr/>
                </a:tc>
              </a:tr>
              <a:tr h="758372">
                <a:tc>
                  <a:txBody>
                    <a:bodyPr/>
                    <a:lstStyle/>
                    <a:p>
                      <a:pPr algn="l" fontAlgn="ctr"/>
                      <a:r>
                        <a:rPr lang="ru-RU" sz="1600" b="1" kern="1200" dirty="0" smtClean="0">
                          <a:solidFill>
                            <a:schemeClr val="tx1"/>
                          </a:solidFill>
                          <a:effectLst/>
                          <a:latin typeface="+mn-lt"/>
                          <a:ea typeface="+mn-ea"/>
                          <a:cs typeface="+mn-cs"/>
                        </a:rPr>
                        <a:t>Число муниципальных служащих, имеющих высшее профессиональное образование</a:t>
                      </a:r>
                      <a:endParaRPr lang="ru-RU" sz="1600" b="1" i="0" u="none" strike="noStrike" dirty="0">
                        <a:solidFill>
                          <a:schemeClr val="tx1"/>
                        </a:solidFill>
                        <a:effectLst/>
                        <a:latin typeface="+mn-lt"/>
                      </a:endParaRPr>
                    </a:p>
                  </a:txBody>
                  <a:tcPr marL="9525" marR="9525" marT="9525" marB="0" anchor="ctr"/>
                </a:tc>
                <a:tc>
                  <a:txBody>
                    <a:bodyPr/>
                    <a:lstStyle/>
                    <a:p>
                      <a:pPr algn="ctr"/>
                      <a:r>
                        <a:rPr lang="ru-RU" sz="1400" b="1" kern="1200" dirty="0" smtClean="0">
                          <a:solidFill>
                            <a:schemeClr val="dk1"/>
                          </a:solidFill>
                          <a:effectLst/>
                          <a:latin typeface="+mn-lt"/>
                          <a:ea typeface="+mn-ea"/>
                          <a:cs typeface="+mn-cs"/>
                        </a:rPr>
                        <a:t>не менее 100% от базового значения</a:t>
                      </a:r>
                      <a:endParaRPr lang="ru-RU" sz="1400" b="1" dirty="0" smtClean="0">
                        <a:latin typeface="+mn-lt"/>
                      </a:endParaRPr>
                    </a:p>
                  </a:txBody>
                  <a:tcPr/>
                </a:tc>
              </a:tr>
              <a:tr h="706449">
                <a:tc>
                  <a:txBody>
                    <a:bodyPr/>
                    <a:lstStyle/>
                    <a:p>
                      <a:pPr algn="l" fontAlgn="ctr"/>
                      <a:r>
                        <a:rPr lang="ru-RU" sz="1600" b="1" kern="1200" dirty="0" smtClean="0">
                          <a:solidFill>
                            <a:schemeClr val="tx1"/>
                          </a:solidFill>
                          <a:effectLst/>
                          <a:latin typeface="+mn-lt"/>
                          <a:ea typeface="+mn-ea"/>
                          <a:cs typeface="+mn-cs"/>
                        </a:rPr>
                        <a:t>Доля жителей </a:t>
                      </a:r>
                      <a:r>
                        <a:rPr lang="ru-RU" sz="1600" b="1" kern="1200" dirty="0" err="1" smtClean="0">
                          <a:solidFill>
                            <a:schemeClr val="tx1"/>
                          </a:solidFill>
                          <a:effectLst/>
                          <a:latin typeface="+mn-lt"/>
                          <a:ea typeface="+mn-ea"/>
                          <a:cs typeface="+mn-cs"/>
                        </a:rPr>
                        <a:t>Кизнерского</a:t>
                      </a:r>
                      <a:r>
                        <a:rPr lang="ru-RU" sz="1600" b="1" kern="1200" dirty="0" smtClean="0">
                          <a:solidFill>
                            <a:schemeClr val="tx1"/>
                          </a:solidFill>
                          <a:effectLst/>
                          <a:latin typeface="+mn-lt"/>
                          <a:ea typeface="+mn-ea"/>
                          <a:cs typeface="+mn-cs"/>
                        </a:rPr>
                        <a:t> района, использующих механизм получения государственных и муниципальных услуг в электронной форме</a:t>
                      </a:r>
                      <a:endParaRPr lang="ru-RU" sz="1600" b="1" i="0" u="none" strike="noStrike" dirty="0">
                        <a:solidFill>
                          <a:schemeClr val="tx1"/>
                        </a:solidFill>
                        <a:effectLst/>
                        <a:latin typeface="+mn-lt"/>
                      </a:endParaRPr>
                    </a:p>
                  </a:txBody>
                  <a:tcPr marL="9525" marR="9525" marT="9525" marB="0" anchor="ctr"/>
                </a:tc>
                <a:tc>
                  <a:txBody>
                    <a:bodyPr/>
                    <a:lstStyle/>
                    <a:p>
                      <a:pPr algn="ctr"/>
                      <a:endParaRPr lang="ru-RU" sz="1400" b="1" dirty="0" smtClean="0">
                        <a:latin typeface="+mn-lt"/>
                      </a:endParaRPr>
                    </a:p>
                    <a:p>
                      <a:pPr algn="ctr"/>
                      <a:r>
                        <a:rPr lang="ru-RU" sz="1400" b="1" dirty="0" smtClean="0">
                          <a:latin typeface="+mn-lt"/>
                        </a:rPr>
                        <a:t>100 %</a:t>
                      </a:r>
                    </a:p>
                  </a:txBody>
                  <a:tcPr/>
                </a:tc>
              </a:tr>
              <a:tr h="760322">
                <a:tc>
                  <a:txBody>
                    <a:bodyPr/>
                    <a:lstStyle/>
                    <a:p>
                      <a:pPr algn="l" fontAlgn="ctr"/>
                      <a:r>
                        <a:rPr kumimoji="0" lang="ru-RU" sz="1600" kern="1200" dirty="0" smtClean="0">
                          <a:solidFill>
                            <a:schemeClr val="dk1"/>
                          </a:solidFill>
                          <a:latin typeface="+mn-lt"/>
                          <a:ea typeface="+mn-ea"/>
                          <a:cs typeface="+mn-cs"/>
                        </a:rPr>
                        <a:t>Удовлетворенность  населения   деятельностью   органов  местного самоуправления,  в том  числе  их  информационной открытостью</a:t>
                      </a:r>
                      <a:endParaRPr lang="ru-RU" sz="1600" b="1" i="0" u="none" strike="noStrike" dirty="0">
                        <a:solidFill>
                          <a:srgbClr val="000000"/>
                        </a:solidFill>
                        <a:effectLst/>
                        <a:latin typeface="+mn-lt"/>
                      </a:endParaRPr>
                    </a:p>
                  </a:txBody>
                  <a:tcPr marL="9525" marR="9525" marT="9525" marB="0" anchor="ctr"/>
                </a:tc>
                <a:tc>
                  <a:txBody>
                    <a:bodyPr/>
                    <a:lstStyle/>
                    <a:p>
                      <a:pPr algn="ctr">
                        <a:lnSpc>
                          <a:spcPct val="115000"/>
                        </a:lnSpc>
                        <a:spcAft>
                          <a:spcPts val="0"/>
                        </a:spcAft>
                      </a:pPr>
                      <a:r>
                        <a:rPr lang="ru-RU" sz="1400" b="1" dirty="0" smtClean="0">
                          <a:effectLst/>
                          <a:latin typeface="+mn-lt"/>
                          <a:ea typeface="Times New Roman"/>
                          <a:cs typeface="Times New Roman"/>
                        </a:rPr>
                        <a:t>73</a:t>
                      </a:r>
                      <a:r>
                        <a:rPr lang="ru-RU" sz="1400" b="1" baseline="0" dirty="0" smtClean="0">
                          <a:effectLst/>
                          <a:latin typeface="+mn-lt"/>
                          <a:ea typeface="Times New Roman"/>
                          <a:cs typeface="Times New Roman"/>
                        </a:rPr>
                        <a:t> %</a:t>
                      </a:r>
                      <a:endParaRPr lang="ru-RU" sz="1400" b="1" dirty="0">
                        <a:effectLst/>
                        <a:latin typeface="+mn-lt"/>
                        <a:ea typeface="Times New Roman"/>
                        <a:cs typeface="Times New Roman"/>
                      </a:endParaRPr>
                    </a:p>
                  </a:txBody>
                  <a:tcPr marL="68580" marR="68580" marT="0" marB="0" anchor="ctr"/>
                </a:tc>
              </a:tr>
              <a:tr h="781292">
                <a:tc>
                  <a:txBody>
                    <a:bodyPr/>
                    <a:lstStyle/>
                    <a:p>
                      <a:pPr algn="l" fontAlgn="ctr"/>
                      <a:r>
                        <a:rPr lang="ru-RU" sz="1600" b="1" i="0" u="none" strike="noStrike" dirty="0" smtClean="0">
                          <a:solidFill>
                            <a:srgbClr val="000000"/>
                          </a:solidFill>
                          <a:effectLst/>
                          <a:latin typeface="+mn-lt"/>
                        </a:rPr>
                        <a:t>Удельный вес архивных единиц хранения, включенных в автоматизированные информационно - поисковые системы</a:t>
                      </a:r>
                      <a:endParaRPr lang="ru-RU" sz="1600" b="1" i="0" u="none" strike="noStrike" dirty="0">
                        <a:solidFill>
                          <a:srgbClr val="000000"/>
                        </a:solidFill>
                        <a:effectLst/>
                        <a:latin typeface="+mn-lt"/>
                      </a:endParaRPr>
                    </a:p>
                  </a:txBody>
                  <a:tcPr marL="9525" marR="9525" marT="9525" marB="0" anchor="ctr"/>
                </a:tc>
                <a:tc>
                  <a:txBody>
                    <a:bodyPr/>
                    <a:lstStyle/>
                    <a:p>
                      <a:pPr algn="ctr"/>
                      <a:endParaRPr lang="ru-RU" sz="1400" b="1" dirty="0" smtClean="0">
                        <a:latin typeface="+mn-lt"/>
                      </a:endParaRPr>
                    </a:p>
                    <a:p>
                      <a:pPr algn="ctr"/>
                      <a:r>
                        <a:rPr lang="ru-RU" sz="1400" b="1" dirty="0" smtClean="0">
                          <a:latin typeface="+mn-lt"/>
                        </a:rPr>
                        <a:t>100 %</a:t>
                      </a:r>
                      <a:endParaRPr lang="ru-RU" sz="1400" b="1" dirty="0">
                        <a:latin typeface="+mn-lt"/>
                      </a:endParaRPr>
                    </a:p>
                  </a:txBody>
                  <a:tcPr/>
                </a:tc>
              </a:tr>
              <a:tr h="1010504">
                <a:tc>
                  <a:txBody>
                    <a:bodyPr/>
                    <a:lstStyle/>
                    <a:p>
                      <a:pPr algn="l" fontAlgn="ctr"/>
                      <a:r>
                        <a:rPr lang="ru-RU" sz="1600" b="1" kern="1200" dirty="0" smtClean="0">
                          <a:solidFill>
                            <a:schemeClr val="dk1"/>
                          </a:solidFill>
                          <a:effectLst/>
                          <a:latin typeface="+mn-lt"/>
                          <a:ea typeface="+mn-ea"/>
                          <a:cs typeface="+mn-cs"/>
                        </a:rPr>
                        <a:t>Доля архивных документов, хранящихся в архивном отделе в нормативных условиях, обеспечивающих их постоянное (вечное) хранение, в общем  количестве документов архивного отдела Администрации МО «</a:t>
                      </a:r>
                      <a:r>
                        <a:rPr lang="ru-RU" sz="1600" b="1" kern="1200" dirty="0" err="1" smtClean="0">
                          <a:solidFill>
                            <a:schemeClr val="dk1"/>
                          </a:solidFill>
                          <a:effectLst/>
                          <a:latin typeface="+mn-lt"/>
                          <a:ea typeface="+mn-ea"/>
                          <a:cs typeface="+mn-cs"/>
                        </a:rPr>
                        <a:t>Кизнерский</a:t>
                      </a:r>
                      <a:r>
                        <a:rPr lang="ru-RU" sz="1600" b="1" kern="1200" dirty="0" smtClean="0">
                          <a:solidFill>
                            <a:schemeClr val="dk1"/>
                          </a:solidFill>
                          <a:effectLst/>
                          <a:latin typeface="+mn-lt"/>
                          <a:ea typeface="+mn-ea"/>
                          <a:cs typeface="+mn-cs"/>
                        </a:rPr>
                        <a:t> район»</a:t>
                      </a:r>
                      <a:endParaRPr lang="ru-RU" sz="1600" b="1" i="0" u="none" strike="noStrike" dirty="0">
                        <a:solidFill>
                          <a:srgbClr val="000000"/>
                        </a:solidFill>
                        <a:effectLst/>
                        <a:latin typeface="+mn-lt"/>
                      </a:endParaRPr>
                    </a:p>
                  </a:txBody>
                  <a:tcPr marL="9525" marR="9525" marT="9525" marB="0" anchor="ctr"/>
                </a:tc>
                <a:tc>
                  <a:txBody>
                    <a:bodyPr/>
                    <a:lstStyle/>
                    <a:p>
                      <a:pPr algn="ctr"/>
                      <a:endParaRPr lang="ru-RU" sz="1400" b="1" dirty="0" smtClean="0">
                        <a:latin typeface="+mn-lt"/>
                      </a:endParaRPr>
                    </a:p>
                    <a:p>
                      <a:pPr algn="ctr"/>
                      <a:r>
                        <a:rPr lang="ru-RU" sz="1400" b="1" dirty="0" smtClean="0">
                          <a:latin typeface="+mn-lt"/>
                        </a:rPr>
                        <a:t>100 %</a:t>
                      </a:r>
                      <a:endParaRPr lang="ru-RU" sz="1400" b="1" dirty="0">
                        <a:latin typeface="+mn-lt"/>
                      </a:endParaRPr>
                    </a:p>
                  </a:txBody>
                  <a:tcPr/>
                </a:tc>
              </a:tr>
            </a:tbl>
          </a:graphicData>
        </a:graphic>
      </p:graphicFrame>
    </p:spTree>
    <p:extLst>
      <p:ext uri="{BB962C8B-B14F-4D97-AF65-F5344CB8AC3E}">
        <p14:creationId xmlns="" xmlns:p14="http://schemas.microsoft.com/office/powerpoint/2010/main" val="10308341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58204" cy="1143000"/>
          </a:xfrm>
        </p:spPr>
        <p:txBody>
          <a:bodyPr>
            <a:noAutofit/>
          </a:bodyPr>
          <a:lstStyle/>
          <a:p>
            <a:pPr algn="ctr"/>
            <a:r>
              <a:rPr lang="ru-RU" sz="2000" b="1" dirty="0">
                <a:solidFill>
                  <a:srgbClr val="8064A2">
                    <a:lumMod val="50000"/>
                  </a:srgbClr>
                </a:solidFill>
                <a:latin typeface="Bookman Old Style" panose="02050604050505020204" pitchFamily="18" charset="0"/>
              </a:rPr>
              <a:t>Муниципальная программа </a:t>
            </a:r>
            <a:r>
              <a:rPr lang="ru-RU" sz="2000" b="1" dirty="0" smtClean="0">
                <a:solidFill>
                  <a:srgbClr val="8064A2">
                    <a:lumMod val="50000"/>
                  </a:srgbClr>
                </a:solidFill>
                <a:latin typeface="Bookman Old Style" panose="02050604050505020204" pitchFamily="18" charset="0"/>
              </a:rPr>
              <a:t/>
            </a:r>
            <a:br>
              <a:rPr lang="ru-RU" sz="2000" b="1" dirty="0" smtClean="0">
                <a:solidFill>
                  <a:srgbClr val="8064A2">
                    <a:lumMod val="50000"/>
                  </a:srgbClr>
                </a:solidFill>
                <a:latin typeface="Bookman Old Style" panose="02050604050505020204" pitchFamily="18" charset="0"/>
              </a:rPr>
            </a:br>
            <a:r>
              <a:rPr lang="ru-RU" sz="2400" b="1" dirty="0" smtClean="0">
                <a:solidFill>
                  <a:srgbClr val="8064A2">
                    <a:lumMod val="50000"/>
                  </a:srgbClr>
                </a:solidFill>
                <a:latin typeface="Bookman Old Style" panose="02050604050505020204" pitchFamily="18" charset="0"/>
              </a:rPr>
              <a:t>«</a:t>
            </a:r>
            <a:r>
              <a:rPr lang="ru-RU" sz="2400" b="1" dirty="0">
                <a:solidFill>
                  <a:srgbClr val="8064A2">
                    <a:lumMod val="50000"/>
                  </a:srgbClr>
                </a:solidFill>
                <a:latin typeface="Bookman Old Style" panose="02050604050505020204" pitchFamily="18" charset="0"/>
              </a:rPr>
              <a:t>Управление муниципальными финансами»</a:t>
            </a:r>
            <a:br>
              <a:rPr lang="ru-RU" sz="2400" b="1" dirty="0">
                <a:solidFill>
                  <a:srgbClr val="8064A2">
                    <a:lumMod val="50000"/>
                  </a:srgbClr>
                </a:solidFill>
                <a:latin typeface="Bookman Old Style" panose="02050604050505020204" pitchFamily="18" charset="0"/>
              </a:rPr>
            </a:br>
            <a:endParaRPr lang="ru-RU" sz="2400" dirty="0">
              <a:latin typeface="Bookman Old Style" panose="02050604050505020204" pitchFamily="18" charset="0"/>
            </a:endParaRPr>
          </a:p>
        </p:txBody>
      </p:sp>
      <p:sp>
        <p:nvSpPr>
          <p:cNvPr id="3" name="Объект 2"/>
          <p:cNvSpPr>
            <a:spLocks noGrp="1"/>
          </p:cNvSpPr>
          <p:nvPr>
            <p:ph idx="1"/>
          </p:nvPr>
        </p:nvSpPr>
        <p:spPr>
          <a:xfrm>
            <a:off x="457200" y="1196752"/>
            <a:ext cx="8229600" cy="5400600"/>
          </a:xfrm>
        </p:spPr>
        <p:txBody>
          <a:bodyPr>
            <a:normAutofit/>
          </a:bodyPr>
          <a:lstStyle/>
          <a:p>
            <a:r>
              <a:rPr lang="ru-RU" sz="2800" b="1" dirty="0">
                <a:solidFill>
                  <a:prstClr val="black"/>
                </a:solidFill>
              </a:rPr>
              <a:t>Цель программы – </a:t>
            </a:r>
            <a:r>
              <a:rPr lang="ru-RU" sz="1800" b="1" dirty="0">
                <a:solidFill>
                  <a:prstClr val="black"/>
                </a:solidFill>
              </a:rPr>
              <a:t>обеспечение исполнения расходных обязательств </a:t>
            </a:r>
            <a:r>
              <a:rPr lang="ru-RU" sz="1800" b="1" dirty="0" err="1">
                <a:solidFill>
                  <a:prstClr val="black"/>
                </a:solidFill>
              </a:rPr>
              <a:t>Кизнерского</a:t>
            </a:r>
            <a:r>
              <a:rPr lang="ru-RU" sz="1800" b="1" dirty="0">
                <a:solidFill>
                  <a:prstClr val="black"/>
                </a:solidFill>
              </a:rPr>
              <a:t> района при сохранении долгосрочной сбалансированности и устойчивости бюджета </a:t>
            </a:r>
            <a:r>
              <a:rPr lang="ru-RU" sz="1800" b="1" dirty="0" err="1">
                <a:solidFill>
                  <a:prstClr val="black"/>
                </a:solidFill>
              </a:rPr>
              <a:t>Кизнерского</a:t>
            </a:r>
            <a:r>
              <a:rPr lang="ru-RU" sz="1800" b="1" dirty="0">
                <a:solidFill>
                  <a:prstClr val="black"/>
                </a:solidFill>
              </a:rPr>
              <a:t> района, повышение эффективности бюджетных расходов и качества финансового менеджмента в общественном секторе</a:t>
            </a:r>
          </a:p>
          <a:p>
            <a:pPr marL="0" indent="0">
              <a:buNone/>
            </a:pPr>
            <a:endParaRPr lang="ru-RU" dirty="0"/>
          </a:p>
        </p:txBody>
      </p:sp>
      <p:graphicFrame>
        <p:nvGraphicFramePr>
          <p:cNvPr id="4" name="Таблица 3"/>
          <p:cNvGraphicFramePr>
            <a:graphicFrameLocks noGrp="1"/>
          </p:cNvGraphicFramePr>
          <p:nvPr>
            <p:extLst>
              <p:ext uri="{D42A27DB-BD31-4B8C-83A1-F6EECF244321}">
                <p14:modId xmlns="" xmlns:p14="http://schemas.microsoft.com/office/powerpoint/2010/main" val="3472904555"/>
              </p:ext>
            </p:extLst>
          </p:nvPr>
        </p:nvGraphicFramePr>
        <p:xfrm>
          <a:off x="2915816" y="3789040"/>
          <a:ext cx="6096000" cy="2499360"/>
        </p:xfrm>
        <a:graphic>
          <a:graphicData uri="http://schemas.openxmlformats.org/drawingml/2006/table">
            <a:tbl>
              <a:tblPr firstRow="1" bandRow="1">
                <a:tableStyleId>{21E4AEA4-8DFA-4A89-87EB-49C32662AFE0}</a:tableStyleId>
              </a:tblPr>
              <a:tblGrid>
                <a:gridCol w="1944216"/>
                <a:gridCol w="2119784"/>
                <a:gridCol w="2032000"/>
              </a:tblGrid>
              <a:tr h="0">
                <a:tc>
                  <a:txBody>
                    <a:bodyPr/>
                    <a:lstStyle/>
                    <a:p>
                      <a:pPr algn="ctr"/>
                      <a:r>
                        <a:rPr lang="ru-RU" dirty="0" smtClean="0">
                          <a:solidFill>
                            <a:schemeClr val="tx2">
                              <a:lumMod val="50000"/>
                            </a:schemeClr>
                          </a:solidFill>
                        </a:rPr>
                        <a:t>2023 год</a:t>
                      </a:r>
                      <a:endParaRPr lang="ru-RU" dirty="0">
                        <a:solidFill>
                          <a:schemeClr val="tx2">
                            <a:lumMod val="50000"/>
                          </a:schemeClr>
                        </a:solidFill>
                      </a:endParaRPr>
                    </a:p>
                  </a:txBody>
                  <a:tcPr>
                    <a:solidFill>
                      <a:schemeClr val="tx2">
                        <a:lumMod val="20000"/>
                        <a:lumOff val="80000"/>
                      </a:schemeClr>
                    </a:solidFill>
                  </a:tcPr>
                </a:tc>
                <a:tc>
                  <a:txBody>
                    <a:bodyPr/>
                    <a:lstStyle/>
                    <a:p>
                      <a:pPr algn="ctr"/>
                      <a:r>
                        <a:rPr lang="ru-RU" dirty="0" smtClean="0">
                          <a:solidFill>
                            <a:schemeClr val="tx2">
                              <a:lumMod val="50000"/>
                            </a:schemeClr>
                          </a:solidFill>
                        </a:rPr>
                        <a:t>2024 год</a:t>
                      </a:r>
                      <a:endParaRPr lang="ru-RU" dirty="0">
                        <a:solidFill>
                          <a:schemeClr val="tx2">
                            <a:lumMod val="50000"/>
                          </a:schemeClr>
                        </a:solidFill>
                      </a:endParaRPr>
                    </a:p>
                  </a:txBody>
                  <a:tcPr>
                    <a:solidFill>
                      <a:schemeClr val="tx2">
                        <a:lumMod val="20000"/>
                        <a:lumOff val="80000"/>
                      </a:schemeClr>
                    </a:solidFill>
                  </a:tcPr>
                </a:tc>
                <a:tc>
                  <a:txBody>
                    <a:bodyPr/>
                    <a:lstStyle/>
                    <a:p>
                      <a:pPr algn="ctr"/>
                      <a:r>
                        <a:rPr lang="ru-RU" dirty="0" smtClean="0">
                          <a:solidFill>
                            <a:schemeClr val="tx2">
                              <a:lumMod val="50000"/>
                            </a:schemeClr>
                          </a:solidFill>
                        </a:rPr>
                        <a:t>2025 год</a:t>
                      </a:r>
                      <a:endParaRPr lang="ru-RU" dirty="0">
                        <a:solidFill>
                          <a:schemeClr val="tx2">
                            <a:lumMod val="50000"/>
                          </a:schemeClr>
                        </a:solidFill>
                      </a:endParaRPr>
                    </a:p>
                  </a:txBody>
                  <a:tcPr>
                    <a:solidFill>
                      <a:schemeClr val="tx2">
                        <a:lumMod val="20000"/>
                        <a:lumOff val="80000"/>
                      </a:schemeClr>
                    </a:solidFill>
                  </a:tcPr>
                </a:tc>
              </a:tr>
              <a:tr h="0">
                <a:tc>
                  <a:txBody>
                    <a:bodyPr/>
                    <a:lstStyle/>
                    <a:p>
                      <a:pPr algn="ctr"/>
                      <a:r>
                        <a:rPr lang="ru-RU" b="1" dirty="0" smtClean="0"/>
                        <a:t>12</a:t>
                      </a:r>
                      <a:r>
                        <a:rPr lang="ru-RU" b="1" baseline="0" dirty="0" smtClean="0"/>
                        <a:t> 582,7</a:t>
                      </a:r>
                      <a:endParaRPr lang="ru-RU" b="1" dirty="0"/>
                    </a:p>
                  </a:txBody>
                  <a:tcPr>
                    <a:solidFill>
                      <a:schemeClr val="tx2">
                        <a:lumMod val="20000"/>
                        <a:lumOff val="80000"/>
                      </a:schemeClr>
                    </a:solidFill>
                  </a:tcPr>
                </a:tc>
                <a:tc>
                  <a:txBody>
                    <a:bodyPr/>
                    <a:lstStyle/>
                    <a:p>
                      <a:pPr algn="ctr"/>
                      <a:r>
                        <a:rPr lang="ru-RU" b="1" dirty="0" smtClean="0"/>
                        <a:t>14 764,0</a:t>
                      </a:r>
                      <a:endParaRPr lang="ru-RU" b="1" dirty="0"/>
                    </a:p>
                  </a:txBody>
                  <a:tcPr>
                    <a:solidFill>
                      <a:schemeClr val="tx2">
                        <a:lumMod val="20000"/>
                        <a:lumOff val="80000"/>
                      </a:schemeClr>
                    </a:solidFill>
                  </a:tcPr>
                </a:tc>
                <a:tc>
                  <a:txBody>
                    <a:bodyPr/>
                    <a:lstStyle/>
                    <a:p>
                      <a:pPr algn="ctr"/>
                      <a:r>
                        <a:rPr lang="ru-RU" b="1" dirty="0" smtClean="0"/>
                        <a:t>22 146,3</a:t>
                      </a:r>
                      <a:endParaRPr lang="ru-RU" b="1" dirty="0"/>
                    </a:p>
                  </a:txBody>
                  <a:tcPr>
                    <a:solidFill>
                      <a:schemeClr val="tx2">
                        <a:lumMod val="20000"/>
                        <a:lumOff val="80000"/>
                      </a:schemeClr>
                    </a:solidFill>
                  </a:tcPr>
                </a:tc>
              </a:tr>
              <a:tr h="0">
                <a:tc>
                  <a:txBody>
                    <a:bodyPr/>
                    <a:lstStyle/>
                    <a:p>
                      <a:pPr algn="ctr"/>
                      <a:r>
                        <a:rPr lang="ru-RU" sz="1600" b="1" i="1" dirty="0" smtClean="0"/>
                        <a:t>2 766,0</a:t>
                      </a:r>
                    </a:p>
                  </a:txBody>
                  <a:tcPr>
                    <a:solidFill>
                      <a:schemeClr val="tx2">
                        <a:lumMod val="20000"/>
                        <a:lumOff val="80000"/>
                      </a:schemeClr>
                    </a:solidFill>
                  </a:tcPr>
                </a:tc>
                <a:tc gridSpan="2">
                  <a:txBody>
                    <a:bodyPr/>
                    <a:lstStyle/>
                    <a:p>
                      <a:r>
                        <a:rPr lang="ru-RU" sz="1400" b="1" dirty="0" smtClean="0"/>
                        <a:t>Подпрограмма «Организация бюджетного процесса в </a:t>
                      </a:r>
                      <a:r>
                        <a:rPr lang="ru-RU" sz="1400" b="1" dirty="0" err="1" smtClean="0"/>
                        <a:t>Кизнерском</a:t>
                      </a:r>
                      <a:r>
                        <a:rPr lang="ru-RU" sz="1400" b="1" dirty="0" smtClean="0"/>
                        <a:t> районе»</a:t>
                      </a:r>
                      <a:endParaRPr lang="ru-RU" sz="1400" b="1" dirty="0"/>
                    </a:p>
                  </a:txBody>
                  <a:tcPr>
                    <a:solidFill>
                      <a:schemeClr val="tx2">
                        <a:lumMod val="20000"/>
                        <a:lumOff val="80000"/>
                      </a:schemeClr>
                    </a:solidFill>
                  </a:tcPr>
                </a:tc>
                <a:tc hMerge="1">
                  <a:txBody>
                    <a:bodyPr/>
                    <a:lstStyle/>
                    <a:p>
                      <a:pPr algn="ctr"/>
                      <a:endParaRPr lang="ru-RU" dirty="0"/>
                    </a:p>
                  </a:txBody>
                  <a:tcPr/>
                </a:tc>
              </a:tr>
              <a:tr h="0">
                <a:tc>
                  <a:txBody>
                    <a:bodyPr/>
                    <a:lstStyle/>
                    <a:p>
                      <a:pPr algn="ctr"/>
                      <a:r>
                        <a:rPr lang="ru-RU" sz="1600" b="1" i="1" dirty="0" smtClean="0"/>
                        <a:t>4 726,7</a:t>
                      </a:r>
                    </a:p>
                  </a:txBody>
                  <a:tcPr>
                    <a:solidFill>
                      <a:schemeClr val="tx2">
                        <a:lumMod val="20000"/>
                        <a:lumOff val="80000"/>
                      </a:schemeClr>
                    </a:solidFill>
                  </a:tcPr>
                </a:tc>
                <a:tc gridSpan="2">
                  <a:txBody>
                    <a:bodyPr/>
                    <a:lstStyle/>
                    <a:p>
                      <a:r>
                        <a:rPr lang="ru-RU" sz="1400" b="1" dirty="0" smtClean="0"/>
                        <a:t>Подпрограмма «Создание условий для реализации муниципальной программы»</a:t>
                      </a:r>
                    </a:p>
                  </a:txBody>
                  <a:tcPr>
                    <a:solidFill>
                      <a:schemeClr val="tx2">
                        <a:lumMod val="20000"/>
                        <a:lumOff val="80000"/>
                      </a:schemeClr>
                    </a:solidFill>
                  </a:tcPr>
                </a:tc>
                <a:tc hMerge="1">
                  <a:txBody>
                    <a:bodyPr/>
                    <a:lstStyle/>
                    <a:p>
                      <a:endParaRPr lang="ru-RU"/>
                    </a:p>
                  </a:txBody>
                  <a:tcPr/>
                </a:tc>
              </a:tr>
              <a:tr h="0">
                <a:tc>
                  <a:txBody>
                    <a:bodyPr/>
                    <a:lstStyle/>
                    <a:p>
                      <a:pPr algn="ctr"/>
                      <a:r>
                        <a:rPr lang="ru-RU" sz="1600" b="1" i="1" dirty="0" smtClean="0"/>
                        <a:t>5 090,0</a:t>
                      </a:r>
                    </a:p>
                  </a:txBody>
                  <a:tcPr>
                    <a:solidFill>
                      <a:schemeClr val="tx2">
                        <a:lumMod val="20000"/>
                        <a:lumOff val="80000"/>
                      </a:schemeClr>
                    </a:solidFill>
                  </a:tcPr>
                </a:tc>
                <a:tc gridSpan="2">
                  <a:txBody>
                    <a:bodyPr/>
                    <a:lstStyle/>
                    <a:p>
                      <a:r>
                        <a:rPr lang="ru-RU" sz="1400" b="1" dirty="0" smtClean="0"/>
                        <a:t>Подпрограмма «Повышение эффективности расходов бюджета Кизнерского района»</a:t>
                      </a:r>
                    </a:p>
                  </a:txBody>
                  <a:tcPr>
                    <a:solidFill>
                      <a:schemeClr val="tx2">
                        <a:lumMod val="20000"/>
                        <a:lumOff val="80000"/>
                      </a:schemeClr>
                    </a:solidFill>
                  </a:tcPr>
                </a:tc>
                <a:tc hMerge="1">
                  <a:txBody>
                    <a:bodyPr/>
                    <a:lstStyle/>
                    <a:p>
                      <a:endParaRPr lang="ru-RU"/>
                    </a:p>
                  </a:txBody>
                  <a:tcPr/>
                </a:tc>
              </a:tr>
            </a:tbl>
          </a:graphicData>
        </a:graphic>
      </p:graphicFrame>
      <p:sp>
        <p:nvSpPr>
          <p:cNvPr id="6" name="TextBox 5"/>
          <p:cNvSpPr txBox="1"/>
          <p:nvPr/>
        </p:nvSpPr>
        <p:spPr>
          <a:xfrm>
            <a:off x="7960434" y="3501008"/>
            <a:ext cx="1508110" cy="584775"/>
          </a:xfrm>
          <a:prstGeom prst="rect">
            <a:avLst/>
          </a:prstGeom>
          <a:noFill/>
        </p:spPr>
        <p:txBody>
          <a:bodyPr wrap="square" rtlCol="0">
            <a:spAutoFit/>
          </a:bodyPr>
          <a:lstStyle/>
          <a:p>
            <a:r>
              <a:rPr lang="ru-RU" sz="1400" b="1" dirty="0" smtClean="0"/>
              <a:t>(Тыс</a:t>
            </a:r>
            <a:r>
              <a:rPr lang="ru-RU" sz="1400" b="1" dirty="0"/>
              <a:t>. руб.)</a:t>
            </a:r>
          </a:p>
          <a:p>
            <a:endParaRPr lang="ru-RU" dirty="0"/>
          </a:p>
        </p:txBody>
      </p:sp>
      <p:pic>
        <p:nvPicPr>
          <p:cNvPr id="13314" name="Picture 2"/>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26223" y="3573016"/>
            <a:ext cx="2829694" cy="225567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428099467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404664"/>
            <a:ext cx="9159277" cy="707886"/>
          </a:xfrm>
          <a:prstGeom prst="rect">
            <a:avLst/>
          </a:prstGeom>
          <a:noFill/>
        </p:spPr>
        <p:txBody>
          <a:bodyPr wrap="square" rtlCol="0">
            <a:spAutoFit/>
          </a:bodyPr>
          <a:lstStyle/>
          <a:p>
            <a:pPr algn="ctr"/>
            <a:r>
              <a:rPr lang="ru-RU" sz="2000" b="1" dirty="0" smtClean="0">
                <a:solidFill>
                  <a:schemeClr val="accent2">
                    <a:lumMod val="50000"/>
                  </a:schemeClr>
                </a:solidFill>
              </a:rPr>
              <a:t>Целевые показатели муниципальной программы </a:t>
            </a:r>
          </a:p>
          <a:p>
            <a:pPr algn="ctr"/>
            <a:r>
              <a:rPr lang="ru-RU" sz="2000" b="1" dirty="0" smtClean="0">
                <a:solidFill>
                  <a:schemeClr val="accent2">
                    <a:lumMod val="50000"/>
                  </a:schemeClr>
                </a:solidFill>
              </a:rPr>
              <a:t>«</a:t>
            </a:r>
            <a:r>
              <a:rPr lang="ru-RU" sz="2000" b="1" dirty="0">
                <a:solidFill>
                  <a:schemeClr val="accent2">
                    <a:lumMod val="50000"/>
                  </a:schemeClr>
                </a:solidFill>
              </a:rPr>
              <a:t>Управление муниципальными финансами</a:t>
            </a:r>
            <a:r>
              <a:rPr lang="ru-RU" b="1" dirty="0" smtClean="0">
                <a:solidFill>
                  <a:schemeClr val="accent2">
                    <a:lumMod val="50000"/>
                  </a:schemeClr>
                </a:solidFill>
              </a:rPr>
              <a:t>»</a:t>
            </a:r>
            <a:endParaRPr lang="ru-RU" b="1" dirty="0">
              <a:solidFill>
                <a:schemeClr val="accent2">
                  <a:lumMod val="50000"/>
                </a:schemeClr>
              </a:solidFill>
            </a:endParaRPr>
          </a:p>
        </p:txBody>
      </p:sp>
      <p:graphicFrame>
        <p:nvGraphicFramePr>
          <p:cNvPr id="3" name="Таблица 2"/>
          <p:cNvGraphicFramePr>
            <a:graphicFrameLocks noGrp="1"/>
          </p:cNvGraphicFramePr>
          <p:nvPr>
            <p:extLst>
              <p:ext uri="{D42A27DB-BD31-4B8C-83A1-F6EECF244321}">
                <p14:modId xmlns="" xmlns:p14="http://schemas.microsoft.com/office/powerpoint/2010/main" val="3245405471"/>
              </p:ext>
            </p:extLst>
          </p:nvPr>
        </p:nvGraphicFramePr>
        <p:xfrm>
          <a:off x="539553" y="1196752"/>
          <a:ext cx="8352938" cy="5519511"/>
        </p:xfrm>
        <a:graphic>
          <a:graphicData uri="http://schemas.openxmlformats.org/drawingml/2006/table">
            <a:tbl>
              <a:tblPr firstRow="1" bandRow="1">
                <a:tableStyleId>{5C22544A-7EE6-4342-B048-85BDC9FD1C3A}</a:tableStyleId>
              </a:tblPr>
              <a:tblGrid>
                <a:gridCol w="6912778"/>
                <a:gridCol w="1440160"/>
              </a:tblGrid>
              <a:tr h="418203">
                <a:tc>
                  <a:txBody>
                    <a:bodyPr/>
                    <a:lstStyle/>
                    <a:p>
                      <a:pPr algn="ctr"/>
                      <a:r>
                        <a:rPr lang="ru-RU" dirty="0" smtClean="0">
                          <a:solidFill>
                            <a:schemeClr val="accent2">
                              <a:lumMod val="50000"/>
                            </a:schemeClr>
                          </a:solidFill>
                        </a:rPr>
                        <a:t>Целевой показатель</a:t>
                      </a:r>
                      <a:endParaRPr lang="ru-RU" dirty="0">
                        <a:solidFill>
                          <a:schemeClr val="accent2">
                            <a:lumMod val="50000"/>
                          </a:schemeClr>
                        </a:solidFill>
                      </a:endParaRPr>
                    </a:p>
                  </a:txBody>
                  <a:tcPr>
                    <a:solidFill>
                      <a:schemeClr val="bg1"/>
                    </a:solidFill>
                  </a:tcPr>
                </a:tc>
                <a:tc>
                  <a:txBody>
                    <a:bodyPr/>
                    <a:lstStyle/>
                    <a:p>
                      <a:pPr algn="ctr"/>
                      <a:r>
                        <a:rPr lang="ru-RU" dirty="0" smtClean="0">
                          <a:solidFill>
                            <a:schemeClr val="accent2">
                              <a:lumMod val="50000"/>
                            </a:schemeClr>
                          </a:solidFill>
                        </a:rPr>
                        <a:t>Значение</a:t>
                      </a:r>
                      <a:endParaRPr lang="ru-RU" dirty="0">
                        <a:solidFill>
                          <a:schemeClr val="accent2">
                            <a:lumMod val="50000"/>
                          </a:schemeClr>
                        </a:solidFill>
                      </a:endParaRPr>
                    </a:p>
                  </a:txBody>
                  <a:tcPr>
                    <a:solidFill>
                      <a:schemeClr val="bg1"/>
                    </a:solidFill>
                  </a:tcPr>
                </a:tc>
              </a:tr>
              <a:tr h="805933">
                <a:tc>
                  <a:txBody>
                    <a:bodyPr/>
                    <a:lstStyle/>
                    <a:p>
                      <a:pPr algn="l" fontAlgn="ctr"/>
                      <a:r>
                        <a:rPr lang="ru-RU" sz="1600" b="1" kern="1200" dirty="0" smtClean="0">
                          <a:solidFill>
                            <a:schemeClr val="dk1"/>
                          </a:solidFill>
                          <a:effectLst/>
                          <a:latin typeface="+mn-lt"/>
                          <a:ea typeface="+mn-ea"/>
                          <a:cs typeface="+mn-cs"/>
                        </a:rPr>
                        <a:t>Объем налоговых и неналоговых доходов консолидированного бюджета </a:t>
                      </a:r>
                      <a:r>
                        <a:rPr lang="ru-RU" sz="1600" b="1" kern="1200" dirty="0" err="1" smtClean="0">
                          <a:solidFill>
                            <a:schemeClr val="dk1"/>
                          </a:solidFill>
                          <a:effectLst/>
                          <a:latin typeface="+mn-lt"/>
                          <a:ea typeface="+mn-ea"/>
                          <a:cs typeface="+mn-cs"/>
                        </a:rPr>
                        <a:t>Кизнерского</a:t>
                      </a:r>
                      <a:r>
                        <a:rPr lang="ru-RU" sz="1600" b="1" kern="1200" dirty="0" smtClean="0">
                          <a:solidFill>
                            <a:schemeClr val="dk1"/>
                          </a:solidFill>
                          <a:effectLst/>
                          <a:latin typeface="+mn-lt"/>
                          <a:ea typeface="+mn-ea"/>
                          <a:cs typeface="+mn-cs"/>
                        </a:rPr>
                        <a:t> района</a:t>
                      </a:r>
                      <a:endParaRPr lang="ru-RU" sz="1600" b="1" i="0" u="none" strike="noStrike" dirty="0">
                        <a:solidFill>
                          <a:srgbClr val="000000"/>
                        </a:solidFill>
                        <a:effectLst/>
                        <a:latin typeface="+mn-lt"/>
                      </a:endParaRPr>
                    </a:p>
                  </a:txBody>
                  <a:tcPr marL="9525" marR="9525" marT="9525" marB="0" anchor="ctr"/>
                </a:tc>
                <a:tc>
                  <a:txBody>
                    <a:bodyPr/>
                    <a:lstStyle/>
                    <a:p>
                      <a:pPr algn="ctr"/>
                      <a:r>
                        <a:rPr lang="ru-RU" sz="1400" b="1" kern="1200" dirty="0" smtClean="0">
                          <a:solidFill>
                            <a:schemeClr val="dk1"/>
                          </a:solidFill>
                          <a:effectLst/>
                          <a:latin typeface="+mn-lt"/>
                          <a:ea typeface="+mn-ea"/>
                          <a:cs typeface="+mn-cs"/>
                        </a:rPr>
                        <a:t>226</a:t>
                      </a:r>
                      <a:r>
                        <a:rPr lang="ru-RU" sz="1400" b="1" kern="1200" baseline="0" dirty="0" smtClean="0">
                          <a:solidFill>
                            <a:schemeClr val="dk1"/>
                          </a:solidFill>
                          <a:effectLst/>
                          <a:latin typeface="+mn-lt"/>
                          <a:ea typeface="+mn-ea"/>
                          <a:cs typeface="+mn-cs"/>
                        </a:rPr>
                        <a:t> 304</a:t>
                      </a:r>
                      <a:endParaRPr lang="ru-RU" sz="1400" b="1" kern="1200" dirty="0" smtClean="0">
                        <a:solidFill>
                          <a:schemeClr val="dk1"/>
                        </a:solidFill>
                        <a:effectLst/>
                        <a:latin typeface="+mn-lt"/>
                        <a:ea typeface="+mn-ea"/>
                        <a:cs typeface="+mn-cs"/>
                      </a:endParaRPr>
                    </a:p>
                    <a:p>
                      <a:pPr algn="ctr"/>
                      <a:r>
                        <a:rPr lang="ru-RU" sz="1400" b="1" kern="1200" dirty="0" smtClean="0">
                          <a:solidFill>
                            <a:schemeClr val="dk1"/>
                          </a:solidFill>
                          <a:effectLst/>
                          <a:latin typeface="+mn-lt"/>
                          <a:ea typeface="+mn-ea"/>
                          <a:cs typeface="+mn-cs"/>
                        </a:rPr>
                        <a:t>тыс. руб.</a:t>
                      </a:r>
                      <a:endParaRPr lang="ru-RU" sz="1400" b="1" dirty="0" smtClean="0">
                        <a:latin typeface="+mn-lt"/>
                      </a:endParaRPr>
                    </a:p>
                  </a:txBody>
                  <a:tcPr/>
                </a:tc>
              </a:tr>
              <a:tr h="758372">
                <a:tc>
                  <a:txBody>
                    <a:bodyPr/>
                    <a:lstStyle/>
                    <a:p>
                      <a:pPr algn="l" fontAlgn="ctr"/>
                      <a:r>
                        <a:rPr lang="ru-RU" sz="1600" b="1" kern="1200" dirty="0" smtClean="0">
                          <a:solidFill>
                            <a:schemeClr val="dk1"/>
                          </a:solidFill>
                          <a:effectLst/>
                          <a:latin typeface="+mn-lt"/>
                          <a:ea typeface="+mn-ea"/>
                          <a:cs typeface="+mn-cs"/>
                        </a:rPr>
                        <a:t>Отношение дефицита бюджета МО «</a:t>
                      </a:r>
                      <a:r>
                        <a:rPr lang="ru-RU" sz="1600" b="1" kern="1200" dirty="0" err="1" smtClean="0">
                          <a:solidFill>
                            <a:schemeClr val="dk1"/>
                          </a:solidFill>
                          <a:effectLst/>
                          <a:latin typeface="+mn-lt"/>
                          <a:ea typeface="+mn-ea"/>
                          <a:cs typeface="+mn-cs"/>
                        </a:rPr>
                        <a:t>Кизнерский</a:t>
                      </a:r>
                      <a:r>
                        <a:rPr lang="ru-RU" sz="1600" b="1" kern="1200" dirty="0" smtClean="0">
                          <a:solidFill>
                            <a:schemeClr val="dk1"/>
                          </a:solidFill>
                          <a:effectLst/>
                          <a:latin typeface="+mn-lt"/>
                          <a:ea typeface="+mn-ea"/>
                          <a:cs typeface="+mn-cs"/>
                        </a:rPr>
                        <a:t> район»      к доходам бюджета, рассчитанное    в соответствии с требованиями Бюджетного </a:t>
                      </a:r>
                      <a:r>
                        <a:rPr lang="ru-RU" sz="1600" b="1" u="none" strike="noStrike" kern="1200" dirty="0" smtClean="0">
                          <a:solidFill>
                            <a:schemeClr val="dk1"/>
                          </a:solidFill>
                          <a:effectLst/>
                          <a:latin typeface="+mn-lt"/>
                          <a:ea typeface="+mn-ea"/>
                          <a:cs typeface="+mn-cs"/>
                          <a:hlinkClick r:id="rId3"/>
                        </a:rPr>
                        <a:t>кодекса</a:t>
                      </a:r>
                      <a:r>
                        <a:rPr lang="ru-RU" sz="1600" b="1" kern="1200" dirty="0" smtClean="0">
                          <a:solidFill>
                            <a:schemeClr val="dk1"/>
                          </a:solidFill>
                          <a:effectLst/>
                          <a:latin typeface="+mn-lt"/>
                          <a:ea typeface="+mn-ea"/>
                          <a:cs typeface="+mn-cs"/>
                        </a:rPr>
                        <a:t> Российской Федерации</a:t>
                      </a:r>
                      <a:endParaRPr lang="ru-RU" sz="1600" b="1" i="0" u="none" strike="noStrike" dirty="0">
                        <a:solidFill>
                          <a:srgbClr val="000000"/>
                        </a:solidFill>
                        <a:effectLst/>
                        <a:latin typeface="+mn-lt"/>
                      </a:endParaRPr>
                    </a:p>
                  </a:txBody>
                  <a:tcPr marL="9525" marR="9525" marT="9525" marB="0" anchor="ctr"/>
                </a:tc>
                <a:tc>
                  <a:txBody>
                    <a:bodyPr/>
                    <a:lstStyle/>
                    <a:p>
                      <a:pPr algn="ctr"/>
                      <a:r>
                        <a:rPr lang="ru-RU" sz="1400" b="1" dirty="0" smtClean="0">
                          <a:latin typeface="+mn-lt"/>
                        </a:rPr>
                        <a:t>не более 10 %</a:t>
                      </a:r>
                    </a:p>
                  </a:txBody>
                  <a:tcPr/>
                </a:tc>
              </a:tr>
              <a:tr h="706449">
                <a:tc>
                  <a:txBody>
                    <a:bodyPr/>
                    <a:lstStyle/>
                    <a:p>
                      <a:endParaRPr lang="ru-RU" sz="1600" b="1" kern="1200" dirty="0" smtClean="0">
                        <a:solidFill>
                          <a:schemeClr val="dk1"/>
                        </a:solidFill>
                        <a:effectLst/>
                        <a:latin typeface="+mn-lt"/>
                        <a:ea typeface="+mn-ea"/>
                        <a:cs typeface="+mn-cs"/>
                      </a:endParaRPr>
                    </a:p>
                    <a:p>
                      <a:r>
                        <a:rPr lang="ru-RU" sz="1600" b="1" kern="1200" dirty="0" smtClean="0">
                          <a:solidFill>
                            <a:schemeClr val="dk1"/>
                          </a:solidFill>
                          <a:effectLst/>
                          <a:latin typeface="+mn-lt"/>
                          <a:ea typeface="+mn-ea"/>
                          <a:cs typeface="+mn-cs"/>
                        </a:rPr>
                        <a:t>Доля  просроченной кредиторской задолженности бюджета </a:t>
                      </a:r>
                      <a:r>
                        <a:rPr lang="ru-RU" sz="1600" b="1" kern="1200" dirty="0" err="1" smtClean="0">
                          <a:solidFill>
                            <a:schemeClr val="dk1"/>
                          </a:solidFill>
                          <a:effectLst/>
                          <a:latin typeface="+mn-lt"/>
                          <a:ea typeface="+mn-ea"/>
                          <a:cs typeface="+mn-cs"/>
                        </a:rPr>
                        <a:t>Кизнерского</a:t>
                      </a:r>
                      <a:r>
                        <a:rPr lang="ru-RU" sz="1600" b="1" kern="1200" dirty="0" smtClean="0">
                          <a:solidFill>
                            <a:schemeClr val="dk1"/>
                          </a:solidFill>
                          <a:effectLst/>
                          <a:latin typeface="+mn-lt"/>
                          <a:ea typeface="+mn-ea"/>
                          <a:cs typeface="+mn-cs"/>
                        </a:rPr>
                        <a:t> района к расходам   бюджета </a:t>
                      </a:r>
                      <a:r>
                        <a:rPr lang="ru-RU" sz="1600" b="1" kern="1200" dirty="0" err="1" smtClean="0">
                          <a:solidFill>
                            <a:schemeClr val="dk1"/>
                          </a:solidFill>
                          <a:effectLst/>
                          <a:latin typeface="+mn-lt"/>
                          <a:ea typeface="+mn-ea"/>
                          <a:cs typeface="+mn-cs"/>
                        </a:rPr>
                        <a:t>Кизнерского</a:t>
                      </a:r>
                      <a:r>
                        <a:rPr lang="ru-RU" sz="1600" b="1" kern="1200" dirty="0" smtClean="0">
                          <a:solidFill>
                            <a:schemeClr val="dk1"/>
                          </a:solidFill>
                          <a:effectLst/>
                          <a:latin typeface="+mn-lt"/>
                          <a:ea typeface="+mn-ea"/>
                          <a:cs typeface="+mn-cs"/>
                        </a:rPr>
                        <a:t> района</a:t>
                      </a:r>
                    </a:p>
                    <a:p>
                      <a:pPr algn="l" fontAlgn="ctr"/>
                      <a:endParaRPr lang="ru-RU" sz="1600" b="1" i="0" u="none" strike="noStrike" dirty="0">
                        <a:solidFill>
                          <a:srgbClr val="000000"/>
                        </a:solidFill>
                        <a:effectLst/>
                        <a:latin typeface="+mn-lt"/>
                      </a:endParaRPr>
                    </a:p>
                  </a:txBody>
                  <a:tcPr marL="9525" marR="9525" marT="9525" marB="0" anchor="ctr"/>
                </a:tc>
                <a:tc>
                  <a:txBody>
                    <a:bodyPr/>
                    <a:lstStyle/>
                    <a:p>
                      <a:pPr algn="ctr"/>
                      <a:endParaRPr lang="ru-RU" sz="1400" b="1" dirty="0" smtClean="0">
                        <a:latin typeface="+mn-lt"/>
                      </a:endParaRPr>
                    </a:p>
                    <a:p>
                      <a:pPr algn="ctr"/>
                      <a:r>
                        <a:rPr lang="ru-RU" sz="1400" b="1" dirty="0" smtClean="0">
                          <a:latin typeface="+mn-lt"/>
                        </a:rPr>
                        <a:t>не более 1 %</a:t>
                      </a:r>
                    </a:p>
                  </a:txBody>
                  <a:tcPr/>
                </a:tc>
              </a:tr>
              <a:tr h="760322">
                <a:tc>
                  <a:txBody>
                    <a:bodyPr/>
                    <a:lstStyle/>
                    <a:p>
                      <a:pPr algn="l" fontAlgn="ctr"/>
                      <a:r>
                        <a:rPr lang="ru-RU" sz="1600" b="1" kern="1200" dirty="0" smtClean="0">
                          <a:solidFill>
                            <a:schemeClr val="dk1"/>
                          </a:solidFill>
                          <a:effectLst/>
                          <a:latin typeface="+mn-lt"/>
                          <a:ea typeface="+mn-ea"/>
                          <a:cs typeface="+mn-cs"/>
                        </a:rPr>
                        <a:t>Исполнение  плана по налоговым и неналоговым  доходам консолидированного бюджета </a:t>
                      </a:r>
                      <a:r>
                        <a:rPr lang="ru-RU" sz="1600" b="1" kern="1200" dirty="0" err="1" smtClean="0">
                          <a:solidFill>
                            <a:schemeClr val="dk1"/>
                          </a:solidFill>
                          <a:effectLst/>
                          <a:latin typeface="+mn-lt"/>
                          <a:ea typeface="+mn-ea"/>
                          <a:cs typeface="+mn-cs"/>
                        </a:rPr>
                        <a:t>Кизнерского</a:t>
                      </a:r>
                      <a:r>
                        <a:rPr lang="ru-RU" sz="1600" b="1" kern="1200" dirty="0" smtClean="0">
                          <a:solidFill>
                            <a:schemeClr val="dk1"/>
                          </a:solidFill>
                          <a:effectLst/>
                          <a:latin typeface="+mn-lt"/>
                          <a:ea typeface="+mn-ea"/>
                          <a:cs typeface="+mn-cs"/>
                        </a:rPr>
                        <a:t> района</a:t>
                      </a:r>
                      <a:endParaRPr lang="ru-RU" sz="1600" b="1" i="0" u="none" strike="noStrike" dirty="0">
                        <a:solidFill>
                          <a:srgbClr val="000000"/>
                        </a:solidFill>
                        <a:effectLst/>
                        <a:latin typeface="+mn-lt"/>
                      </a:endParaRPr>
                    </a:p>
                  </a:txBody>
                  <a:tcPr marL="9525" marR="9525" marT="9525" marB="0" anchor="ctr"/>
                </a:tc>
                <a:tc>
                  <a:txBody>
                    <a:bodyPr/>
                    <a:lstStyle/>
                    <a:p>
                      <a:pPr algn="ctr">
                        <a:lnSpc>
                          <a:spcPct val="115000"/>
                        </a:lnSpc>
                        <a:spcAft>
                          <a:spcPts val="0"/>
                        </a:spcAft>
                      </a:pPr>
                      <a:r>
                        <a:rPr lang="ru-RU" sz="1400" b="1" dirty="0" smtClean="0">
                          <a:effectLst/>
                          <a:latin typeface="+mn-lt"/>
                          <a:ea typeface="Times New Roman"/>
                          <a:cs typeface="Times New Roman"/>
                        </a:rPr>
                        <a:t>Не менее 100%</a:t>
                      </a:r>
                      <a:endParaRPr lang="ru-RU" sz="1400" b="1" dirty="0">
                        <a:effectLst/>
                        <a:latin typeface="+mn-lt"/>
                        <a:ea typeface="Times New Roman"/>
                        <a:cs typeface="Times New Roman"/>
                      </a:endParaRPr>
                    </a:p>
                  </a:txBody>
                  <a:tcPr marL="68580" marR="68580" marT="0" marB="0" anchor="ctr"/>
                </a:tc>
              </a:tr>
              <a:tr h="781292">
                <a:tc>
                  <a:txBody>
                    <a:bodyPr/>
                    <a:lstStyle/>
                    <a:p>
                      <a:pPr algn="l" fontAlgn="ctr"/>
                      <a:r>
                        <a:rPr lang="ru-RU" sz="1600" b="1" kern="1200" dirty="0" smtClean="0">
                          <a:solidFill>
                            <a:schemeClr val="dk1"/>
                          </a:solidFill>
                          <a:effectLst/>
                          <a:latin typeface="+mn-lt"/>
                          <a:ea typeface="+mn-ea"/>
                          <a:cs typeface="+mn-cs"/>
                        </a:rPr>
                        <a:t>Отношение объема муниципального долга к годовому объему доходов бюджета муниципального образования (без учета безвозмездных поступлений)</a:t>
                      </a:r>
                      <a:endParaRPr lang="ru-RU" sz="1600" b="1" i="0" u="none" strike="noStrike" dirty="0">
                        <a:solidFill>
                          <a:srgbClr val="000000"/>
                        </a:solidFill>
                        <a:effectLst/>
                        <a:latin typeface="+mn-lt"/>
                      </a:endParaRPr>
                    </a:p>
                  </a:txBody>
                  <a:tcPr marL="9525" marR="9525" marT="9525" marB="0" anchor="ctr"/>
                </a:tc>
                <a:tc>
                  <a:txBody>
                    <a:bodyPr/>
                    <a:lstStyle/>
                    <a:p>
                      <a:pPr algn="ctr"/>
                      <a:r>
                        <a:rPr lang="ru-RU" sz="1400" b="1" dirty="0" smtClean="0">
                          <a:latin typeface="+mn-lt"/>
                        </a:rPr>
                        <a:t>Не более 100 %</a:t>
                      </a:r>
                    </a:p>
                  </a:txBody>
                  <a:tcPr/>
                </a:tc>
              </a:tr>
              <a:tr h="1010504">
                <a:tc>
                  <a:txBody>
                    <a:bodyPr/>
                    <a:lstStyle/>
                    <a:p>
                      <a:r>
                        <a:rPr lang="ru-RU" sz="1600" b="1" kern="1200" dirty="0" smtClean="0">
                          <a:solidFill>
                            <a:schemeClr val="dk1"/>
                          </a:solidFill>
                          <a:effectLst/>
                          <a:latin typeface="+mn-lt"/>
                          <a:ea typeface="+mn-ea"/>
                          <a:cs typeface="+mn-cs"/>
                        </a:rPr>
                        <a:t>Уровень качества управления  муниципальными финансами,  определяемый Министерством  финансов Удмуртской  Республики</a:t>
                      </a:r>
                      <a:endParaRPr lang="ru-RU" sz="1600" b="1" i="0" u="none" strike="noStrike" dirty="0">
                        <a:solidFill>
                          <a:srgbClr val="000000"/>
                        </a:solidFill>
                        <a:effectLst/>
                        <a:latin typeface="+mn-lt"/>
                      </a:endParaRPr>
                    </a:p>
                  </a:txBody>
                  <a:tcPr marL="9525" marR="9525" marT="9525" marB="0" anchor="ctr"/>
                </a:tc>
                <a:tc>
                  <a:txBody>
                    <a:bodyPr/>
                    <a:lstStyle/>
                    <a:p>
                      <a:pPr algn="ctr"/>
                      <a:endParaRPr lang="ru-RU" sz="1400" b="1" dirty="0" smtClean="0">
                        <a:latin typeface="+mn-lt"/>
                      </a:endParaRPr>
                    </a:p>
                    <a:p>
                      <a:pPr algn="ctr"/>
                      <a:r>
                        <a:rPr lang="ru-RU" sz="1400" b="1" dirty="0" smtClean="0">
                          <a:latin typeface="+mn-lt"/>
                        </a:rPr>
                        <a:t>Не менее 60%</a:t>
                      </a:r>
                    </a:p>
                  </a:txBody>
                  <a:tcPr/>
                </a:tc>
              </a:tr>
            </a:tbl>
          </a:graphicData>
        </a:graphic>
      </p:graphicFrame>
    </p:spTree>
    <p:extLst>
      <p:ext uri="{BB962C8B-B14F-4D97-AF65-F5344CB8AC3E}">
        <p14:creationId xmlns="" xmlns:p14="http://schemas.microsoft.com/office/powerpoint/2010/main" val="299354975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ru-RU" sz="2000" b="1" dirty="0">
                <a:solidFill>
                  <a:srgbClr val="8064A2">
                    <a:lumMod val="50000"/>
                  </a:srgbClr>
                </a:solidFill>
                <a:latin typeface="Bookman Old Style" panose="02050604050505020204" pitchFamily="18" charset="0"/>
              </a:rPr>
              <a:t>Муниципальная программа </a:t>
            </a:r>
            <a:r>
              <a:rPr lang="ru-RU" sz="2400" b="1" dirty="0">
                <a:solidFill>
                  <a:srgbClr val="8064A2">
                    <a:lumMod val="50000"/>
                  </a:srgbClr>
                </a:solidFill>
                <a:latin typeface="Bookman Old Style" panose="02050604050505020204" pitchFamily="18" charset="0"/>
              </a:rPr>
              <a:t>«Управление </a:t>
            </a:r>
            <a:r>
              <a:rPr lang="ru-RU" sz="2400" b="1" dirty="0" smtClean="0">
                <a:solidFill>
                  <a:srgbClr val="8064A2">
                    <a:lumMod val="50000"/>
                  </a:srgbClr>
                </a:solidFill>
                <a:latin typeface="Bookman Old Style" panose="02050604050505020204" pitchFamily="18" charset="0"/>
              </a:rPr>
              <a:t>муниципальным имуществом  и земельными ресурсами»</a:t>
            </a:r>
            <a:r>
              <a:rPr lang="ru-RU" sz="2400" b="1" dirty="0">
                <a:solidFill>
                  <a:srgbClr val="8064A2">
                    <a:lumMod val="50000"/>
                  </a:srgbClr>
                </a:solidFill>
                <a:latin typeface="Bookman Old Style" panose="02050604050505020204" pitchFamily="18" charset="0"/>
              </a:rPr>
              <a:t/>
            </a:r>
            <a:br>
              <a:rPr lang="ru-RU" sz="2400" b="1" dirty="0">
                <a:solidFill>
                  <a:srgbClr val="8064A2">
                    <a:lumMod val="50000"/>
                  </a:srgbClr>
                </a:solidFill>
                <a:latin typeface="Bookman Old Style" panose="02050604050505020204" pitchFamily="18" charset="0"/>
              </a:rPr>
            </a:br>
            <a:endParaRPr lang="ru-RU" sz="2400" dirty="0">
              <a:latin typeface="Bookman Old Style" panose="02050604050505020204" pitchFamily="18" charset="0"/>
            </a:endParaRPr>
          </a:p>
        </p:txBody>
      </p:sp>
      <p:sp>
        <p:nvSpPr>
          <p:cNvPr id="3" name="Объект 2"/>
          <p:cNvSpPr>
            <a:spLocks noGrp="1"/>
          </p:cNvSpPr>
          <p:nvPr>
            <p:ph idx="1"/>
          </p:nvPr>
        </p:nvSpPr>
        <p:spPr>
          <a:xfrm>
            <a:off x="457200" y="1196752"/>
            <a:ext cx="8229600" cy="5400600"/>
          </a:xfrm>
        </p:spPr>
        <p:txBody>
          <a:bodyPr>
            <a:normAutofit/>
          </a:bodyPr>
          <a:lstStyle/>
          <a:p>
            <a:pPr algn="just"/>
            <a:r>
              <a:rPr lang="ru-RU" sz="2800" b="1" dirty="0">
                <a:solidFill>
                  <a:prstClr val="black"/>
                </a:solidFill>
              </a:rPr>
              <a:t>Цель </a:t>
            </a:r>
            <a:r>
              <a:rPr lang="ru-RU" sz="2800" b="1" dirty="0" smtClean="0">
                <a:solidFill>
                  <a:prstClr val="black"/>
                </a:solidFill>
              </a:rPr>
              <a:t>программы – </a:t>
            </a:r>
            <a:r>
              <a:rPr lang="ru-RU" sz="1800" b="1" dirty="0" smtClean="0">
                <a:solidFill>
                  <a:prstClr val="black"/>
                </a:solidFill>
              </a:rPr>
              <a:t>повышение эффективности управления муниципальным имуществом и землями (земельными участками) на территории муниципального образования «Муниципальный округ Кизнерский район Удмуртской Республики»</a:t>
            </a:r>
            <a:endParaRPr lang="ru-RU" sz="1800" b="1" dirty="0">
              <a:solidFill>
                <a:prstClr val="black"/>
              </a:solidFill>
            </a:endParaRPr>
          </a:p>
          <a:p>
            <a:pPr marL="0" indent="0">
              <a:buNone/>
            </a:pPr>
            <a:endParaRPr lang="ru-RU" dirty="0"/>
          </a:p>
        </p:txBody>
      </p:sp>
      <p:graphicFrame>
        <p:nvGraphicFramePr>
          <p:cNvPr id="4" name="Таблица 3"/>
          <p:cNvGraphicFramePr>
            <a:graphicFrameLocks noGrp="1"/>
          </p:cNvGraphicFramePr>
          <p:nvPr>
            <p:extLst>
              <p:ext uri="{D42A27DB-BD31-4B8C-83A1-F6EECF244321}">
                <p14:modId xmlns="" xmlns:p14="http://schemas.microsoft.com/office/powerpoint/2010/main" val="3472904555"/>
              </p:ext>
            </p:extLst>
          </p:nvPr>
        </p:nvGraphicFramePr>
        <p:xfrm>
          <a:off x="2915816" y="3789040"/>
          <a:ext cx="6096000" cy="2194560"/>
        </p:xfrm>
        <a:graphic>
          <a:graphicData uri="http://schemas.openxmlformats.org/drawingml/2006/table">
            <a:tbl>
              <a:tblPr firstRow="1" bandRow="1">
                <a:tableStyleId>{21E4AEA4-8DFA-4A89-87EB-49C32662AFE0}</a:tableStyleId>
              </a:tblPr>
              <a:tblGrid>
                <a:gridCol w="1944216"/>
                <a:gridCol w="2119784"/>
                <a:gridCol w="2032000"/>
              </a:tblGrid>
              <a:tr h="0">
                <a:tc>
                  <a:txBody>
                    <a:bodyPr/>
                    <a:lstStyle/>
                    <a:p>
                      <a:pPr algn="ctr"/>
                      <a:r>
                        <a:rPr lang="ru-RU" dirty="0" smtClean="0">
                          <a:solidFill>
                            <a:schemeClr val="tx2">
                              <a:lumMod val="50000"/>
                            </a:schemeClr>
                          </a:solidFill>
                        </a:rPr>
                        <a:t>2023 год</a:t>
                      </a:r>
                      <a:endParaRPr lang="ru-RU" dirty="0">
                        <a:solidFill>
                          <a:schemeClr val="tx2">
                            <a:lumMod val="50000"/>
                          </a:schemeClr>
                        </a:solidFill>
                      </a:endParaRPr>
                    </a:p>
                  </a:txBody>
                  <a:tcPr>
                    <a:solidFill>
                      <a:schemeClr val="tx2">
                        <a:lumMod val="20000"/>
                        <a:lumOff val="80000"/>
                      </a:schemeClr>
                    </a:solidFill>
                  </a:tcPr>
                </a:tc>
                <a:tc>
                  <a:txBody>
                    <a:bodyPr/>
                    <a:lstStyle/>
                    <a:p>
                      <a:pPr algn="ctr"/>
                      <a:r>
                        <a:rPr lang="ru-RU" dirty="0" smtClean="0">
                          <a:solidFill>
                            <a:schemeClr val="tx2">
                              <a:lumMod val="50000"/>
                            </a:schemeClr>
                          </a:solidFill>
                        </a:rPr>
                        <a:t>2024 год</a:t>
                      </a:r>
                      <a:endParaRPr lang="ru-RU" dirty="0">
                        <a:solidFill>
                          <a:schemeClr val="tx2">
                            <a:lumMod val="50000"/>
                          </a:schemeClr>
                        </a:solidFill>
                      </a:endParaRPr>
                    </a:p>
                  </a:txBody>
                  <a:tcPr>
                    <a:solidFill>
                      <a:schemeClr val="tx2">
                        <a:lumMod val="20000"/>
                        <a:lumOff val="80000"/>
                      </a:schemeClr>
                    </a:solidFill>
                  </a:tcPr>
                </a:tc>
                <a:tc>
                  <a:txBody>
                    <a:bodyPr/>
                    <a:lstStyle/>
                    <a:p>
                      <a:pPr algn="ctr"/>
                      <a:r>
                        <a:rPr lang="ru-RU" dirty="0" smtClean="0">
                          <a:solidFill>
                            <a:schemeClr val="tx2">
                              <a:lumMod val="50000"/>
                            </a:schemeClr>
                          </a:solidFill>
                        </a:rPr>
                        <a:t>2025 год</a:t>
                      </a:r>
                      <a:endParaRPr lang="ru-RU" dirty="0">
                        <a:solidFill>
                          <a:schemeClr val="tx2">
                            <a:lumMod val="50000"/>
                          </a:schemeClr>
                        </a:solidFill>
                      </a:endParaRPr>
                    </a:p>
                  </a:txBody>
                  <a:tcPr>
                    <a:solidFill>
                      <a:schemeClr val="tx2">
                        <a:lumMod val="20000"/>
                        <a:lumOff val="80000"/>
                      </a:schemeClr>
                    </a:solidFill>
                  </a:tcPr>
                </a:tc>
              </a:tr>
              <a:tr h="0">
                <a:tc>
                  <a:txBody>
                    <a:bodyPr/>
                    <a:lstStyle/>
                    <a:p>
                      <a:pPr algn="ctr"/>
                      <a:r>
                        <a:rPr lang="ru-RU" b="1" dirty="0" smtClean="0"/>
                        <a:t>379,9</a:t>
                      </a:r>
                      <a:endParaRPr lang="ru-RU" b="1" dirty="0"/>
                    </a:p>
                  </a:txBody>
                  <a:tcPr>
                    <a:solidFill>
                      <a:schemeClr val="tx2">
                        <a:lumMod val="20000"/>
                        <a:lumOff val="80000"/>
                      </a:schemeClr>
                    </a:solidFill>
                  </a:tcPr>
                </a:tc>
                <a:tc>
                  <a:txBody>
                    <a:bodyPr/>
                    <a:lstStyle/>
                    <a:p>
                      <a:pPr algn="ctr"/>
                      <a:r>
                        <a:rPr lang="ru-RU" b="1" dirty="0" smtClean="0"/>
                        <a:t>200,0</a:t>
                      </a:r>
                      <a:endParaRPr lang="ru-RU" b="1" dirty="0"/>
                    </a:p>
                  </a:txBody>
                  <a:tcPr>
                    <a:solidFill>
                      <a:schemeClr val="tx2">
                        <a:lumMod val="20000"/>
                        <a:lumOff val="80000"/>
                      </a:schemeClr>
                    </a:solidFill>
                  </a:tcPr>
                </a:tc>
                <a:tc>
                  <a:txBody>
                    <a:bodyPr/>
                    <a:lstStyle/>
                    <a:p>
                      <a:pPr algn="ctr"/>
                      <a:r>
                        <a:rPr lang="ru-RU" b="1" dirty="0" smtClean="0"/>
                        <a:t>200,0</a:t>
                      </a:r>
                      <a:endParaRPr lang="ru-RU" b="1" dirty="0"/>
                    </a:p>
                  </a:txBody>
                  <a:tcPr>
                    <a:solidFill>
                      <a:schemeClr val="tx2">
                        <a:lumMod val="20000"/>
                        <a:lumOff val="80000"/>
                      </a:schemeClr>
                    </a:solidFill>
                  </a:tcPr>
                </a:tc>
              </a:tr>
              <a:tr h="0">
                <a:tc>
                  <a:txBody>
                    <a:bodyPr/>
                    <a:lstStyle/>
                    <a:p>
                      <a:pPr algn="ctr"/>
                      <a:r>
                        <a:rPr lang="ru-RU" sz="1600" b="1" i="1" dirty="0" smtClean="0"/>
                        <a:t>200,00</a:t>
                      </a:r>
                    </a:p>
                  </a:txBody>
                  <a:tcPr>
                    <a:solidFill>
                      <a:schemeClr val="tx2">
                        <a:lumMod val="20000"/>
                        <a:lumOff val="80000"/>
                      </a:schemeClr>
                    </a:solidFill>
                  </a:tcPr>
                </a:tc>
                <a:tc gridSpan="2">
                  <a:txBody>
                    <a:bodyPr/>
                    <a:lstStyle/>
                    <a:p>
                      <a:r>
                        <a:rPr lang="ru-RU" sz="1400" b="1" dirty="0" smtClean="0"/>
                        <a:t>Оценка</a:t>
                      </a:r>
                      <a:r>
                        <a:rPr lang="ru-RU" sz="1400" b="1" baseline="0" dirty="0" smtClean="0"/>
                        <a:t> недвижимости, признание прав и регулирование отношений в сфере управления муниципальной собственностью </a:t>
                      </a:r>
                      <a:endParaRPr lang="ru-RU" sz="1400" b="1" dirty="0"/>
                    </a:p>
                  </a:txBody>
                  <a:tcPr>
                    <a:solidFill>
                      <a:schemeClr val="tx2">
                        <a:lumMod val="20000"/>
                        <a:lumOff val="80000"/>
                      </a:schemeClr>
                    </a:solidFill>
                  </a:tcPr>
                </a:tc>
                <a:tc hMerge="1">
                  <a:txBody>
                    <a:bodyPr/>
                    <a:lstStyle/>
                    <a:p>
                      <a:pPr algn="ctr"/>
                      <a:endParaRPr lang="ru-RU" dirty="0"/>
                    </a:p>
                  </a:txBody>
                  <a:tcPr/>
                </a:tc>
              </a:tr>
              <a:tr h="0">
                <a:tc>
                  <a:txBody>
                    <a:bodyPr/>
                    <a:lstStyle/>
                    <a:p>
                      <a:pPr algn="ctr"/>
                      <a:r>
                        <a:rPr lang="ru-RU" sz="1600" b="1" i="1" dirty="0" smtClean="0"/>
                        <a:t>179,9</a:t>
                      </a:r>
                    </a:p>
                  </a:txBody>
                  <a:tcPr>
                    <a:solidFill>
                      <a:schemeClr val="tx2">
                        <a:lumMod val="20000"/>
                        <a:lumOff val="80000"/>
                      </a:schemeClr>
                    </a:solidFill>
                  </a:tcPr>
                </a:tc>
                <a:tc gridSpan="2">
                  <a:txBody>
                    <a:bodyPr/>
                    <a:lstStyle/>
                    <a:p>
                      <a:r>
                        <a:rPr lang="ru-RU" sz="1400" b="1" dirty="0" smtClean="0"/>
                        <a:t>Проведение</a:t>
                      </a:r>
                      <a:r>
                        <a:rPr lang="ru-RU" sz="1400" b="1" baseline="0" dirty="0" smtClean="0"/>
                        <a:t> комплексных кадастровых работ</a:t>
                      </a:r>
                      <a:endParaRPr lang="ru-RU" sz="1400" b="1" dirty="0" smtClean="0"/>
                    </a:p>
                  </a:txBody>
                  <a:tcPr>
                    <a:solidFill>
                      <a:schemeClr val="tx2">
                        <a:lumMod val="20000"/>
                        <a:lumOff val="80000"/>
                      </a:schemeClr>
                    </a:solidFill>
                  </a:tcPr>
                </a:tc>
                <a:tc hMerge="1">
                  <a:txBody>
                    <a:bodyPr/>
                    <a:lstStyle/>
                    <a:p>
                      <a:endParaRPr lang="ru-RU"/>
                    </a:p>
                  </a:txBody>
                  <a:tcPr/>
                </a:tc>
              </a:tr>
            </a:tbl>
          </a:graphicData>
        </a:graphic>
      </p:graphicFrame>
      <p:sp>
        <p:nvSpPr>
          <p:cNvPr id="6" name="TextBox 5"/>
          <p:cNvSpPr txBox="1"/>
          <p:nvPr/>
        </p:nvSpPr>
        <p:spPr>
          <a:xfrm>
            <a:off x="7960434" y="3501008"/>
            <a:ext cx="1508110" cy="584775"/>
          </a:xfrm>
          <a:prstGeom prst="rect">
            <a:avLst/>
          </a:prstGeom>
          <a:noFill/>
        </p:spPr>
        <p:txBody>
          <a:bodyPr wrap="square" rtlCol="0">
            <a:spAutoFit/>
          </a:bodyPr>
          <a:lstStyle/>
          <a:p>
            <a:r>
              <a:rPr lang="ru-RU" sz="1400" b="1" dirty="0" smtClean="0"/>
              <a:t>(Тыс</a:t>
            </a:r>
            <a:r>
              <a:rPr lang="ru-RU" sz="1400" b="1" dirty="0"/>
              <a:t>. руб.)</a:t>
            </a:r>
          </a:p>
          <a:p>
            <a:endParaRPr lang="ru-RU" dirty="0"/>
          </a:p>
        </p:txBody>
      </p:sp>
      <p:pic>
        <p:nvPicPr>
          <p:cNvPr id="7" name="Рисунок 6" descr="2-1.jpg"/>
          <p:cNvPicPr>
            <a:picLocks noChangeAspect="1"/>
          </p:cNvPicPr>
          <p:nvPr/>
        </p:nvPicPr>
        <p:blipFill>
          <a:blip r:embed="rId2" cstate="email"/>
          <a:stretch>
            <a:fillRect/>
          </a:stretch>
        </p:blipFill>
        <p:spPr>
          <a:xfrm>
            <a:off x="214282" y="3660649"/>
            <a:ext cx="2500330" cy="2340101"/>
          </a:xfrm>
          <a:prstGeom prst="rect">
            <a:avLst/>
          </a:prstGeom>
        </p:spPr>
      </p:pic>
    </p:spTree>
    <p:extLst>
      <p:ext uri="{BB962C8B-B14F-4D97-AF65-F5344CB8AC3E}">
        <p14:creationId xmlns="" xmlns:p14="http://schemas.microsoft.com/office/powerpoint/2010/main" val="428099467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404664"/>
            <a:ext cx="9159277" cy="707886"/>
          </a:xfrm>
          <a:prstGeom prst="rect">
            <a:avLst/>
          </a:prstGeom>
          <a:noFill/>
        </p:spPr>
        <p:txBody>
          <a:bodyPr wrap="square" rtlCol="0">
            <a:spAutoFit/>
          </a:bodyPr>
          <a:lstStyle/>
          <a:p>
            <a:pPr algn="ctr"/>
            <a:r>
              <a:rPr lang="ru-RU" sz="2000" b="1" dirty="0" smtClean="0">
                <a:solidFill>
                  <a:schemeClr val="accent2">
                    <a:lumMod val="50000"/>
                  </a:schemeClr>
                </a:solidFill>
              </a:rPr>
              <a:t>Целевые показатели муниципальной программы «</a:t>
            </a:r>
            <a:r>
              <a:rPr lang="ru-RU" sz="2000" b="1" dirty="0">
                <a:solidFill>
                  <a:schemeClr val="accent2">
                    <a:lumMod val="50000"/>
                  </a:schemeClr>
                </a:solidFill>
              </a:rPr>
              <a:t>Управление </a:t>
            </a:r>
            <a:r>
              <a:rPr lang="ru-RU" sz="2000" b="1" dirty="0" smtClean="0">
                <a:solidFill>
                  <a:schemeClr val="accent2">
                    <a:lumMod val="50000"/>
                  </a:schemeClr>
                </a:solidFill>
              </a:rPr>
              <a:t>муниципальным имуществом  и земельным ресурсами</a:t>
            </a:r>
            <a:r>
              <a:rPr lang="ru-RU" b="1" dirty="0" smtClean="0">
                <a:solidFill>
                  <a:schemeClr val="accent2">
                    <a:lumMod val="50000"/>
                  </a:schemeClr>
                </a:solidFill>
              </a:rPr>
              <a:t>»</a:t>
            </a:r>
            <a:endParaRPr lang="ru-RU" b="1" dirty="0">
              <a:solidFill>
                <a:schemeClr val="accent2">
                  <a:lumMod val="50000"/>
                </a:schemeClr>
              </a:solidFill>
            </a:endParaRPr>
          </a:p>
        </p:txBody>
      </p:sp>
      <p:graphicFrame>
        <p:nvGraphicFramePr>
          <p:cNvPr id="3" name="Таблица 2"/>
          <p:cNvGraphicFramePr>
            <a:graphicFrameLocks noGrp="1"/>
          </p:cNvGraphicFramePr>
          <p:nvPr>
            <p:extLst>
              <p:ext uri="{D42A27DB-BD31-4B8C-83A1-F6EECF244321}">
                <p14:modId xmlns="" xmlns:p14="http://schemas.microsoft.com/office/powerpoint/2010/main" val="3245405471"/>
              </p:ext>
            </p:extLst>
          </p:nvPr>
        </p:nvGraphicFramePr>
        <p:xfrm>
          <a:off x="539553" y="1196752"/>
          <a:ext cx="8352938" cy="5519511"/>
        </p:xfrm>
        <a:graphic>
          <a:graphicData uri="http://schemas.openxmlformats.org/drawingml/2006/table">
            <a:tbl>
              <a:tblPr firstRow="1" bandRow="1">
                <a:tableStyleId>{5C22544A-7EE6-4342-B048-85BDC9FD1C3A}</a:tableStyleId>
              </a:tblPr>
              <a:tblGrid>
                <a:gridCol w="6912778"/>
                <a:gridCol w="1440160"/>
              </a:tblGrid>
              <a:tr h="418203">
                <a:tc>
                  <a:txBody>
                    <a:bodyPr/>
                    <a:lstStyle/>
                    <a:p>
                      <a:pPr algn="ctr"/>
                      <a:r>
                        <a:rPr lang="ru-RU" dirty="0" smtClean="0">
                          <a:solidFill>
                            <a:schemeClr val="accent2">
                              <a:lumMod val="50000"/>
                            </a:schemeClr>
                          </a:solidFill>
                        </a:rPr>
                        <a:t>Целевой показатель</a:t>
                      </a:r>
                      <a:endParaRPr lang="ru-RU" dirty="0">
                        <a:solidFill>
                          <a:schemeClr val="accent2">
                            <a:lumMod val="50000"/>
                          </a:schemeClr>
                        </a:solidFill>
                      </a:endParaRPr>
                    </a:p>
                  </a:txBody>
                  <a:tcPr>
                    <a:solidFill>
                      <a:schemeClr val="bg1"/>
                    </a:solidFill>
                  </a:tcPr>
                </a:tc>
                <a:tc>
                  <a:txBody>
                    <a:bodyPr/>
                    <a:lstStyle/>
                    <a:p>
                      <a:pPr algn="ctr"/>
                      <a:r>
                        <a:rPr lang="ru-RU" dirty="0" smtClean="0">
                          <a:solidFill>
                            <a:schemeClr val="accent2">
                              <a:lumMod val="50000"/>
                            </a:schemeClr>
                          </a:solidFill>
                        </a:rPr>
                        <a:t>Значение</a:t>
                      </a:r>
                      <a:endParaRPr lang="ru-RU" dirty="0">
                        <a:solidFill>
                          <a:schemeClr val="accent2">
                            <a:lumMod val="50000"/>
                          </a:schemeClr>
                        </a:solidFill>
                      </a:endParaRPr>
                    </a:p>
                  </a:txBody>
                  <a:tcPr>
                    <a:solidFill>
                      <a:schemeClr val="bg1"/>
                    </a:solidFill>
                  </a:tcPr>
                </a:tc>
              </a:tr>
              <a:tr h="805933">
                <a:tc>
                  <a:txBody>
                    <a:bodyPr/>
                    <a:lstStyle/>
                    <a:p>
                      <a:pPr algn="l" fontAlgn="ctr"/>
                      <a:endParaRPr lang="ru-RU" sz="1600" b="1" i="0" u="none" strike="noStrike" dirty="0">
                        <a:solidFill>
                          <a:srgbClr val="000000"/>
                        </a:solidFill>
                        <a:effectLst/>
                        <a:latin typeface="+mn-lt"/>
                      </a:endParaRPr>
                    </a:p>
                  </a:txBody>
                  <a:tcPr marL="9525" marR="9525" marT="9525" marB="0" anchor="ctr"/>
                </a:tc>
                <a:tc>
                  <a:txBody>
                    <a:bodyPr/>
                    <a:lstStyle/>
                    <a:p>
                      <a:pPr algn="ctr"/>
                      <a:r>
                        <a:rPr lang="ru-RU" sz="1400" b="1" kern="1200" dirty="0" smtClean="0">
                          <a:solidFill>
                            <a:schemeClr val="dk1"/>
                          </a:solidFill>
                          <a:effectLst/>
                          <a:latin typeface="+mn-lt"/>
                          <a:ea typeface="+mn-ea"/>
                          <a:cs typeface="+mn-cs"/>
                        </a:rPr>
                        <a:t>226</a:t>
                      </a:r>
                      <a:r>
                        <a:rPr lang="ru-RU" sz="1400" b="1" kern="1200" baseline="0" dirty="0" smtClean="0">
                          <a:solidFill>
                            <a:schemeClr val="dk1"/>
                          </a:solidFill>
                          <a:effectLst/>
                          <a:latin typeface="+mn-lt"/>
                          <a:ea typeface="+mn-ea"/>
                          <a:cs typeface="+mn-cs"/>
                        </a:rPr>
                        <a:t> 304</a:t>
                      </a:r>
                      <a:endParaRPr lang="ru-RU" sz="1400" b="1" kern="1200" dirty="0" smtClean="0">
                        <a:solidFill>
                          <a:schemeClr val="dk1"/>
                        </a:solidFill>
                        <a:effectLst/>
                        <a:latin typeface="+mn-lt"/>
                        <a:ea typeface="+mn-ea"/>
                        <a:cs typeface="+mn-cs"/>
                      </a:endParaRPr>
                    </a:p>
                    <a:p>
                      <a:pPr algn="ctr"/>
                      <a:r>
                        <a:rPr lang="ru-RU" sz="1400" b="1" kern="1200" dirty="0" smtClean="0">
                          <a:solidFill>
                            <a:schemeClr val="dk1"/>
                          </a:solidFill>
                          <a:effectLst/>
                          <a:latin typeface="+mn-lt"/>
                          <a:ea typeface="+mn-ea"/>
                          <a:cs typeface="+mn-cs"/>
                        </a:rPr>
                        <a:t>тыс. руб.</a:t>
                      </a:r>
                      <a:endParaRPr lang="ru-RU" sz="1400" b="1" dirty="0" smtClean="0">
                        <a:latin typeface="+mn-lt"/>
                      </a:endParaRPr>
                    </a:p>
                  </a:txBody>
                  <a:tcPr/>
                </a:tc>
              </a:tr>
              <a:tr h="758372">
                <a:tc>
                  <a:txBody>
                    <a:bodyPr/>
                    <a:lstStyle/>
                    <a:p>
                      <a:pPr algn="l" fontAlgn="ctr"/>
                      <a:r>
                        <a:rPr lang="ru-RU" sz="1600" b="1" kern="1200" dirty="0" smtClean="0">
                          <a:solidFill>
                            <a:schemeClr val="dk1"/>
                          </a:solidFill>
                          <a:effectLst/>
                          <a:latin typeface="+mn-lt"/>
                          <a:ea typeface="+mn-ea"/>
                          <a:cs typeface="+mn-cs"/>
                        </a:rPr>
                        <a:t>Отношение дефицита бюджета МО «</a:t>
                      </a:r>
                      <a:r>
                        <a:rPr lang="ru-RU" sz="1600" b="1" kern="1200" dirty="0" err="1" smtClean="0">
                          <a:solidFill>
                            <a:schemeClr val="dk1"/>
                          </a:solidFill>
                          <a:effectLst/>
                          <a:latin typeface="+mn-lt"/>
                          <a:ea typeface="+mn-ea"/>
                          <a:cs typeface="+mn-cs"/>
                        </a:rPr>
                        <a:t>Кизнерский</a:t>
                      </a:r>
                      <a:r>
                        <a:rPr lang="ru-RU" sz="1600" b="1" kern="1200" dirty="0" smtClean="0">
                          <a:solidFill>
                            <a:schemeClr val="dk1"/>
                          </a:solidFill>
                          <a:effectLst/>
                          <a:latin typeface="+mn-lt"/>
                          <a:ea typeface="+mn-ea"/>
                          <a:cs typeface="+mn-cs"/>
                        </a:rPr>
                        <a:t> район»      к доходам бюджета, рассчитанное    в соответствии с требованиями Бюджетного </a:t>
                      </a:r>
                      <a:r>
                        <a:rPr lang="ru-RU" sz="1600" b="1" u="none" strike="noStrike" kern="1200" dirty="0" smtClean="0">
                          <a:solidFill>
                            <a:schemeClr val="dk1"/>
                          </a:solidFill>
                          <a:effectLst/>
                          <a:latin typeface="+mn-lt"/>
                          <a:ea typeface="+mn-ea"/>
                          <a:cs typeface="+mn-cs"/>
                          <a:hlinkClick r:id="rId3"/>
                        </a:rPr>
                        <a:t>кодекса</a:t>
                      </a:r>
                      <a:r>
                        <a:rPr lang="ru-RU" sz="1600" b="1" kern="1200" dirty="0" smtClean="0">
                          <a:solidFill>
                            <a:schemeClr val="dk1"/>
                          </a:solidFill>
                          <a:effectLst/>
                          <a:latin typeface="+mn-lt"/>
                          <a:ea typeface="+mn-ea"/>
                          <a:cs typeface="+mn-cs"/>
                        </a:rPr>
                        <a:t> Российской Федерации</a:t>
                      </a:r>
                      <a:endParaRPr lang="ru-RU" sz="1600" b="1" i="0" u="none" strike="noStrike" dirty="0">
                        <a:solidFill>
                          <a:srgbClr val="000000"/>
                        </a:solidFill>
                        <a:effectLst/>
                        <a:latin typeface="+mn-lt"/>
                      </a:endParaRPr>
                    </a:p>
                  </a:txBody>
                  <a:tcPr marL="9525" marR="9525" marT="9525" marB="0" anchor="ctr"/>
                </a:tc>
                <a:tc>
                  <a:txBody>
                    <a:bodyPr/>
                    <a:lstStyle/>
                    <a:p>
                      <a:pPr algn="ctr"/>
                      <a:r>
                        <a:rPr lang="ru-RU" sz="1400" b="1" dirty="0" smtClean="0">
                          <a:latin typeface="+mn-lt"/>
                        </a:rPr>
                        <a:t>не более 10 %</a:t>
                      </a:r>
                    </a:p>
                  </a:txBody>
                  <a:tcPr/>
                </a:tc>
              </a:tr>
              <a:tr h="706449">
                <a:tc>
                  <a:txBody>
                    <a:bodyPr/>
                    <a:lstStyle/>
                    <a:p>
                      <a:endParaRPr lang="ru-RU" sz="1600" b="1" kern="1200" dirty="0" smtClean="0">
                        <a:solidFill>
                          <a:schemeClr val="dk1"/>
                        </a:solidFill>
                        <a:effectLst/>
                        <a:latin typeface="+mn-lt"/>
                        <a:ea typeface="+mn-ea"/>
                        <a:cs typeface="+mn-cs"/>
                      </a:endParaRPr>
                    </a:p>
                    <a:p>
                      <a:r>
                        <a:rPr lang="ru-RU" sz="1600" b="1" kern="1200" dirty="0" smtClean="0">
                          <a:solidFill>
                            <a:schemeClr val="dk1"/>
                          </a:solidFill>
                          <a:effectLst/>
                          <a:latin typeface="+mn-lt"/>
                          <a:ea typeface="+mn-ea"/>
                          <a:cs typeface="+mn-cs"/>
                        </a:rPr>
                        <a:t>Доля  просроченной кредиторской задолженности бюджета </a:t>
                      </a:r>
                      <a:r>
                        <a:rPr lang="ru-RU" sz="1600" b="1" kern="1200" dirty="0" err="1" smtClean="0">
                          <a:solidFill>
                            <a:schemeClr val="dk1"/>
                          </a:solidFill>
                          <a:effectLst/>
                          <a:latin typeface="+mn-lt"/>
                          <a:ea typeface="+mn-ea"/>
                          <a:cs typeface="+mn-cs"/>
                        </a:rPr>
                        <a:t>Кизнерского</a:t>
                      </a:r>
                      <a:r>
                        <a:rPr lang="ru-RU" sz="1600" b="1" kern="1200" dirty="0" smtClean="0">
                          <a:solidFill>
                            <a:schemeClr val="dk1"/>
                          </a:solidFill>
                          <a:effectLst/>
                          <a:latin typeface="+mn-lt"/>
                          <a:ea typeface="+mn-ea"/>
                          <a:cs typeface="+mn-cs"/>
                        </a:rPr>
                        <a:t> района к расходам   бюджета </a:t>
                      </a:r>
                      <a:r>
                        <a:rPr lang="ru-RU" sz="1600" b="1" kern="1200" dirty="0" err="1" smtClean="0">
                          <a:solidFill>
                            <a:schemeClr val="dk1"/>
                          </a:solidFill>
                          <a:effectLst/>
                          <a:latin typeface="+mn-lt"/>
                          <a:ea typeface="+mn-ea"/>
                          <a:cs typeface="+mn-cs"/>
                        </a:rPr>
                        <a:t>Кизнерского</a:t>
                      </a:r>
                      <a:r>
                        <a:rPr lang="ru-RU" sz="1600" b="1" kern="1200" dirty="0" smtClean="0">
                          <a:solidFill>
                            <a:schemeClr val="dk1"/>
                          </a:solidFill>
                          <a:effectLst/>
                          <a:latin typeface="+mn-lt"/>
                          <a:ea typeface="+mn-ea"/>
                          <a:cs typeface="+mn-cs"/>
                        </a:rPr>
                        <a:t> района</a:t>
                      </a:r>
                    </a:p>
                    <a:p>
                      <a:pPr algn="l" fontAlgn="ctr"/>
                      <a:endParaRPr lang="ru-RU" sz="1600" b="1" i="0" u="none" strike="noStrike" dirty="0">
                        <a:solidFill>
                          <a:srgbClr val="000000"/>
                        </a:solidFill>
                        <a:effectLst/>
                        <a:latin typeface="+mn-lt"/>
                      </a:endParaRPr>
                    </a:p>
                  </a:txBody>
                  <a:tcPr marL="9525" marR="9525" marT="9525" marB="0" anchor="ctr"/>
                </a:tc>
                <a:tc>
                  <a:txBody>
                    <a:bodyPr/>
                    <a:lstStyle/>
                    <a:p>
                      <a:pPr algn="ctr"/>
                      <a:endParaRPr lang="ru-RU" sz="1400" b="1" dirty="0" smtClean="0">
                        <a:latin typeface="+mn-lt"/>
                      </a:endParaRPr>
                    </a:p>
                    <a:p>
                      <a:pPr algn="ctr"/>
                      <a:r>
                        <a:rPr lang="ru-RU" sz="1400" b="1" dirty="0" smtClean="0">
                          <a:latin typeface="+mn-lt"/>
                        </a:rPr>
                        <a:t>не более 1 %</a:t>
                      </a:r>
                    </a:p>
                  </a:txBody>
                  <a:tcPr/>
                </a:tc>
              </a:tr>
              <a:tr h="760322">
                <a:tc>
                  <a:txBody>
                    <a:bodyPr/>
                    <a:lstStyle/>
                    <a:p>
                      <a:pPr algn="l" fontAlgn="ctr"/>
                      <a:r>
                        <a:rPr lang="ru-RU" sz="1600" b="1" kern="1200" dirty="0" smtClean="0">
                          <a:solidFill>
                            <a:schemeClr val="dk1"/>
                          </a:solidFill>
                          <a:effectLst/>
                          <a:latin typeface="+mn-lt"/>
                          <a:ea typeface="+mn-ea"/>
                          <a:cs typeface="+mn-cs"/>
                        </a:rPr>
                        <a:t>Исполнение  плана по налоговым и неналоговым  доходам консолидированного бюджета </a:t>
                      </a:r>
                      <a:r>
                        <a:rPr lang="ru-RU" sz="1600" b="1" kern="1200" dirty="0" err="1" smtClean="0">
                          <a:solidFill>
                            <a:schemeClr val="dk1"/>
                          </a:solidFill>
                          <a:effectLst/>
                          <a:latin typeface="+mn-lt"/>
                          <a:ea typeface="+mn-ea"/>
                          <a:cs typeface="+mn-cs"/>
                        </a:rPr>
                        <a:t>Кизнерского</a:t>
                      </a:r>
                      <a:r>
                        <a:rPr lang="ru-RU" sz="1600" b="1" kern="1200" dirty="0" smtClean="0">
                          <a:solidFill>
                            <a:schemeClr val="dk1"/>
                          </a:solidFill>
                          <a:effectLst/>
                          <a:latin typeface="+mn-lt"/>
                          <a:ea typeface="+mn-ea"/>
                          <a:cs typeface="+mn-cs"/>
                        </a:rPr>
                        <a:t> района</a:t>
                      </a:r>
                      <a:endParaRPr lang="ru-RU" sz="1600" b="1" i="0" u="none" strike="noStrike" dirty="0">
                        <a:solidFill>
                          <a:srgbClr val="000000"/>
                        </a:solidFill>
                        <a:effectLst/>
                        <a:latin typeface="+mn-lt"/>
                      </a:endParaRPr>
                    </a:p>
                  </a:txBody>
                  <a:tcPr marL="9525" marR="9525" marT="9525" marB="0" anchor="ctr"/>
                </a:tc>
                <a:tc>
                  <a:txBody>
                    <a:bodyPr/>
                    <a:lstStyle/>
                    <a:p>
                      <a:pPr algn="ctr">
                        <a:lnSpc>
                          <a:spcPct val="115000"/>
                        </a:lnSpc>
                        <a:spcAft>
                          <a:spcPts val="0"/>
                        </a:spcAft>
                      </a:pPr>
                      <a:r>
                        <a:rPr lang="ru-RU" sz="1400" b="1" dirty="0" smtClean="0">
                          <a:effectLst/>
                          <a:latin typeface="+mn-lt"/>
                          <a:ea typeface="Times New Roman"/>
                          <a:cs typeface="Times New Roman"/>
                        </a:rPr>
                        <a:t>Не менее 100%</a:t>
                      </a:r>
                      <a:endParaRPr lang="ru-RU" sz="1400" b="1" dirty="0">
                        <a:effectLst/>
                        <a:latin typeface="+mn-lt"/>
                        <a:ea typeface="Times New Roman"/>
                        <a:cs typeface="Times New Roman"/>
                      </a:endParaRPr>
                    </a:p>
                  </a:txBody>
                  <a:tcPr marL="68580" marR="68580" marT="0" marB="0" anchor="ctr"/>
                </a:tc>
              </a:tr>
              <a:tr h="781292">
                <a:tc>
                  <a:txBody>
                    <a:bodyPr/>
                    <a:lstStyle/>
                    <a:p>
                      <a:pPr algn="l" fontAlgn="ctr"/>
                      <a:r>
                        <a:rPr lang="ru-RU" sz="1600" b="1" kern="1200" dirty="0" smtClean="0">
                          <a:solidFill>
                            <a:schemeClr val="dk1"/>
                          </a:solidFill>
                          <a:effectLst/>
                          <a:latin typeface="+mn-lt"/>
                          <a:ea typeface="+mn-ea"/>
                          <a:cs typeface="+mn-cs"/>
                        </a:rPr>
                        <a:t>Отношение объема муниципального долга к годовому объему доходов бюджета муниципального образования (без учета безвозмездных поступлений)</a:t>
                      </a:r>
                      <a:endParaRPr lang="ru-RU" sz="1600" b="1" i="0" u="none" strike="noStrike" dirty="0">
                        <a:solidFill>
                          <a:srgbClr val="000000"/>
                        </a:solidFill>
                        <a:effectLst/>
                        <a:latin typeface="+mn-lt"/>
                      </a:endParaRPr>
                    </a:p>
                  </a:txBody>
                  <a:tcPr marL="9525" marR="9525" marT="9525" marB="0" anchor="ctr"/>
                </a:tc>
                <a:tc>
                  <a:txBody>
                    <a:bodyPr/>
                    <a:lstStyle/>
                    <a:p>
                      <a:pPr algn="ctr"/>
                      <a:r>
                        <a:rPr lang="ru-RU" sz="1400" b="1" dirty="0" smtClean="0">
                          <a:latin typeface="+mn-lt"/>
                        </a:rPr>
                        <a:t>Не более 100 %</a:t>
                      </a:r>
                    </a:p>
                  </a:txBody>
                  <a:tcPr/>
                </a:tc>
              </a:tr>
              <a:tr h="1010504">
                <a:tc>
                  <a:txBody>
                    <a:bodyPr/>
                    <a:lstStyle/>
                    <a:p>
                      <a:r>
                        <a:rPr lang="ru-RU" sz="1600" b="1" kern="1200" dirty="0" smtClean="0">
                          <a:solidFill>
                            <a:schemeClr val="dk1"/>
                          </a:solidFill>
                          <a:effectLst/>
                          <a:latin typeface="+mn-lt"/>
                          <a:ea typeface="+mn-ea"/>
                          <a:cs typeface="+mn-cs"/>
                        </a:rPr>
                        <a:t>Уровень качества управления  муниципальными финансами,  определяемый Министерством  финансов Удмуртской  Республики</a:t>
                      </a:r>
                      <a:endParaRPr lang="ru-RU" sz="1600" b="1" i="0" u="none" strike="noStrike" dirty="0">
                        <a:solidFill>
                          <a:srgbClr val="000000"/>
                        </a:solidFill>
                        <a:effectLst/>
                        <a:latin typeface="+mn-lt"/>
                      </a:endParaRPr>
                    </a:p>
                  </a:txBody>
                  <a:tcPr marL="9525" marR="9525" marT="9525" marB="0" anchor="ctr"/>
                </a:tc>
                <a:tc>
                  <a:txBody>
                    <a:bodyPr/>
                    <a:lstStyle/>
                    <a:p>
                      <a:pPr algn="ctr"/>
                      <a:endParaRPr lang="ru-RU" sz="1400" b="1" dirty="0" smtClean="0">
                        <a:latin typeface="+mn-lt"/>
                      </a:endParaRPr>
                    </a:p>
                    <a:p>
                      <a:pPr algn="ctr"/>
                      <a:r>
                        <a:rPr lang="ru-RU" sz="1400" b="1" dirty="0" smtClean="0">
                          <a:latin typeface="+mn-lt"/>
                        </a:rPr>
                        <a:t>Не менее 60%</a:t>
                      </a:r>
                    </a:p>
                  </a:txBody>
                  <a:tcPr/>
                </a:tc>
              </a:tr>
            </a:tbl>
          </a:graphicData>
        </a:graphic>
      </p:graphicFrame>
    </p:spTree>
    <p:extLst>
      <p:ext uri="{BB962C8B-B14F-4D97-AF65-F5344CB8AC3E}">
        <p14:creationId xmlns="" xmlns:p14="http://schemas.microsoft.com/office/powerpoint/2010/main" val="299354975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58204" cy="1417638"/>
          </a:xfrm>
        </p:spPr>
        <p:txBody>
          <a:bodyPr>
            <a:noAutofit/>
          </a:bodyPr>
          <a:lstStyle/>
          <a:p>
            <a:r>
              <a:rPr lang="ru-RU" sz="2200" b="1" dirty="0">
                <a:solidFill>
                  <a:srgbClr val="8064A2">
                    <a:lumMod val="50000"/>
                  </a:srgbClr>
                </a:solidFill>
                <a:latin typeface="Bookman Old Style" panose="02050604050505020204" pitchFamily="18" charset="0"/>
              </a:rPr>
              <a:t>Муниципальная программа </a:t>
            </a:r>
            <a:r>
              <a:rPr lang="ru-RU" sz="2200" b="1" dirty="0" smtClean="0">
                <a:solidFill>
                  <a:srgbClr val="8064A2">
                    <a:lumMod val="50000"/>
                  </a:srgbClr>
                </a:solidFill>
                <a:latin typeface="Bookman Old Style" panose="02050604050505020204" pitchFamily="18" charset="0"/>
              </a:rPr>
              <a:t>«Комплексные меры противодействия немедицинскому потребления наркотических средств и их незаконному обороту</a:t>
            </a:r>
            <a:r>
              <a:rPr lang="ru-RU" sz="2400" b="1" dirty="0" smtClean="0">
                <a:solidFill>
                  <a:srgbClr val="8064A2">
                    <a:lumMod val="50000"/>
                  </a:srgbClr>
                </a:solidFill>
                <a:latin typeface="Bookman Old Style" panose="02050604050505020204" pitchFamily="18" charset="0"/>
              </a:rPr>
              <a:t>»</a:t>
            </a:r>
            <a:r>
              <a:rPr lang="ru-RU" sz="2400" b="1" dirty="0">
                <a:solidFill>
                  <a:srgbClr val="8064A2">
                    <a:lumMod val="50000"/>
                  </a:srgbClr>
                </a:solidFill>
                <a:latin typeface="Bookman Old Style" panose="02050604050505020204" pitchFamily="18" charset="0"/>
              </a:rPr>
              <a:t/>
            </a:r>
            <a:br>
              <a:rPr lang="ru-RU" sz="2400" b="1" dirty="0">
                <a:solidFill>
                  <a:srgbClr val="8064A2">
                    <a:lumMod val="50000"/>
                  </a:srgbClr>
                </a:solidFill>
                <a:latin typeface="Bookman Old Style" panose="02050604050505020204" pitchFamily="18" charset="0"/>
              </a:rPr>
            </a:br>
            <a:endParaRPr lang="ru-RU" sz="2400" dirty="0">
              <a:latin typeface="Bookman Old Style" panose="02050604050505020204" pitchFamily="18" charset="0"/>
            </a:endParaRPr>
          </a:p>
        </p:txBody>
      </p:sp>
      <p:sp>
        <p:nvSpPr>
          <p:cNvPr id="3" name="Объект 2"/>
          <p:cNvSpPr>
            <a:spLocks noGrp="1"/>
          </p:cNvSpPr>
          <p:nvPr>
            <p:ph idx="1"/>
          </p:nvPr>
        </p:nvSpPr>
        <p:spPr>
          <a:xfrm>
            <a:off x="457200" y="1196752"/>
            <a:ext cx="8229600" cy="5400600"/>
          </a:xfrm>
        </p:spPr>
        <p:txBody>
          <a:bodyPr>
            <a:normAutofit/>
          </a:bodyPr>
          <a:lstStyle/>
          <a:p>
            <a:pPr algn="just"/>
            <a:r>
              <a:rPr lang="ru-RU" sz="2800" b="1" dirty="0">
                <a:solidFill>
                  <a:prstClr val="black"/>
                </a:solidFill>
              </a:rPr>
              <a:t>Цель </a:t>
            </a:r>
            <a:r>
              <a:rPr lang="ru-RU" sz="2800" b="1" dirty="0" smtClean="0">
                <a:solidFill>
                  <a:prstClr val="black"/>
                </a:solidFill>
              </a:rPr>
              <a:t>программы – </a:t>
            </a:r>
            <a:r>
              <a:rPr lang="ru-RU" sz="1800" b="1" dirty="0" smtClean="0">
                <a:solidFill>
                  <a:prstClr val="black"/>
                </a:solidFill>
              </a:rPr>
              <a:t>с</a:t>
            </a:r>
            <a:r>
              <a:rPr lang="ru-RU" sz="1800" b="1" dirty="0" smtClean="0"/>
              <a:t>овершенствование системы профилактики злоупотребления наркотическими средствами и другими </a:t>
            </a:r>
            <a:r>
              <a:rPr lang="ru-RU" sz="1800" b="1" dirty="0" err="1" smtClean="0"/>
              <a:t>психоактивными</a:t>
            </a:r>
            <a:r>
              <a:rPr lang="ru-RU" sz="1800" b="1" dirty="0" smtClean="0"/>
              <a:t> веществами среди различных категорий населения, прежде всего, молодежи и несовершеннолетних.</a:t>
            </a:r>
            <a:endParaRPr lang="ru-RU" sz="1800" b="1" dirty="0">
              <a:solidFill>
                <a:prstClr val="black"/>
              </a:solidFill>
            </a:endParaRPr>
          </a:p>
          <a:p>
            <a:pPr marL="0" indent="0">
              <a:buNone/>
            </a:pPr>
            <a:endParaRPr lang="ru-RU" dirty="0"/>
          </a:p>
        </p:txBody>
      </p:sp>
      <p:graphicFrame>
        <p:nvGraphicFramePr>
          <p:cNvPr id="4" name="Таблица 3"/>
          <p:cNvGraphicFramePr>
            <a:graphicFrameLocks noGrp="1"/>
          </p:cNvGraphicFramePr>
          <p:nvPr>
            <p:extLst>
              <p:ext uri="{D42A27DB-BD31-4B8C-83A1-F6EECF244321}">
                <p14:modId xmlns="" xmlns:p14="http://schemas.microsoft.com/office/powerpoint/2010/main" val="3472904555"/>
              </p:ext>
            </p:extLst>
          </p:nvPr>
        </p:nvGraphicFramePr>
        <p:xfrm>
          <a:off x="2915816" y="3571876"/>
          <a:ext cx="6096000" cy="1893564"/>
        </p:xfrm>
        <a:graphic>
          <a:graphicData uri="http://schemas.openxmlformats.org/drawingml/2006/table">
            <a:tbl>
              <a:tblPr firstRow="1" bandRow="1">
                <a:tableStyleId>{21E4AEA4-8DFA-4A89-87EB-49C32662AFE0}</a:tableStyleId>
              </a:tblPr>
              <a:tblGrid>
                <a:gridCol w="1944216"/>
                <a:gridCol w="2119784"/>
                <a:gridCol w="2032000"/>
              </a:tblGrid>
              <a:tr h="413141">
                <a:tc>
                  <a:txBody>
                    <a:bodyPr/>
                    <a:lstStyle/>
                    <a:p>
                      <a:pPr algn="ctr"/>
                      <a:r>
                        <a:rPr lang="ru-RU" dirty="0" smtClean="0">
                          <a:solidFill>
                            <a:schemeClr val="tx2">
                              <a:lumMod val="50000"/>
                            </a:schemeClr>
                          </a:solidFill>
                        </a:rPr>
                        <a:t>2023 год</a:t>
                      </a:r>
                      <a:endParaRPr lang="ru-RU" dirty="0">
                        <a:solidFill>
                          <a:schemeClr val="tx2">
                            <a:lumMod val="50000"/>
                          </a:schemeClr>
                        </a:solidFill>
                      </a:endParaRPr>
                    </a:p>
                  </a:txBody>
                  <a:tcPr>
                    <a:solidFill>
                      <a:schemeClr val="tx2">
                        <a:lumMod val="20000"/>
                        <a:lumOff val="80000"/>
                      </a:schemeClr>
                    </a:solidFill>
                  </a:tcPr>
                </a:tc>
                <a:tc>
                  <a:txBody>
                    <a:bodyPr/>
                    <a:lstStyle/>
                    <a:p>
                      <a:pPr algn="ctr"/>
                      <a:r>
                        <a:rPr lang="ru-RU" dirty="0" smtClean="0">
                          <a:solidFill>
                            <a:schemeClr val="tx2">
                              <a:lumMod val="50000"/>
                            </a:schemeClr>
                          </a:solidFill>
                        </a:rPr>
                        <a:t>2024 год</a:t>
                      </a:r>
                      <a:endParaRPr lang="ru-RU" dirty="0">
                        <a:solidFill>
                          <a:schemeClr val="tx2">
                            <a:lumMod val="50000"/>
                          </a:schemeClr>
                        </a:solidFill>
                      </a:endParaRPr>
                    </a:p>
                  </a:txBody>
                  <a:tcPr>
                    <a:solidFill>
                      <a:schemeClr val="tx2">
                        <a:lumMod val="20000"/>
                        <a:lumOff val="80000"/>
                      </a:schemeClr>
                    </a:solidFill>
                  </a:tcPr>
                </a:tc>
                <a:tc>
                  <a:txBody>
                    <a:bodyPr/>
                    <a:lstStyle/>
                    <a:p>
                      <a:pPr algn="ctr"/>
                      <a:r>
                        <a:rPr lang="ru-RU" dirty="0" smtClean="0">
                          <a:solidFill>
                            <a:schemeClr val="tx2">
                              <a:lumMod val="50000"/>
                            </a:schemeClr>
                          </a:solidFill>
                        </a:rPr>
                        <a:t>2025 год</a:t>
                      </a:r>
                      <a:endParaRPr lang="ru-RU" dirty="0">
                        <a:solidFill>
                          <a:schemeClr val="tx2">
                            <a:lumMod val="50000"/>
                          </a:schemeClr>
                        </a:solidFill>
                      </a:endParaRPr>
                    </a:p>
                  </a:txBody>
                  <a:tcPr>
                    <a:solidFill>
                      <a:schemeClr val="tx2">
                        <a:lumMod val="20000"/>
                        <a:lumOff val="80000"/>
                      </a:schemeClr>
                    </a:solidFill>
                  </a:tcPr>
                </a:tc>
              </a:tr>
              <a:tr h="413141">
                <a:tc>
                  <a:txBody>
                    <a:bodyPr/>
                    <a:lstStyle/>
                    <a:p>
                      <a:pPr algn="ctr"/>
                      <a:r>
                        <a:rPr lang="ru-RU" b="1" dirty="0" smtClean="0"/>
                        <a:t>10,0</a:t>
                      </a:r>
                      <a:endParaRPr lang="ru-RU" b="1" dirty="0"/>
                    </a:p>
                  </a:txBody>
                  <a:tcPr>
                    <a:solidFill>
                      <a:schemeClr val="tx2">
                        <a:lumMod val="20000"/>
                        <a:lumOff val="80000"/>
                      </a:schemeClr>
                    </a:solidFill>
                  </a:tcPr>
                </a:tc>
                <a:tc>
                  <a:txBody>
                    <a:bodyPr/>
                    <a:lstStyle/>
                    <a:p>
                      <a:pPr algn="ctr"/>
                      <a:r>
                        <a:rPr lang="ru-RU" b="1" dirty="0" smtClean="0"/>
                        <a:t>10,0</a:t>
                      </a:r>
                      <a:endParaRPr lang="ru-RU" b="1" dirty="0"/>
                    </a:p>
                  </a:txBody>
                  <a:tcPr>
                    <a:solidFill>
                      <a:schemeClr val="tx2">
                        <a:lumMod val="20000"/>
                        <a:lumOff val="80000"/>
                      </a:schemeClr>
                    </a:solidFill>
                  </a:tcPr>
                </a:tc>
                <a:tc>
                  <a:txBody>
                    <a:bodyPr/>
                    <a:lstStyle/>
                    <a:p>
                      <a:pPr algn="ctr"/>
                      <a:r>
                        <a:rPr lang="ru-RU" b="1" dirty="0" smtClean="0"/>
                        <a:t>10,0</a:t>
                      </a:r>
                      <a:endParaRPr lang="ru-RU" b="1" dirty="0"/>
                    </a:p>
                  </a:txBody>
                  <a:tcPr>
                    <a:solidFill>
                      <a:schemeClr val="tx2">
                        <a:lumMod val="20000"/>
                        <a:lumOff val="80000"/>
                      </a:schemeClr>
                    </a:solidFill>
                  </a:tcPr>
                </a:tc>
              </a:tr>
              <a:tr h="1067282">
                <a:tc>
                  <a:txBody>
                    <a:bodyPr/>
                    <a:lstStyle/>
                    <a:p>
                      <a:pPr algn="ctr"/>
                      <a:endParaRPr lang="ru-RU" sz="1600" b="1" i="1" dirty="0" smtClean="0"/>
                    </a:p>
                    <a:p>
                      <a:pPr algn="ctr"/>
                      <a:r>
                        <a:rPr lang="ru-RU" sz="1600" b="1" i="1" dirty="0" smtClean="0"/>
                        <a:t>10,0</a:t>
                      </a:r>
                    </a:p>
                  </a:txBody>
                  <a:tcPr>
                    <a:solidFill>
                      <a:schemeClr val="tx2">
                        <a:lumMod val="20000"/>
                        <a:lumOff val="80000"/>
                      </a:schemeClr>
                    </a:solidFill>
                  </a:tcPr>
                </a:tc>
                <a:tc gridSpan="2">
                  <a:txBody>
                    <a:bodyPr/>
                    <a:lstStyle/>
                    <a:p>
                      <a:pPr algn="just"/>
                      <a:r>
                        <a:rPr lang="ru-RU" sz="1400" b="1" dirty="0" smtClean="0"/>
                        <a:t>Проведение целенаправленной</a:t>
                      </a:r>
                      <a:r>
                        <a:rPr lang="ru-RU" sz="1400" b="1" baseline="0" dirty="0" smtClean="0"/>
                        <a:t> работы по профилактике  немедицинского потребления наркотиков среди подростков и молодежи</a:t>
                      </a:r>
                      <a:endParaRPr lang="ru-RU" sz="1400" b="1" dirty="0"/>
                    </a:p>
                  </a:txBody>
                  <a:tcPr>
                    <a:solidFill>
                      <a:schemeClr val="tx2">
                        <a:lumMod val="20000"/>
                        <a:lumOff val="80000"/>
                      </a:schemeClr>
                    </a:solidFill>
                  </a:tcPr>
                </a:tc>
                <a:tc hMerge="1">
                  <a:txBody>
                    <a:bodyPr/>
                    <a:lstStyle/>
                    <a:p>
                      <a:pPr algn="ctr"/>
                      <a:endParaRPr lang="ru-RU" dirty="0"/>
                    </a:p>
                  </a:txBody>
                  <a:tcPr/>
                </a:tc>
              </a:tr>
            </a:tbl>
          </a:graphicData>
        </a:graphic>
      </p:graphicFrame>
      <p:sp>
        <p:nvSpPr>
          <p:cNvPr id="6" name="TextBox 5"/>
          <p:cNvSpPr txBox="1"/>
          <p:nvPr/>
        </p:nvSpPr>
        <p:spPr>
          <a:xfrm>
            <a:off x="7960434" y="3501008"/>
            <a:ext cx="1508110" cy="584775"/>
          </a:xfrm>
          <a:prstGeom prst="rect">
            <a:avLst/>
          </a:prstGeom>
          <a:noFill/>
        </p:spPr>
        <p:txBody>
          <a:bodyPr wrap="square" rtlCol="0">
            <a:spAutoFit/>
          </a:bodyPr>
          <a:lstStyle/>
          <a:p>
            <a:r>
              <a:rPr lang="ru-RU" sz="1400" b="1" dirty="0" smtClean="0"/>
              <a:t>(Тыс</a:t>
            </a:r>
            <a:r>
              <a:rPr lang="ru-RU" sz="1400" b="1" dirty="0"/>
              <a:t>. руб.)</a:t>
            </a:r>
          </a:p>
          <a:p>
            <a:endParaRPr lang="ru-RU" dirty="0"/>
          </a:p>
        </p:txBody>
      </p:sp>
      <p:pic>
        <p:nvPicPr>
          <p:cNvPr id="7" name="Рисунок 6" descr="наркот.jpg"/>
          <p:cNvPicPr>
            <a:picLocks noChangeAspect="1"/>
          </p:cNvPicPr>
          <p:nvPr/>
        </p:nvPicPr>
        <p:blipFill>
          <a:blip r:embed="rId2" cstate="email"/>
          <a:stretch>
            <a:fillRect/>
          </a:stretch>
        </p:blipFill>
        <p:spPr>
          <a:xfrm>
            <a:off x="500034" y="3571876"/>
            <a:ext cx="1946623" cy="1643074"/>
          </a:xfrm>
          <a:prstGeom prst="rect">
            <a:avLst/>
          </a:prstGeom>
        </p:spPr>
      </p:pic>
    </p:spTree>
    <p:extLst>
      <p:ext uri="{BB962C8B-B14F-4D97-AF65-F5344CB8AC3E}">
        <p14:creationId xmlns="" xmlns:p14="http://schemas.microsoft.com/office/powerpoint/2010/main" val="428099467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404664"/>
            <a:ext cx="9554813" cy="923330"/>
          </a:xfrm>
          <a:prstGeom prst="rect">
            <a:avLst/>
          </a:prstGeom>
          <a:noFill/>
        </p:spPr>
        <p:txBody>
          <a:bodyPr wrap="square" rtlCol="0">
            <a:spAutoFit/>
          </a:bodyPr>
          <a:lstStyle/>
          <a:p>
            <a:pPr algn="ctr"/>
            <a:r>
              <a:rPr lang="ru-RU" b="1" dirty="0" smtClean="0">
                <a:solidFill>
                  <a:schemeClr val="accent2">
                    <a:lumMod val="50000"/>
                  </a:schemeClr>
                </a:solidFill>
              </a:rPr>
              <a:t>Целевые показатели муниципальной программы </a:t>
            </a:r>
          </a:p>
          <a:p>
            <a:pPr algn="ctr"/>
            <a:r>
              <a:rPr lang="ru-RU" b="1" dirty="0" smtClean="0">
                <a:solidFill>
                  <a:schemeClr val="accent2">
                    <a:lumMod val="50000"/>
                  </a:schemeClr>
                </a:solidFill>
              </a:rPr>
              <a:t>«Комплексные меры противодействия немедицинскому потреблению наркотических средств и их незаконному обороту в </a:t>
            </a:r>
            <a:r>
              <a:rPr lang="ru-RU" b="1" dirty="0" err="1" smtClean="0">
                <a:solidFill>
                  <a:schemeClr val="accent2">
                    <a:lumMod val="50000"/>
                  </a:schemeClr>
                </a:solidFill>
              </a:rPr>
              <a:t>Кизнерском</a:t>
            </a:r>
            <a:r>
              <a:rPr lang="ru-RU" b="1" dirty="0" smtClean="0">
                <a:solidFill>
                  <a:schemeClr val="accent2">
                    <a:lumMod val="50000"/>
                  </a:schemeClr>
                </a:solidFill>
              </a:rPr>
              <a:t> районе»</a:t>
            </a:r>
            <a:endParaRPr lang="ru-RU" b="1" dirty="0">
              <a:solidFill>
                <a:schemeClr val="accent2">
                  <a:lumMod val="50000"/>
                </a:schemeClr>
              </a:solidFill>
            </a:endParaRPr>
          </a:p>
        </p:txBody>
      </p:sp>
      <p:graphicFrame>
        <p:nvGraphicFramePr>
          <p:cNvPr id="3" name="Таблица 2"/>
          <p:cNvGraphicFramePr>
            <a:graphicFrameLocks noGrp="1"/>
          </p:cNvGraphicFramePr>
          <p:nvPr>
            <p:extLst>
              <p:ext uri="{D42A27DB-BD31-4B8C-83A1-F6EECF244321}">
                <p14:modId xmlns="" xmlns:p14="http://schemas.microsoft.com/office/powerpoint/2010/main" val="3245405471"/>
              </p:ext>
            </p:extLst>
          </p:nvPr>
        </p:nvGraphicFramePr>
        <p:xfrm>
          <a:off x="285720" y="1928802"/>
          <a:ext cx="8463895" cy="3117386"/>
        </p:xfrm>
        <a:graphic>
          <a:graphicData uri="http://schemas.openxmlformats.org/drawingml/2006/table">
            <a:tbl>
              <a:tblPr firstRow="1" bandRow="1">
                <a:tableStyleId>{5C22544A-7EE6-4342-B048-85BDC9FD1C3A}</a:tableStyleId>
              </a:tblPr>
              <a:tblGrid>
                <a:gridCol w="7023735"/>
                <a:gridCol w="1440160"/>
              </a:tblGrid>
              <a:tr h="500066">
                <a:tc>
                  <a:txBody>
                    <a:bodyPr/>
                    <a:lstStyle/>
                    <a:p>
                      <a:pPr algn="ctr"/>
                      <a:r>
                        <a:rPr lang="ru-RU" dirty="0" smtClean="0">
                          <a:solidFill>
                            <a:schemeClr val="accent2">
                              <a:lumMod val="50000"/>
                            </a:schemeClr>
                          </a:solidFill>
                        </a:rPr>
                        <a:t>Целевой показатель</a:t>
                      </a:r>
                      <a:endParaRPr lang="ru-RU" dirty="0">
                        <a:solidFill>
                          <a:schemeClr val="accent2">
                            <a:lumMod val="50000"/>
                          </a:schemeClr>
                        </a:solidFill>
                      </a:endParaRPr>
                    </a:p>
                  </a:txBody>
                  <a:tcPr>
                    <a:solidFill>
                      <a:schemeClr val="bg1"/>
                    </a:solidFill>
                  </a:tcPr>
                </a:tc>
                <a:tc>
                  <a:txBody>
                    <a:bodyPr/>
                    <a:lstStyle/>
                    <a:p>
                      <a:pPr algn="ctr"/>
                      <a:r>
                        <a:rPr lang="ru-RU" dirty="0" smtClean="0">
                          <a:solidFill>
                            <a:schemeClr val="accent2">
                              <a:lumMod val="50000"/>
                            </a:schemeClr>
                          </a:solidFill>
                        </a:rPr>
                        <a:t>Значение</a:t>
                      </a:r>
                      <a:endParaRPr lang="ru-RU" dirty="0">
                        <a:solidFill>
                          <a:schemeClr val="accent2">
                            <a:lumMod val="50000"/>
                          </a:schemeClr>
                        </a:solidFill>
                      </a:endParaRPr>
                    </a:p>
                  </a:txBody>
                  <a:tcPr>
                    <a:solidFill>
                      <a:schemeClr val="bg1"/>
                    </a:solidFill>
                  </a:tcPr>
                </a:tc>
              </a:tr>
              <a:tr h="1071570">
                <a:tc>
                  <a:txBody>
                    <a:bodyPr/>
                    <a:lstStyle/>
                    <a:p>
                      <a:pPr algn="l" fontAlgn="ctr"/>
                      <a:r>
                        <a:rPr kumimoji="0" lang="ru-RU" sz="1400" kern="1200" dirty="0" smtClean="0">
                          <a:solidFill>
                            <a:schemeClr val="dk1"/>
                          </a:solidFill>
                          <a:latin typeface="+mn-lt"/>
                          <a:ea typeface="+mn-ea"/>
                          <a:cs typeface="+mn-cs"/>
                        </a:rPr>
                        <a:t>Доля лиц, информированных о пагубности </a:t>
                      </a:r>
                      <a:r>
                        <a:rPr kumimoji="0" lang="ru-RU" sz="1400" kern="1200" dirty="0" err="1" smtClean="0">
                          <a:solidFill>
                            <a:schemeClr val="dk1"/>
                          </a:solidFill>
                          <a:latin typeface="+mn-lt"/>
                          <a:ea typeface="+mn-ea"/>
                          <a:cs typeface="+mn-cs"/>
                        </a:rPr>
                        <a:t>психоактивных</a:t>
                      </a:r>
                      <a:r>
                        <a:rPr kumimoji="0" lang="ru-RU" sz="1400" kern="1200" dirty="0" smtClean="0">
                          <a:solidFill>
                            <a:schemeClr val="dk1"/>
                          </a:solidFill>
                          <a:latin typeface="+mn-lt"/>
                          <a:ea typeface="+mn-ea"/>
                          <a:cs typeface="+mn-cs"/>
                        </a:rPr>
                        <a:t> веществ, по результатам социологических исследований от общего числа опрошенных</a:t>
                      </a:r>
                      <a:endParaRPr lang="ru-RU" sz="1400" b="1" i="0" u="none" strike="noStrike" dirty="0">
                        <a:solidFill>
                          <a:srgbClr val="000000"/>
                        </a:solidFill>
                        <a:effectLst/>
                        <a:latin typeface="+mn-lt"/>
                      </a:endParaRPr>
                    </a:p>
                  </a:txBody>
                  <a:tcPr marL="9525" marR="9525" marT="9525" marB="0" anchor="ctr"/>
                </a:tc>
                <a:tc>
                  <a:txBody>
                    <a:bodyPr/>
                    <a:lstStyle/>
                    <a:p>
                      <a:pPr algn="ctr"/>
                      <a:endParaRPr lang="ru-RU" sz="1400" b="1" dirty="0" smtClean="0">
                        <a:latin typeface="+mn-lt"/>
                      </a:endParaRPr>
                    </a:p>
                    <a:p>
                      <a:pPr algn="ctr"/>
                      <a:r>
                        <a:rPr lang="ru-RU" sz="1400" b="1" dirty="0" smtClean="0">
                          <a:latin typeface="+mn-lt"/>
                        </a:rPr>
                        <a:t>1%</a:t>
                      </a:r>
                    </a:p>
                  </a:txBody>
                  <a:tcPr/>
                </a:tc>
              </a:tr>
              <a:tr h="772875">
                <a:tc>
                  <a:txBody>
                    <a:bodyPr/>
                    <a:lstStyle/>
                    <a:p>
                      <a:r>
                        <a:rPr kumimoji="0" lang="ru-RU" sz="1400" kern="1200" dirty="0" smtClean="0">
                          <a:solidFill>
                            <a:schemeClr val="dk1"/>
                          </a:solidFill>
                          <a:latin typeface="+mn-lt"/>
                          <a:ea typeface="+mn-ea"/>
                          <a:cs typeface="+mn-cs"/>
                        </a:rPr>
                        <a:t>Количество несовершеннолетних и молодежи в возрасте от 14 до 30 лет, вовлеченных в профилактические мероприятия </a:t>
                      </a:r>
                      <a:endParaRPr lang="ru-RU" sz="1400" b="1" i="0" u="none" strike="noStrike" dirty="0">
                        <a:solidFill>
                          <a:srgbClr val="000000"/>
                        </a:solidFill>
                        <a:effectLst/>
                        <a:latin typeface="+mn-lt"/>
                      </a:endParaRPr>
                    </a:p>
                  </a:txBody>
                  <a:tcPr marL="9525" marR="9525" marT="9525" marB="0" anchor="ctr"/>
                </a:tc>
                <a:tc>
                  <a:txBody>
                    <a:bodyPr/>
                    <a:lstStyle/>
                    <a:p>
                      <a:pPr algn="ctr"/>
                      <a:r>
                        <a:rPr lang="ru-RU" sz="1400" b="1" dirty="0" smtClean="0">
                          <a:latin typeface="+mn-lt"/>
                        </a:rPr>
                        <a:t>11400 чел</a:t>
                      </a:r>
                    </a:p>
                  </a:txBody>
                  <a:tcPr/>
                </a:tc>
              </a:tr>
              <a:tr h="772875">
                <a:tc>
                  <a:txBody>
                    <a:bodyPr/>
                    <a:lstStyle/>
                    <a:p>
                      <a:pPr algn="just">
                        <a:spcAft>
                          <a:spcPts val="0"/>
                        </a:spcAft>
                      </a:pPr>
                      <a:r>
                        <a:rPr lang="ru-RU" sz="1400" dirty="0">
                          <a:solidFill>
                            <a:srgbClr val="000000"/>
                          </a:solidFill>
                          <a:latin typeface="+mn-lt"/>
                          <a:ea typeface="Times New Roman"/>
                          <a:cs typeface="Times New Roman"/>
                        </a:rPr>
                        <a:t>Доля молодежи, регулярно занимающейся в секциях физически – оздоровительной, спортивной, технической, эстетической направленности и др. от общего количества</a:t>
                      </a:r>
                      <a:endParaRPr lang="ru-RU" sz="1400" dirty="0">
                        <a:latin typeface="+mn-lt"/>
                        <a:ea typeface="Calibri"/>
                        <a:cs typeface="Times New Roman"/>
                      </a:endParaRPr>
                    </a:p>
                  </a:txBody>
                  <a:tcPr marL="68580" marR="68580" marT="0" marB="0"/>
                </a:tc>
                <a:tc>
                  <a:txBody>
                    <a:bodyPr/>
                    <a:lstStyle/>
                    <a:p>
                      <a:pPr algn="ctr"/>
                      <a:r>
                        <a:rPr lang="ru-RU" sz="1400" b="1" dirty="0" smtClean="0">
                          <a:latin typeface="+mn-lt"/>
                        </a:rPr>
                        <a:t>52 %</a:t>
                      </a:r>
                    </a:p>
                  </a:txBody>
                  <a:tcPr/>
                </a:tc>
              </a:tr>
            </a:tbl>
          </a:graphicData>
        </a:graphic>
      </p:graphicFrame>
    </p:spTree>
    <p:extLst>
      <p:ext uri="{BB962C8B-B14F-4D97-AF65-F5344CB8AC3E}">
        <p14:creationId xmlns="" xmlns:p14="http://schemas.microsoft.com/office/powerpoint/2010/main" val="299354975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58204" cy="1417638"/>
          </a:xfrm>
        </p:spPr>
        <p:txBody>
          <a:bodyPr>
            <a:noAutofit/>
          </a:bodyPr>
          <a:lstStyle/>
          <a:p>
            <a:pPr algn="ctr"/>
            <a:r>
              <a:rPr lang="ru-RU" sz="2200" b="1" dirty="0">
                <a:solidFill>
                  <a:srgbClr val="8064A2">
                    <a:lumMod val="50000"/>
                  </a:srgbClr>
                </a:solidFill>
                <a:latin typeface="Bookman Old Style" panose="02050604050505020204" pitchFamily="18" charset="0"/>
              </a:rPr>
              <a:t>Муниципальная программа </a:t>
            </a:r>
            <a:r>
              <a:rPr lang="ru-RU" sz="2200" b="1" dirty="0" smtClean="0">
                <a:solidFill>
                  <a:srgbClr val="8064A2">
                    <a:lumMod val="50000"/>
                  </a:srgbClr>
                </a:solidFill>
                <a:latin typeface="Bookman Old Style" panose="02050604050505020204" pitchFamily="18" charset="0"/>
              </a:rPr>
              <a:t>«Реализация молодежной политики»</a:t>
            </a:r>
            <a:r>
              <a:rPr lang="ru-RU" sz="2400" b="1" dirty="0" smtClean="0">
                <a:solidFill>
                  <a:srgbClr val="8064A2">
                    <a:lumMod val="50000"/>
                  </a:srgbClr>
                </a:solidFill>
                <a:latin typeface="Bookman Old Style" panose="02050604050505020204" pitchFamily="18" charset="0"/>
              </a:rPr>
              <a:t>»</a:t>
            </a:r>
            <a:r>
              <a:rPr lang="ru-RU" sz="2400" b="1" dirty="0">
                <a:solidFill>
                  <a:srgbClr val="8064A2">
                    <a:lumMod val="50000"/>
                  </a:srgbClr>
                </a:solidFill>
                <a:latin typeface="Bookman Old Style" panose="02050604050505020204" pitchFamily="18" charset="0"/>
              </a:rPr>
              <a:t/>
            </a:r>
            <a:br>
              <a:rPr lang="ru-RU" sz="2400" b="1" dirty="0">
                <a:solidFill>
                  <a:srgbClr val="8064A2">
                    <a:lumMod val="50000"/>
                  </a:srgbClr>
                </a:solidFill>
                <a:latin typeface="Bookman Old Style" panose="02050604050505020204" pitchFamily="18" charset="0"/>
              </a:rPr>
            </a:br>
            <a:endParaRPr lang="ru-RU" sz="2400" dirty="0">
              <a:latin typeface="Bookman Old Style" panose="02050604050505020204" pitchFamily="18" charset="0"/>
            </a:endParaRPr>
          </a:p>
        </p:txBody>
      </p:sp>
      <p:sp>
        <p:nvSpPr>
          <p:cNvPr id="3" name="Объект 2"/>
          <p:cNvSpPr>
            <a:spLocks noGrp="1"/>
          </p:cNvSpPr>
          <p:nvPr>
            <p:ph idx="1"/>
          </p:nvPr>
        </p:nvSpPr>
        <p:spPr>
          <a:xfrm>
            <a:off x="457200" y="1196752"/>
            <a:ext cx="8229600" cy="5400600"/>
          </a:xfrm>
        </p:spPr>
        <p:txBody>
          <a:bodyPr>
            <a:normAutofit/>
          </a:bodyPr>
          <a:lstStyle/>
          <a:p>
            <a:pPr algn="just"/>
            <a:r>
              <a:rPr lang="ru-RU" sz="2800" b="1" dirty="0">
                <a:solidFill>
                  <a:prstClr val="black"/>
                </a:solidFill>
              </a:rPr>
              <a:t>Цель </a:t>
            </a:r>
            <a:r>
              <a:rPr lang="ru-RU" sz="2800" b="1" dirty="0" smtClean="0">
                <a:solidFill>
                  <a:prstClr val="black"/>
                </a:solidFill>
              </a:rPr>
              <a:t>программы – </a:t>
            </a:r>
            <a:r>
              <a:rPr lang="ru-RU" sz="2400" b="1" dirty="0" smtClean="0">
                <a:solidFill>
                  <a:prstClr val="black"/>
                </a:solidFill>
              </a:rPr>
              <a:t>создание условий и возможностей для успешной социализации и эффективной самореализации детей и молодежи Кизнерского района, развитие их потенциала в интересах общества</a:t>
            </a:r>
            <a:endParaRPr lang="ru-RU" sz="1800" b="1" dirty="0">
              <a:solidFill>
                <a:prstClr val="black"/>
              </a:solidFill>
            </a:endParaRPr>
          </a:p>
          <a:p>
            <a:pPr marL="0" indent="0">
              <a:buNone/>
            </a:pPr>
            <a:endParaRPr lang="ru-RU" dirty="0"/>
          </a:p>
        </p:txBody>
      </p:sp>
      <p:graphicFrame>
        <p:nvGraphicFramePr>
          <p:cNvPr id="4" name="Таблица 3"/>
          <p:cNvGraphicFramePr>
            <a:graphicFrameLocks noGrp="1"/>
          </p:cNvGraphicFramePr>
          <p:nvPr>
            <p:extLst>
              <p:ext uri="{D42A27DB-BD31-4B8C-83A1-F6EECF244321}">
                <p14:modId xmlns="" xmlns:p14="http://schemas.microsoft.com/office/powerpoint/2010/main" val="3472904555"/>
              </p:ext>
            </p:extLst>
          </p:nvPr>
        </p:nvGraphicFramePr>
        <p:xfrm>
          <a:off x="2915816" y="3789040"/>
          <a:ext cx="6096000" cy="2499360"/>
        </p:xfrm>
        <a:graphic>
          <a:graphicData uri="http://schemas.openxmlformats.org/drawingml/2006/table">
            <a:tbl>
              <a:tblPr firstRow="1" bandRow="1">
                <a:tableStyleId>{21E4AEA4-8DFA-4A89-87EB-49C32662AFE0}</a:tableStyleId>
              </a:tblPr>
              <a:tblGrid>
                <a:gridCol w="1944216"/>
                <a:gridCol w="2119784"/>
                <a:gridCol w="2032000"/>
              </a:tblGrid>
              <a:tr h="0">
                <a:tc>
                  <a:txBody>
                    <a:bodyPr/>
                    <a:lstStyle/>
                    <a:p>
                      <a:pPr algn="ctr"/>
                      <a:r>
                        <a:rPr lang="ru-RU" dirty="0" smtClean="0">
                          <a:solidFill>
                            <a:schemeClr val="tx2">
                              <a:lumMod val="50000"/>
                            </a:schemeClr>
                          </a:solidFill>
                        </a:rPr>
                        <a:t>2023 год</a:t>
                      </a:r>
                      <a:endParaRPr lang="ru-RU" dirty="0">
                        <a:solidFill>
                          <a:schemeClr val="tx2">
                            <a:lumMod val="50000"/>
                          </a:schemeClr>
                        </a:solidFill>
                      </a:endParaRPr>
                    </a:p>
                  </a:txBody>
                  <a:tcPr>
                    <a:solidFill>
                      <a:schemeClr val="tx2">
                        <a:lumMod val="20000"/>
                        <a:lumOff val="80000"/>
                      </a:schemeClr>
                    </a:solidFill>
                  </a:tcPr>
                </a:tc>
                <a:tc>
                  <a:txBody>
                    <a:bodyPr/>
                    <a:lstStyle/>
                    <a:p>
                      <a:pPr algn="ctr"/>
                      <a:r>
                        <a:rPr lang="ru-RU" dirty="0" smtClean="0">
                          <a:solidFill>
                            <a:schemeClr val="tx2">
                              <a:lumMod val="50000"/>
                            </a:schemeClr>
                          </a:solidFill>
                        </a:rPr>
                        <a:t>2024 год</a:t>
                      </a:r>
                      <a:endParaRPr lang="ru-RU" dirty="0">
                        <a:solidFill>
                          <a:schemeClr val="tx2">
                            <a:lumMod val="50000"/>
                          </a:schemeClr>
                        </a:solidFill>
                      </a:endParaRPr>
                    </a:p>
                  </a:txBody>
                  <a:tcPr>
                    <a:solidFill>
                      <a:schemeClr val="tx2">
                        <a:lumMod val="20000"/>
                        <a:lumOff val="80000"/>
                      </a:schemeClr>
                    </a:solidFill>
                  </a:tcPr>
                </a:tc>
                <a:tc>
                  <a:txBody>
                    <a:bodyPr/>
                    <a:lstStyle/>
                    <a:p>
                      <a:pPr algn="ctr"/>
                      <a:r>
                        <a:rPr lang="ru-RU" dirty="0" smtClean="0">
                          <a:solidFill>
                            <a:schemeClr val="tx2">
                              <a:lumMod val="50000"/>
                            </a:schemeClr>
                          </a:solidFill>
                        </a:rPr>
                        <a:t>2025 год</a:t>
                      </a:r>
                      <a:endParaRPr lang="ru-RU" dirty="0">
                        <a:solidFill>
                          <a:schemeClr val="tx2">
                            <a:lumMod val="50000"/>
                          </a:schemeClr>
                        </a:solidFill>
                      </a:endParaRPr>
                    </a:p>
                  </a:txBody>
                  <a:tcPr>
                    <a:solidFill>
                      <a:schemeClr val="tx2">
                        <a:lumMod val="20000"/>
                        <a:lumOff val="80000"/>
                      </a:schemeClr>
                    </a:solidFill>
                  </a:tcPr>
                </a:tc>
              </a:tr>
              <a:tr h="0">
                <a:tc>
                  <a:txBody>
                    <a:bodyPr/>
                    <a:lstStyle/>
                    <a:p>
                      <a:pPr algn="ctr"/>
                      <a:r>
                        <a:rPr lang="ru-RU" b="1" dirty="0" smtClean="0"/>
                        <a:t>1</a:t>
                      </a:r>
                      <a:r>
                        <a:rPr lang="ru-RU" b="1" baseline="0" dirty="0" smtClean="0"/>
                        <a:t> 089,3</a:t>
                      </a:r>
                      <a:endParaRPr lang="ru-RU" b="1" dirty="0"/>
                    </a:p>
                  </a:txBody>
                  <a:tcPr>
                    <a:solidFill>
                      <a:schemeClr val="tx2">
                        <a:lumMod val="20000"/>
                        <a:lumOff val="80000"/>
                      </a:schemeClr>
                    </a:solidFill>
                  </a:tcPr>
                </a:tc>
                <a:tc>
                  <a:txBody>
                    <a:bodyPr/>
                    <a:lstStyle/>
                    <a:p>
                      <a:pPr algn="ctr"/>
                      <a:r>
                        <a:rPr lang="ru-RU" b="1" dirty="0" smtClean="0"/>
                        <a:t>1 089,3</a:t>
                      </a:r>
                      <a:endParaRPr lang="ru-RU" b="1" dirty="0"/>
                    </a:p>
                  </a:txBody>
                  <a:tcPr>
                    <a:solidFill>
                      <a:schemeClr val="tx2">
                        <a:lumMod val="20000"/>
                        <a:lumOff val="80000"/>
                      </a:schemeClr>
                    </a:solidFill>
                  </a:tcPr>
                </a:tc>
                <a:tc>
                  <a:txBody>
                    <a:bodyPr/>
                    <a:lstStyle/>
                    <a:p>
                      <a:pPr algn="ctr"/>
                      <a:r>
                        <a:rPr lang="ru-RU" b="1" dirty="0" smtClean="0"/>
                        <a:t>1 089,3</a:t>
                      </a:r>
                      <a:endParaRPr lang="ru-RU" b="1" dirty="0"/>
                    </a:p>
                  </a:txBody>
                  <a:tcPr>
                    <a:solidFill>
                      <a:schemeClr val="tx2">
                        <a:lumMod val="20000"/>
                        <a:lumOff val="80000"/>
                      </a:schemeClr>
                    </a:solidFill>
                  </a:tcPr>
                </a:tc>
              </a:tr>
              <a:tr h="0">
                <a:tc>
                  <a:txBody>
                    <a:bodyPr/>
                    <a:lstStyle/>
                    <a:p>
                      <a:pPr algn="ctr"/>
                      <a:endParaRPr lang="ru-RU" sz="1600" b="1" i="1" dirty="0" smtClean="0"/>
                    </a:p>
                    <a:p>
                      <a:pPr algn="ctr"/>
                      <a:r>
                        <a:rPr lang="ru-RU" sz="1600" b="1" i="1" dirty="0" smtClean="0"/>
                        <a:t>100,0</a:t>
                      </a:r>
                    </a:p>
                  </a:txBody>
                  <a:tcPr>
                    <a:solidFill>
                      <a:schemeClr val="tx2">
                        <a:lumMod val="20000"/>
                        <a:lumOff val="80000"/>
                      </a:schemeClr>
                    </a:solidFill>
                  </a:tcPr>
                </a:tc>
                <a:tc gridSpan="2">
                  <a:txBody>
                    <a:bodyPr/>
                    <a:lstStyle/>
                    <a:p>
                      <a:pPr algn="just"/>
                      <a:r>
                        <a:rPr lang="ru-RU" sz="1400" b="1" dirty="0" smtClean="0"/>
                        <a:t>Оказание муниципальных работ по проведению</a:t>
                      </a:r>
                      <a:r>
                        <a:rPr lang="ru-RU" sz="1400" b="1" baseline="0" dirty="0" smtClean="0"/>
                        <a:t> мероприятий для детей, подростков и молодежи</a:t>
                      </a:r>
                      <a:endParaRPr lang="ru-RU" sz="1400" b="1" dirty="0"/>
                    </a:p>
                  </a:txBody>
                  <a:tcPr>
                    <a:solidFill>
                      <a:schemeClr val="tx2">
                        <a:lumMod val="20000"/>
                        <a:lumOff val="80000"/>
                      </a:schemeClr>
                    </a:solidFill>
                  </a:tcPr>
                </a:tc>
                <a:tc hMerge="1">
                  <a:txBody>
                    <a:bodyPr/>
                    <a:lstStyle/>
                    <a:p>
                      <a:pPr algn="ctr"/>
                      <a:endParaRPr lang="ru-RU" dirty="0"/>
                    </a:p>
                  </a:txBody>
                  <a:tcPr/>
                </a:tc>
              </a:tr>
              <a:tr h="0">
                <a:tc>
                  <a:txBody>
                    <a:bodyPr/>
                    <a:lstStyle/>
                    <a:p>
                      <a:pPr algn="ctr"/>
                      <a:r>
                        <a:rPr lang="ru-RU" sz="1600" b="1" i="1" dirty="0" smtClean="0"/>
                        <a:t>150,0</a:t>
                      </a:r>
                    </a:p>
                  </a:txBody>
                  <a:tcPr>
                    <a:solidFill>
                      <a:schemeClr val="tx2">
                        <a:lumMod val="20000"/>
                        <a:lumOff val="80000"/>
                      </a:schemeClr>
                    </a:solidFill>
                  </a:tcPr>
                </a:tc>
                <a:tc gridSpan="2">
                  <a:txBody>
                    <a:bodyPr/>
                    <a:lstStyle/>
                    <a:p>
                      <a:pPr algn="just"/>
                      <a:r>
                        <a:rPr lang="ru-RU" sz="1400" b="1" dirty="0" smtClean="0"/>
                        <a:t>Организация временного трудоустройства подростков в летний период</a:t>
                      </a:r>
                      <a:endParaRPr lang="ru-RU" sz="1400" b="1" dirty="0"/>
                    </a:p>
                  </a:txBody>
                  <a:tcPr>
                    <a:solidFill>
                      <a:schemeClr val="tx2">
                        <a:lumMod val="20000"/>
                        <a:lumOff val="80000"/>
                      </a:schemeClr>
                    </a:solidFill>
                  </a:tcPr>
                </a:tc>
                <a:tc hMerge="1">
                  <a:txBody>
                    <a:bodyPr/>
                    <a:lstStyle/>
                    <a:p>
                      <a:endParaRPr lang="ru-RU"/>
                    </a:p>
                  </a:txBody>
                  <a:tcPr/>
                </a:tc>
              </a:tr>
              <a:tr h="0">
                <a:tc>
                  <a:txBody>
                    <a:bodyPr/>
                    <a:lstStyle/>
                    <a:p>
                      <a:pPr algn="ctr"/>
                      <a:r>
                        <a:rPr lang="ru-RU" sz="1600" b="1" i="1" dirty="0" smtClean="0"/>
                        <a:t>839,3</a:t>
                      </a:r>
                    </a:p>
                  </a:txBody>
                  <a:tcPr>
                    <a:solidFill>
                      <a:schemeClr val="tx2">
                        <a:lumMod val="20000"/>
                        <a:lumOff val="80000"/>
                      </a:schemeClr>
                    </a:solidFill>
                  </a:tcPr>
                </a:tc>
                <a:tc gridSpan="2">
                  <a:txBody>
                    <a:bodyPr/>
                    <a:lstStyle/>
                    <a:p>
                      <a:pPr algn="just"/>
                      <a:r>
                        <a:rPr lang="ru-RU" sz="1400" b="1" dirty="0" smtClean="0"/>
                        <a:t>Реализация установленных</a:t>
                      </a:r>
                      <a:r>
                        <a:rPr lang="ru-RU" sz="1400" b="1" baseline="0" dirty="0" smtClean="0"/>
                        <a:t> полномочий (функций) в сфере молодежной политики</a:t>
                      </a:r>
                      <a:endParaRPr lang="ru-RU" sz="1400" b="1" dirty="0"/>
                    </a:p>
                  </a:txBody>
                  <a:tcPr>
                    <a:solidFill>
                      <a:schemeClr val="tx2">
                        <a:lumMod val="20000"/>
                        <a:lumOff val="80000"/>
                      </a:schemeClr>
                    </a:solidFill>
                  </a:tcPr>
                </a:tc>
                <a:tc hMerge="1">
                  <a:txBody>
                    <a:bodyPr/>
                    <a:lstStyle/>
                    <a:p>
                      <a:endParaRPr lang="ru-RU"/>
                    </a:p>
                  </a:txBody>
                  <a:tcPr/>
                </a:tc>
              </a:tr>
            </a:tbl>
          </a:graphicData>
        </a:graphic>
      </p:graphicFrame>
      <p:sp>
        <p:nvSpPr>
          <p:cNvPr id="6" name="TextBox 5"/>
          <p:cNvSpPr txBox="1"/>
          <p:nvPr/>
        </p:nvSpPr>
        <p:spPr>
          <a:xfrm>
            <a:off x="7960434" y="3501008"/>
            <a:ext cx="1508110" cy="584775"/>
          </a:xfrm>
          <a:prstGeom prst="rect">
            <a:avLst/>
          </a:prstGeom>
          <a:noFill/>
        </p:spPr>
        <p:txBody>
          <a:bodyPr wrap="square" rtlCol="0">
            <a:spAutoFit/>
          </a:bodyPr>
          <a:lstStyle/>
          <a:p>
            <a:r>
              <a:rPr lang="ru-RU" sz="1400" b="1" dirty="0" smtClean="0"/>
              <a:t>(Тыс</a:t>
            </a:r>
            <a:r>
              <a:rPr lang="ru-RU" sz="1400" b="1" dirty="0"/>
              <a:t>. руб.)</a:t>
            </a:r>
          </a:p>
          <a:p>
            <a:endParaRPr lang="ru-RU" dirty="0"/>
          </a:p>
        </p:txBody>
      </p:sp>
      <p:pic>
        <p:nvPicPr>
          <p:cNvPr id="7" name="Рисунок 6" descr="1646735698_13-kartinkin-net-p-molodezh-kartinki-dlya-prezentatsii-13.jpg"/>
          <p:cNvPicPr>
            <a:picLocks noChangeAspect="1"/>
          </p:cNvPicPr>
          <p:nvPr/>
        </p:nvPicPr>
        <p:blipFill>
          <a:blip r:embed="rId2" cstate="email"/>
          <a:stretch>
            <a:fillRect/>
          </a:stretch>
        </p:blipFill>
        <p:spPr>
          <a:xfrm>
            <a:off x="142845" y="3786190"/>
            <a:ext cx="2571768" cy="2422678"/>
          </a:xfrm>
          <a:prstGeom prst="rect">
            <a:avLst/>
          </a:prstGeom>
        </p:spPr>
      </p:pic>
    </p:spTree>
    <p:extLst>
      <p:ext uri="{BB962C8B-B14F-4D97-AF65-F5344CB8AC3E}">
        <p14:creationId xmlns="" xmlns:p14="http://schemas.microsoft.com/office/powerpoint/2010/main" val="428099467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404664"/>
            <a:ext cx="9159277" cy="707886"/>
          </a:xfrm>
          <a:prstGeom prst="rect">
            <a:avLst/>
          </a:prstGeom>
          <a:noFill/>
        </p:spPr>
        <p:txBody>
          <a:bodyPr wrap="square" rtlCol="0">
            <a:spAutoFit/>
          </a:bodyPr>
          <a:lstStyle/>
          <a:p>
            <a:pPr algn="ctr"/>
            <a:r>
              <a:rPr lang="ru-RU" sz="2000" b="1" dirty="0" smtClean="0">
                <a:solidFill>
                  <a:schemeClr val="accent2">
                    <a:lumMod val="50000"/>
                  </a:schemeClr>
                </a:solidFill>
              </a:rPr>
              <a:t>Целевые показатели муниципальной программы </a:t>
            </a:r>
          </a:p>
          <a:p>
            <a:pPr algn="ctr"/>
            <a:r>
              <a:rPr lang="ru-RU" sz="2000" b="1" dirty="0" smtClean="0">
                <a:solidFill>
                  <a:schemeClr val="accent2">
                    <a:lumMod val="50000"/>
                  </a:schemeClr>
                </a:solidFill>
              </a:rPr>
              <a:t>«Реализация молодежной политики</a:t>
            </a:r>
            <a:r>
              <a:rPr lang="ru-RU" b="1" dirty="0" smtClean="0">
                <a:solidFill>
                  <a:schemeClr val="accent2">
                    <a:lumMod val="50000"/>
                  </a:schemeClr>
                </a:solidFill>
              </a:rPr>
              <a:t>»</a:t>
            </a:r>
            <a:endParaRPr lang="ru-RU" b="1" dirty="0">
              <a:solidFill>
                <a:schemeClr val="accent2">
                  <a:lumMod val="50000"/>
                </a:schemeClr>
              </a:solidFill>
            </a:endParaRPr>
          </a:p>
        </p:txBody>
      </p:sp>
      <p:graphicFrame>
        <p:nvGraphicFramePr>
          <p:cNvPr id="3" name="Таблица 2"/>
          <p:cNvGraphicFramePr>
            <a:graphicFrameLocks noGrp="1"/>
          </p:cNvGraphicFramePr>
          <p:nvPr>
            <p:extLst>
              <p:ext uri="{D42A27DB-BD31-4B8C-83A1-F6EECF244321}">
                <p14:modId xmlns="" xmlns:p14="http://schemas.microsoft.com/office/powerpoint/2010/main" val="3245405471"/>
              </p:ext>
            </p:extLst>
          </p:nvPr>
        </p:nvGraphicFramePr>
        <p:xfrm>
          <a:off x="539553" y="1928803"/>
          <a:ext cx="8352938" cy="3429023"/>
        </p:xfrm>
        <a:graphic>
          <a:graphicData uri="http://schemas.openxmlformats.org/drawingml/2006/table">
            <a:tbl>
              <a:tblPr firstRow="1" bandRow="1">
                <a:tableStyleId>{5C22544A-7EE6-4342-B048-85BDC9FD1C3A}</a:tableStyleId>
              </a:tblPr>
              <a:tblGrid>
                <a:gridCol w="6912778"/>
                <a:gridCol w="1440160"/>
              </a:tblGrid>
              <a:tr h="533303">
                <a:tc>
                  <a:txBody>
                    <a:bodyPr/>
                    <a:lstStyle/>
                    <a:p>
                      <a:pPr algn="ctr"/>
                      <a:r>
                        <a:rPr lang="ru-RU" dirty="0" smtClean="0">
                          <a:solidFill>
                            <a:schemeClr val="accent2">
                              <a:lumMod val="50000"/>
                            </a:schemeClr>
                          </a:solidFill>
                        </a:rPr>
                        <a:t>Целевой показатель</a:t>
                      </a:r>
                      <a:endParaRPr lang="ru-RU" dirty="0">
                        <a:solidFill>
                          <a:schemeClr val="accent2">
                            <a:lumMod val="50000"/>
                          </a:schemeClr>
                        </a:solidFill>
                      </a:endParaRPr>
                    </a:p>
                  </a:txBody>
                  <a:tcPr>
                    <a:solidFill>
                      <a:schemeClr val="bg1"/>
                    </a:solidFill>
                  </a:tcPr>
                </a:tc>
                <a:tc>
                  <a:txBody>
                    <a:bodyPr/>
                    <a:lstStyle/>
                    <a:p>
                      <a:pPr algn="ctr"/>
                      <a:r>
                        <a:rPr lang="ru-RU" dirty="0" smtClean="0">
                          <a:solidFill>
                            <a:schemeClr val="accent2">
                              <a:lumMod val="50000"/>
                            </a:schemeClr>
                          </a:solidFill>
                        </a:rPr>
                        <a:t>Значение</a:t>
                      </a:r>
                      <a:endParaRPr lang="ru-RU" dirty="0">
                        <a:solidFill>
                          <a:schemeClr val="accent2">
                            <a:lumMod val="50000"/>
                          </a:schemeClr>
                        </a:solidFill>
                      </a:endParaRPr>
                    </a:p>
                  </a:txBody>
                  <a:tcPr>
                    <a:solidFill>
                      <a:schemeClr val="bg1"/>
                    </a:solidFill>
                  </a:tcPr>
                </a:tc>
              </a:tr>
              <a:tr h="1027745">
                <a:tc>
                  <a:txBody>
                    <a:bodyPr/>
                    <a:lstStyle/>
                    <a:p>
                      <a:pPr algn="l" fontAlgn="ctr"/>
                      <a:r>
                        <a:rPr kumimoji="0" lang="ru-RU" sz="1800" kern="1200" dirty="0" smtClean="0">
                          <a:solidFill>
                            <a:schemeClr val="dk1"/>
                          </a:solidFill>
                          <a:latin typeface="+mn-lt"/>
                          <a:ea typeface="+mn-ea"/>
                          <a:cs typeface="+mn-cs"/>
                        </a:rPr>
                        <a:t>Количество молодежных и детских общественных объединений, в т.ч. волонтерских отрядов</a:t>
                      </a:r>
                      <a:endParaRPr lang="ru-RU" sz="1600" b="1" i="0" u="none" strike="noStrike" dirty="0">
                        <a:solidFill>
                          <a:srgbClr val="000000"/>
                        </a:solidFill>
                        <a:effectLst/>
                        <a:latin typeface="+mn-lt"/>
                      </a:endParaRPr>
                    </a:p>
                  </a:txBody>
                  <a:tcPr marL="9525" marR="9525" marT="9525" marB="0" anchor="ctr"/>
                </a:tc>
                <a:tc>
                  <a:txBody>
                    <a:bodyPr/>
                    <a:lstStyle/>
                    <a:p>
                      <a:pPr algn="ctr"/>
                      <a:r>
                        <a:rPr lang="ru-RU" sz="1400" b="1" dirty="0" smtClean="0">
                          <a:latin typeface="+mn-lt"/>
                        </a:rPr>
                        <a:t>30,0</a:t>
                      </a:r>
                    </a:p>
                  </a:txBody>
                  <a:tcPr/>
                </a:tc>
              </a:tr>
              <a:tr h="967094">
                <a:tc>
                  <a:txBody>
                    <a:bodyPr/>
                    <a:lstStyle/>
                    <a:p>
                      <a:r>
                        <a:rPr kumimoji="0" lang="ru-RU" sz="1800" kern="1200" dirty="0" smtClean="0">
                          <a:solidFill>
                            <a:schemeClr val="dk1"/>
                          </a:solidFill>
                          <a:latin typeface="+mn-lt"/>
                          <a:ea typeface="+mn-ea"/>
                          <a:cs typeface="+mn-cs"/>
                        </a:rPr>
                        <a:t>Количество мероприятий, проведенных для детей и молодежи  в возрасте от 14 до 35 лет</a:t>
                      </a:r>
                      <a:endParaRPr lang="ru-RU" dirty="0"/>
                    </a:p>
                  </a:txBody>
                  <a:tcPr marL="9525" marR="9525" marT="9525" marB="0" anchor="ctr"/>
                </a:tc>
                <a:tc>
                  <a:txBody>
                    <a:bodyPr/>
                    <a:lstStyle/>
                    <a:p>
                      <a:pPr algn="ctr"/>
                      <a:r>
                        <a:rPr lang="ru-RU" sz="1400" b="1" dirty="0" smtClean="0">
                          <a:latin typeface="+mn-lt"/>
                        </a:rPr>
                        <a:t>380,0</a:t>
                      </a:r>
                    </a:p>
                  </a:txBody>
                  <a:tcPr/>
                </a:tc>
              </a:tr>
              <a:tr h="900881">
                <a:tc>
                  <a:txBody>
                    <a:bodyPr/>
                    <a:lstStyle/>
                    <a:p>
                      <a:r>
                        <a:rPr kumimoji="0" lang="ru-RU" sz="1800" kern="1200" dirty="0" smtClean="0">
                          <a:solidFill>
                            <a:schemeClr val="dk1"/>
                          </a:solidFill>
                          <a:latin typeface="+mn-lt"/>
                          <a:ea typeface="+mn-ea"/>
                          <a:cs typeface="+mn-cs"/>
                        </a:rPr>
                        <a:t>Количество подростков, участвующих в реализации программ и проектов содействия трудоустройству и занятости</a:t>
                      </a:r>
                      <a:endParaRPr lang="ru-RU" dirty="0"/>
                    </a:p>
                  </a:txBody>
                  <a:tcPr marL="9525" marR="9525" marT="9525" marB="0" anchor="ctr"/>
                </a:tc>
                <a:tc>
                  <a:txBody>
                    <a:bodyPr/>
                    <a:lstStyle/>
                    <a:p>
                      <a:pPr algn="ctr"/>
                      <a:r>
                        <a:rPr lang="ru-RU" sz="1400" b="1" dirty="0" smtClean="0">
                          <a:latin typeface="+mn-lt"/>
                        </a:rPr>
                        <a:t>350,0</a:t>
                      </a:r>
                    </a:p>
                  </a:txBody>
                  <a:tcPr/>
                </a:tc>
              </a:tr>
            </a:tbl>
          </a:graphicData>
        </a:graphic>
      </p:graphicFrame>
    </p:spTree>
    <p:extLst>
      <p:ext uri="{BB962C8B-B14F-4D97-AF65-F5344CB8AC3E}">
        <p14:creationId xmlns="" xmlns:p14="http://schemas.microsoft.com/office/powerpoint/2010/main" val="29935497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Содержимое 2"/>
          <p:cNvSpPr>
            <a:spLocks noGrp="1"/>
          </p:cNvSpPr>
          <p:nvPr>
            <p:ph idx="1"/>
          </p:nvPr>
        </p:nvSpPr>
        <p:spPr>
          <a:xfrm>
            <a:off x="467544" y="116632"/>
            <a:ext cx="8435975" cy="6264275"/>
          </a:xfrm>
        </p:spPr>
        <p:txBody>
          <a:bodyPr/>
          <a:lstStyle/>
          <a:p>
            <a:pPr marL="0" lvl="0" indent="0" algn="ctr">
              <a:spcBef>
                <a:spcPct val="0"/>
              </a:spcBef>
              <a:buClrTx/>
              <a:buSzTx/>
              <a:buNone/>
            </a:pPr>
            <a:r>
              <a:rPr lang="ru-RU" altLang="ru-RU" sz="2200" b="1" dirty="0" smtClean="0"/>
              <a:t>      </a:t>
            </a:r>
            <a:r>
              <a:rPr lang="ru-RU" sz="2400" b="1" i="1" dirty="0">
                <a:solidFill>
                  <a:srgbClr val="FF0000"/>
                </a:solidFill>
                <a:latin typeface="Verdana" pitchFamily="34" charset="0"/>
                <a:cs typeface="Arial" pitchFamily="34" charset="0"/>
              </a:rPr>
              <a:t>АЗБУКА БЮДЖЕТА</a:t>
            </a:r>
            <a:endParaRPr lang="ru-RU" sz="2400" b="1" i="1" dirty="0">
              <a:solidFill>
                <a:srgbClr val="FF0000"/>
              </a:solidFill>
              <a:latin typeface="Arial" pitchFamily="34" charset="0"/>
              <a:cs typeface="Arial" pitchFamily="34" charset="0"/>
            </a:endParaRPr>
          </a:p>
          <a:p>
            <a:pPr marL="0" lvl="0" indent="0" algn="just">
              <a:spcBef>
                <a:spcPct val="0"/>
              </a:spcBef>
              <a:buClrTx/>
              <a:buSzTx/>
              <a:buNone/>
            </a:pPr>
            <a:r>
              <a:rPr lang="ru-RU" sz="1100" b="1" dirty="0" smtClean="0">
                <a:solidFill>
                  <a:srgbClr val="052635"/>
                </a:solidFill>
                <a:latin typeface="Verdana" pitchFamily="34" charset="0"/>
                <a:cs typeface="Arial" pitchFamily="34" charset="0"/>
              </a:rPr>
              <a:t>БЮДЖЕТ</a:t>
            </a:r>
            <a:r>
              <a:rPr lang="ru-RU" sz="1100" dirty="0" smtClean="0">
                <a:solidFill>
                  <a:srgbClr val="052635"/>
                </a:solidFill>
                <a:latin typeface="Verdana" pitchFamily="34" charset="0"/>
                <a:cs typeface="Arial" pitchFamily="34" charset="0"/>
              </a:rPr>
              <a:t>(со </a:t>
            </a:r>
            <a:r>
              <a:rPr lang="ru-RU" sz="1100" dirty="0" err="1">
                <a:solidFill>
                  <a:srgbClr val="052635"/>
                </a:solidFill>
                <a:latin typeface="Verdana" pitchFamily="34" charset="0"/>
                <a:cs typeface="Arial" pitchFamily="34" charset="0"/>
              </a:rPr>
              <a:t>старонормандского</a:t>
            </a:r>
            <a:r>
              <a:rPr lang="ru-RU" sz="1100" dirty="0">
                <a:solidFill>
                  <a:srgbClr val="052635"/>
                </a:solidFill>
                <a:latin typeface="Verdana" pitchFamily="34" charset="0"/>
                <a:cs typeface="Arial" pitchFamily="34" charset="0"/>
              </a:rPr>
              <a:t> </a:t>
            </a:r>
            <a:r>
              <a:rPr lang="ru-RU" sz="1100" dirty="0" err="1">
                <a:solidFill>
                  <a:srgbClr val="052635"/>
                </a:solidFill>
                <a:latin typeface="Verdana" pitchFamily="34" charset="0"/>
                <a:cs typeface="Arial" pitchFamily="34" charset="0"/>
              </a:rPr>
              <a:t>bouqette</a:t>
            </a:r>
            <a:r>
              <a:rPr lang="ru-RU" sz="1100" dirty="0">
                <a:solidFill>
                  <a:srgbClr val="052635"/>
                </a:solidFill>
                <a:latin typeface="Verdana" pitchFamily="34" charset="0"/>
                <a:cs typeface="Arial" pitchFamily="34" charset="0"/>
              </a:rPr>
              <a:t> – это </a:t>
            </a:r>
            <a:r>
              <a:rPr lang="ru-RU" sz="1100" b="1" u="sng" dirty="0">
                <a:latin typeface="Verdana" pitchFamily="34" charset="0"/>
                <a:cs typeface="Arial" pitchFamily="34" charset="0"/>
                <a:hlinkClick r:id="rId2"/>
              </a:rPr>
              <a:t>сумка</a:t>
            </a:r>
            <a:r>
              <a:rPr lang="ru-RU" sz="1100" dirty="0">
                <a:latin typeface="Verdana" pitchFamily="34" charset="0"/>
                <a:cs typeface="Arial" pitchFamily="34" charset="0"/>
              </a:rPr>
              <a:t>, </a:t>
            </a:r>
            <a:r>
              <a:rPr lang="ru-RU" sz="1100" dirty="0">
                <a:solidFill>
                  <a:srgbClr val="052635"/>
                </a:solidFill>
                <a:latin typeface="Verdana" pitchFamily="34" charset="0"/>
                <a:cs typeface="Arial" pitchFamily="34" charset="0"/>
              </a:rPr>
              <a:t>кошелек) – форма образования и расходования </a:t>
            </a:r>
            <a:r>
              <a:rPr lang="ru-RU" sz="1100" dirty="0" smtClean="0">
                <a:solidFill>
                  <a:srgbClr val="052635"/>
                </a:solidFill>
                <a:latin typeface="Verdana" pitchFamily="34" charset="0"/>
                <a:cs typeface="Arial" pitchFamily="34" charset="0"/>
              </a:rPr>
              <a:t>                    денежных </a:t>
            </a:r>
            <a:r>
              <a:rPr lang="ru-RU" sz="1100" dirty="0">
                <a:solidFill>
                  <a:srgbClr val="052635"/>
                </a:solidFill>
                <a:latin typeface="Verdana" pitchFamily="34" charset="0"/>
                <a:cs typeface="Arial" pitchFamily="34" charset="0"/>
              </a:rPr>
              <a:t>средств, предназначенных для финансового обеспечения </a:t>
            </a:r>
            <a:r>
              <a:rPr lang="ru-RU" sz="1100" dirty="0">
                <a:solidFill>
                  <a:srgbClr val="052635"/>
                </a:solidFill>
                <a:latin typeface="Arial" pitchFamily="34" charset="0"/>
                <a:cs typeface="Arial" pitchFamily="34" charset="0"/>
              </a:rPr>
              <a:t>задач</a:t>
            </a:r>
            <a:r>
              <a:rPr lang="ru-RU" sz="1100" dirty="0">
                <a:solidFill>
                  <a:srgbClr val="052635"/>
                </a:solidFill>
                <a:latin typeface="Verdana" pitchFamily="34" charset="0"/>
                <a:cs typeface="Arial" pitchFamily="34" charset="0"/>
              </a:rPr>
              <a:t> и функций государства и местного самоуправления.</a:t>
            </a:r>
            <a:endParaRPr lang="ru-RU" sz="1100" dirty="0">
              <a:latin typeface="Arial" pitchFamily="34" charset="0"/>
              <a:cs typeface="Arial" pitchFamily="34" charset="0"/>
            </a:endParaRPr>
          </a:p>
          <a:p>
            <a:pPr marL="0" lvl="0" indent="0" algn="just">
              <a:spcBef>
                <a:spcPct val="0"/>
              </a:spcBef>
              <a:buClrTx/>
              <a:buSzTx/>
              <a:buNone/>
            </a:pPr>
            <a:r>
              <a:rPr lang="ru-RU" sz="1100" b="1" dirty="0" smtClean="0">
                <a:solidFill>
                  <a:srgbClr val="052635"/>
                </a:solidFill>
                <a:latin typeface="Verdana" pitchFamily="34" charset="0"/>
                <a:cs typeface="Arial" pitchFamily="34" charset="0"/>
              </a:rPr>
              <a:t>БЮДЖЕТ </a:t>
            </a:r>
            <a:r>
              <a:rPr lang="ru-RU" sz="1100" b="1" dirty="0">
                <a:solidFill>
                  <a:srgbClr val="052635"/>
                </a:solidFill>
                <a:latin typeface="Verdana" pitchFamily="34" charset="0"/>
                <a:cs typeface="Arial" pitchFamily="34" charset="0"/>
              </a:rPr>
              <a:t>МУНИЦИПАЛЬНОГО ОБРАЗОВАНИЯ</a:t>
            </a:r>
            <a:r>
              <a:rPr lang="ru-RU" sz="1100" dirty="0">
                <a:solidFill>
                  <a:srgbClr val="052635"/>
                </a:solidFill>
                <a:latin typeface="Verdana" pitchFamily="34" charset="0"/>
                <a:cs typeface="Arial" pitchFamily="34" charset="0"/>
              </a:rPr>
              <a:t>— фонд денежных средств, предназначенный для финансирования функций, отнесенных к предметам ведения местного самоуправления.</a:t>
            </a:r>
            <a:endParaRPr lang="ru-RU" sz="1100" dirty="0">
              <a:latin typeface="Arial" pitchFamily="34" charset="0"/>
              <a:cs typeface="Arial" pitchFamily="34" charset="0"/>
            </a:endParaRPr>
          </a:p>
          <a:p>
            <a:pPr marL="0" lvl="0" indent="0" algn="just">
              <a:spcBef>
                <a:spcPct val="0"/>
              </a:spcBef>
              <a:buClrTx/>
              <a:buSzTx/>
              <a:buNone/>
            </a:pPr>
            <a:r>
              <a:rPr lang="ru-RU" sz="1100" b="1" dirty="0" smtClean="0">
                <a:solidFill>
                  <a:srgbClr val="052635"/>
                </a:solidFill>
                <a:latin typeface="Verdana" pitchFamily="34" charset="0"/>
                <a:cs typeface="Arial" pitchFamily="34" charset="0"/>
              </a:rPr>
              <a:t>БЮДЖЕТ </a:t>
            </a:r>
            <a:r>
              <a:rPr lang="ru-RU" sz="1100" b="1" dirty="0">
                <a:solidFill>
                  <a:srgbClr val="052635"/>
                </a:solidFill>
                <a:latin typeface="Verdana" pitchFamily="34" charset="0"/>
                <a:cs typeface="Arial" pitchFamily="34" charset="0"/>
              </a:rPr>
              <a:t>КОНСОЛИДИРОВАННЫЙ</a:t>
            </a:r>
            <a:r>
              <a:rPr lang="ru-RU" sz="1100" dirty="0">
                <a:solidFill>
                  <a:srgbClr val="052635"/>
                </a:solidFill>
                <a:latin typeface="Verdana" pitchFamily="34" charset="0"/>
                <a:cs typeface="Arial" pitchFamily="34" charset="0"/>
              </a:rPr>
              <a:t>— включает в себя бюджет региона и бюджеты муниципальных образований, входящих в состав данного региона.</a:t>
            </a:r>
            <a:endParaRPr lang="ru-RU" sz="1100" dirty="0">
              <a:latin typeface="Arial" pitchFamily="34" charset="0"/>
              <a:cs typeface="Arial" pitchFamily="34" charset="0"/>
            </a:endParaRPr>
          </a:p>
          <a:p>
            <a:pPr marL="0" lvl="0" indent="0" algn="just">
              <a:spcBef>
                <a:spcPct val="0"/>
              </a:spcBef>
              <a:buClrTx/>
              <a:buSzTx/>
              <a:buNone/>
            </a:pPr>
            <a:r>
              <a:rPr lang="ru-RU" sz="1100" b="1" dirty="0" smtClean="0">
                <a:solidFill>
                  <a:srgbClr val="052635"/>
                </a:solidFill>
                <a:latin typeface="Verdana" pitchFamily="34" charset="0"/>
                <a:cs typeface="Arial" pitchFamily="34" charset="0"/>
              </a:rPr>
              <a:t>ГОСУДАРСТВЕННОЕ </a:t>
            </a:r>
            <a:r>
              <a:rPr lang="ru-RU" sz="1100" b="1" dirty="0">
                <a:solidFill>
                  <a:srgbClr val="052635"/>
                </a:solidFill>
                <a:latin typeface="Verdana" pitchFamily="34" charset="0"/>
                <a:cs typeface="Arial" pitchFamily="34" charset="0"/>
              </a:rPr>
              <a:t>(МУНИЦИПАЛЬНОЕ) УЧРЕЖДЕНИЕ</a:t>
            </a:r>
            <a:r>
              <a:rPr lang="ru-RU" sz="1100" dirty="0">
                <a:solidFill>
                  <a:srgbClr val="052635"/>
                </a:solidFill>
                <a:latin typeface="Verdana" pitchFamily="34" charset="0"/>
                <a:cs typeface="Arial" pitchFamily="34" charset="0"/>
              </a:rPr>
              <a:t> —некоммерческая организация, созданная Российской Федерацией, субъектом Российской Федерации или муниципальным образованием для оказания государственных (муниципальных)услуг, выполнения работ.</a:t>
            </a:r>
            <a:endParaRPr lang="ru-RU" sz="1100" dirty="0">
              <a:latin typeface="Arial" pitchFamily="34" charset="0"/>
              <a:cs typeface="Arial" pitchFamily="34" charset="0"/>
            </a:endParaRPr>
          </a:p>
          <a:p>
            <a:pPr marL="0" lvl="0" indent="0" algn="just">
              <a:spcBef>
                <a:spcPct val="0"/>
              </a:spcBef>
              <a:buClrTx/>
              <a:buSzTx/>
              <a:buNone/>
            </a:pPr>
            <a:r>
              <a:rPr lang="ru-RU" sz="1100" b="1" dirty="0" smtClean="0">
                <a:solidFill>
                  <a:srgbClr val="052635"/>
                </a:solidFill>
                <a:latin typeface="Verdana" pitchFamily="34" charset="0"/>
                <a:cs typeface="Arial" pitchFamily="34" charset="0"/>
              </a:rPr>
              <a:t>БЮДЖЕТНОЕ </a:t>
            </a:r>
            <a:r>
              <a:rPr lang="ru-RU" sz="1100" b="1" dirty="0">
                <a:solidFill>
                  <a:srgbClr val="052635"/>
                </a:solidFill>
                <a:latin typeface="Verdana" pitchFamily="34" charset="0"/>
                <a:cs typeface="Arial" pitchFamily="34" charset="0"/>
              </a:rPr>
              <a:t>УЧРЕЖДЕНИЕ</a:t>
            </a:r>
            <a:r>
              <a:rPr lang="ru-RU" sz="1100" dirty="0">
                <a:solidFill>
                  <a:srgbClr val="052635"/>
                </a:solidFill>
                <a:latin typeface="Verdana" pitchFamily="34" charset="0"/>
                <a:cs typeface="Arial" pitchFamily="34" charset="0"/>
              </a:rPr>
              <a:t> — в целях обеспечения реализации предусмотренных законодательством Российской Федерации полномочий соответственно органов государственной власти (государственных органов) или органов местного самоуправления в сферах науки, образования, здравоохранения, культуры, социальной защиты, занятости населения, физической культуры и спорта, а также в иных сферах.</a:t>
            </a:r>
            <a:endParaRPr lang="ru-RU" sz="1100" dirty="0">
              <a:latin typeface="Arial" pitchFamily="34" charset="0"/>
              <a:cs typeface="Arial" pitchFamily="34" charset="0"/>
            </a:endParaRPr>
          </a:p>
          <a:p>
            <a:pPr marL="0" lvl="0" indent="0" algn="just">
              <a:spcBef>
                <a:spcPct val="0"/>
              </a:spcBef>
              <a:buClrTx/>
              <a:buSzTx/>
              <a:buNone/>
            </a:pPr>
            <a:r>
              <a:rPr lang="ru-RU" sz="1100" b="1" dirty="0" smtClean="0">
                <a:solidFill>
                  <a:srgbClr val="052635"/>
                </a:solidFill>
                <a:latin typeface="Verdana" pitchFamily="34" charset="0"/>
                <a:cs typeface="Arial" pitchFamily="34" charset="0"/>
              </a:rPr>
              <a:t>АВТОНОМНОЕ </a:t>
            </a:r>
            <a:r>
              <a:rPr lang="ru-RU" sz="1100" b="1" dirty="0">
                <a:solidFill>
                  <a:srgbClr val="052635"/>
                </a:solidFill>
                <a:latin typeface="Verdana" pitchFamily="34" charset="0"/>
                <a:cs typeface="Arial" pitchFamily="34" charset="0"/>
              </a:rPr>
              <a:t>УЧРЕЖДЕНИЕ</a:t>
            </a:r>
            <a:r>
              <a:rPr lang="ru-RU" sz="1100" dirty="0">
                <a:solidFill>
                  <a:srgbClr val="052635"/>
                </a:solidFill>
                <a:latin typeface="Verdana" pitchFamily="34" charset="0"/>
                <a:cs typeface="Arial" pitchFamily="34" charset="0"/>
              </a:rPr>
              <a:t> — в целях осуществления предусмотренных законодательством Российской Федерации полномочий органов государственной власти, полномочий органов местного самоуправления в сферах науки, образования, здравоохранения, культуры, средств массовой информации, социальной защиты, занятости населения, физической культуры и спорта, а также в иных сферах в случаях, установленных федеральными законами (в том числе при проведении мероприятий по работе с детьми и молодежью в указанных сферах</a:t>
            </a:r>
            <a:r>
              <a:rPr lang="ru-RU" sz="1100" dirty="0" smtClean="0">
                <a:solidFill>
                  <a:srgbClr val="052635"/>
                </a:solidFill>
                <a:latin typeface="Verdana" pitchFamily="34" charset="0"/>
                <a:cs typeface="Arial" pitchFamily="34" charset="0"/>
              </a:rPr>
              <a:t>).</a:t>
            </a:r>
          </a:p>
          <a:p>
            <a:pPr marL="0" indent="0" algn="just">
              <a:spcBef>
                <a:spcPct val="0"/>
              </a:spcBef>
              <a:buClrTx/>
              <a:buSzTx/>
              <a:buNone/>
            </a:pPr>
            <a:r>
              <a:rPr lang="ru-RU" sz="1100" b="1" dirty="0" smtClean="0">
                <a:solidFill>
                  <a:srgbClr val="052635"/>
                </a:solidFill>
                <a:latin typeface="Verdana" pitchFamily="34" charset="0"/>
                <a:cs typeface="Arial" pitchFamily="34" charset="0"/>
              </a:rPr>
              <a:t>КАЗЕННОЕ </a:t>
            </a:r>
            <a:r>
              <a:rPr lang="ru-RU" sz="1100" b="1" dirty="0">
                <a:solidFill>
                  <a:srgbClr val="052635"/>
                </a:solidFill>
                <a:latin typeface="Verdana" pitchFamily="34" charset="0"/>
                <a:cs typeface="Arial" pitchFamily="34" charset="0"/>
              </a:rPr>
              <a:t>УЧРЕЖДЕНИЕ</a:t>
            </a:r>
            <a:r>
              <a:rPr lang="ru-RU" sz="1100" dirty="0">
                <a:solidFill>
                  <a:srgbClr val="052635"/>
                </a:solidFill>
                <a:latin typeface="Verdana" pitchFamily="34" charset="0"/>
                <a:cs typeface="Arial" pitchFamily="34" charset="0"/>
              </a:rPr>
              <a:t> — в целях обеспечения реализации предусмотренных законодательством Российской Федерации полномочий органов государственной власти (государственных органов) или органов местного самоуправления, финансовое обеспечение деятельности которого осуществляется за счет средств соответствующего бюджета на основании бюджетной сметы</a:t>
            </a:r>
            <a:r>
              <a:rPr lang="ru-RU" sz="1100" dirty="0" smtClean="0">
                <a:solidFill>
                  <a:srgbClr val="052635"/>
                </a:solidFill>
                <a:latin typeface="Verdana" pitchFamily="34" charset="0"/>
                <a:cs typeface="Arial" pitchFamily="34" charset="0"/>
              </a:rPr>
              <a:t>.</a:t>
            </a:r>
          </a:p>
          <a:p>
            <a:pPr marL="0" lvl="0" indent="0" algn="just">
              <a:spcBef>
                <a:spcPct val="0"/>
              </a:spcBef>
              <a:buClrTx/>
              <a:buSzTx/>
              <a:buNone/>
            </a:pPr>
            <a:r>
              <a:rPr lang="ru-RU" sz="1100" b="1" dirty="0">
                <a:solidFill>
                  <a:srgbClr val="052635"/>
                </a:solidFill>
                <a:latin typeface="Verdana" pitchFamily="34" charset="0"/>
                <a:cs typeface="Arial" pitchFamily="34" charset="0"/>
              </a:rPr>
              <a:t>МЕЖБЮДЖЕТНЫЕ ТРАНСФЕРТЫ</a:t>
            </a:r>
            <a:r>
              <a:rPr lang="ru-RU" sz="1100" dirty="0">
                <a:solidFill>
                  <a:srgbClr val="052635"/>
                </a:solidFill>
                <a:latin typeface="Verdana" pitchFamily="34" charset="0"/>
                <a:cs typeface="Arial" pitchFamily="34" charset="0"/>
              </a:rPr>
              <a:t>— средства, предоставляемые одним бюджетом бюджетной системы Российской Федерации другому бюджету бюджетной системы Российской Федерации. Виды:</a:t>
            </a:r>
            <a:endParaRPr lang="ru-RU" sz="1100" dirty="0">
              <a:latin typeface="Arial" pitchFamily="34" charset="0"/>
              <a:cs typeface="Arial" pitchFamily="34" charset="0"/>
            </a:endParaRPr>
          </a:p>
          <a:p>
            <a:pPr marL="0" lvl="0" indent="0" algn="just">
              <a:spcBef>
                <a:spcPct val="0"/>
              </a:spcBef>
              <a:buClrTx/>
              <a:buSzTx/>
              <a:buNone/>
            </a:pPr>
            <a:r>
              <a:rPr lang="ru-RU" sz="1100" b="1" i="1" dirty="0" smtClean="0">
                <a:latin typeface="Arial" pitchFamily="34" charset="0"/>
                <a:cs typeface="Arial" pitchFamily="34" charset="0"/>
              </a:rPr>
              <a:t>ДОТАЦИИ</a:t>
            </a:r>
            <a:r>
              <a:rPr lang="ru-RU" sz="1100" i="1" dirty="0">
                <a:latin typeface="Arial" pitchFamily="34" charset="0"/>
                <a:cs typeface="Arial" pitchFamily="34" charset="0"/>
              </a:rPr>
              <a:t> (от </a:t>
            </a:r>
            <a:r>
              <a:rPr lang="ru-RU" sz="1100" i="1" dirty="0" err="1">
                <a:latin typeface="Arial" pitchFamily="34" charset="0"/>
                <a:cs typeface="Arial" pitchFamily="34" charset="0"/>
              </a:rPr>
              <a:t>лат.dotatio</a:t>
            </a:r>
            <a:r>
              <a:rPr lang="ru-RU" sz="1100" i="1" dirty="0">
                <a:latin typeface="Arial" pitchFamily="34" charset="0"/>
                <a:cs typeface="Arial" pitchFamily="34" charset="0"/>
              </a:rPr>
              <a:t> — дар, пожертвование) — межбюджетные трансферты, предоставляемые на безвозмездной и безвозвратной основе без установления направлений и (или) условий их использования. (Виды: дотации на выравнивание бюджетной обеспеченности (выравнивание финансовых возможностей территорий), дотации на сбалансированность (на поддержку мер по обеспечению сбалансированности бюджетов);</a:t>
            </a:r>
            <a:endParaRPr lang="ru-RU" sz="1100" dirty="0">
              <a:latin typeface="Arial" pitchFamily="34" charset="0"/>
              <a:cs typeface="Arial" pitchFamily="34" charset="0"/>
            </a:endParaRPr>
          </a:p>
          <a:p>
            <a:pPr marL="0" lvl="0" indent="0" algn="just">
              <a:spcBef>
                <a:spcPct val="0"/>
              </a:spcBef>
              <a:buClrTx/>
              <a:buSzTx/>
              <a:buNone/>
            </a:pPr>
            <a:r>
              <a:rPr lang="ru-RU" sz="1100" b="1" dirty="0" smtClean="0">
                <a:solidFill>
                  <a:srgbClr val="052635"/>
                </a:solidFill>
                <a:latin typeface="Verdana" pitchFamily="34" charset="0"/>
                <a:cs typeface="Arial" pitchFamily="34" charset="0"/>
              </a:rPr>
              <a:t>ФИНАНСОВЫЙ </a:t>
            </a:r>
            <a:r>
              <a:rPr lang="ru-RU" sz="1100" b="1" dirty="0">
                <a:solidFill>
                  <a:srgbClr val="052635"/>
                </a:solidFill>
                <a:latin typeface="Verdana" pitchFamily="34" charset="0"/>
                <a:cs typeface="Arial" pitchFamily="34" charset="0"/>
              </a:rPr>
              <a:t>ОРГАН</a:t>
            </a:r>
            <a:r>
              <a:rPr lang="ru-RU" sz="1100" dirty="0">
                <a:solidFill>
                  <a:srgbClr val="052635"/>
                </a:solidFill>
                <a:latin typeface="Verdana" pitchFamily="34" charset="0"/>
                <a:cs typeface="Arial" pitchFamily="34" charset="0"/>
              </a:rPr>
              <a:t> – на региональном уровне - орган исполнительной власти субъекта Российской Федерации, осуществляющий составление и организацию исполнения бюджета субъекта Российской Федерации (в Удмуртской Республике – Министерство финансов Удмуртской Республики). На уровне муниципальных районов (городских округов) - органы местных администраций муниципальных образований, осуществляющие составление и организацию исполнения местных бюджетов</a:t>
            </a:r>
            <a:endParaRPr lang="ru-RU" sz="1100" b="1" dirty="0">
              <a:solidFill>
                <a:srgbClr val="052635"/>
              </a:solidFill>
              <a:latin typeface="Verdana" pitchFamily="34" charset="0"/>
              <a:cs typeface="Arial" pitchFamily="34" charset="0"/>
            </a:endParaRPr>
          </a:p>
          <a:p>
            <a:endParaRPr lang="ru-RU" sz="1600" dirty="0"/>
          </a:p>
          <a:p>
            <a:pPr algn="ctr">
              <a:buFont typeface="Wingdings 2" panose="05020102010507070707" pitchFamily="18" charset="2"/>
              <a:buNone/>
            </a:pPr>
            <a:endParaRPr lang="ru-RU" altLang="ru-RU" sz="1600" dirty="0" smtClean="0"/>
          </a:p>
        </p:txBody>
      </p:sp>
    </p:spTree>
    <p:extLst>
      <p:ext uri="{BB962C8B-B14F-4D97-AF65-F5344CB8AC3E}">
        <p14:creationId xmlns="" xmlns:p14="http://schemas.microsoft.com/office/powerpoint/2010/main" val="289840512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58204" cy="1417638"/>
          </a:xfrm>
        </p:spPr>
        <p:txBody>
          <a:bodyPr>
            <a:noAutofit/>
          </a:bodyPr>
          <a:lstStyle/>
          <a:p>
            <a:pPr algn="ctr"/>
            <a:r>
              <a:rPr lang="ru-RU" sz="2200" b="1" dirty="0">
                <a:solidFill>
                  <a:srgbClr val="8064A2">
                    <a:lumMod val="50000"/>
                  </a:srgbClr>
                </a:solidFill>
                <a:latin typeface="Bookman Old Style" panose="02050604050505020204" pitchFamily="18" charset="0"/>
              </a:rPr>
              <a:t>Муниципальная программа </a:t>
            </a:r>
            <a:r>
              <a:rPr lang="ru-RU" sz="2200" b="1" dirty="0" smtClean="0">
                <a:solidFill>
                  <a:srgbClr val="8064A2">
                    <a:lumMod val="50000"/>
                  </a:srgbClr>
                </a:solidFill>
                <a:latin typeface="Bookman Old Style" panose="02050604050505020204" pitchFamily="18" charset="0"/>
              </a:rPr>
              <a:t>«Стимулирование улучшения жилищных условий»</a:t>
            </a:r>
            <a:r>
              <a:rPr lang="ru-RU" sz="2400" b="1" dirty="0" smtClean="0">
                <a:solidFill>
                  <a:srgbClr val="8064A2">
                    <a:lumMod val="50000"/>
                  </a:srgbClr>
                </a:solidFill>
                <a:latin typeface="Bookman Old Style" panose="02050604050505020204" pitchFamily="18" charset="0"/>
              </a:rPr>
              <a:t>»</a:t>
            </a:r>
            <a:r>
              <a:rPr lang="ru-RU" sz="2400" b="1" dirty="0">
                <a:solidFill>
                  <a:srgbClr val="8064A2">
                    <a:lumMod val="50000"/>
                  </a:srgbClr>
                </a:solidFill>
                <a:latin typeface="Bookman Old Style" panose="02050604050505020204" pitchFamily="18" charset="0"/>
              </a:rPr>
              <a:t/>
            </a:r>
            <a:br>
              <a:rPr lang="ru-RU" sz="2400" b="1" dirty="0">
                <a:solidFill>
                  <a:srgbClr val="8064A2">
                    <a:lumMod val="50000"/>
                  </a:srgbClr>
                </a:solidFill>
                <a:latin typeface="Bookman Old Style" panose="02050604050505020204" pitchFamily="18" charset="0"/>
              </a:rPr>
            </a:br>
            <a:endParaRPr lang="ru-RU" sz="2400" dirty="0">
              <a:latin typeface="Bookman Old Style" panose="02050604050505020204" pitchFamily="18" charset="0"/>
            </a:endParaRPr>
          </a:p>
        </p:txBody>
      </p:sp>
      <p:sp>
        <p:nvSpPr>
          <p:cNvPr id="3" name="Объект 2"/>
          <p:cNvSpPr>
            <a:spLocks noGrp="1"/>
          </p:cNvSpPr>
          <p:nvPr>
            <p:ph idx="1"/>
          </p:nvPr>
        </p:nvSpPr>
        <p:spPr>
          <a:xfrm>
            <a:off x="457200" y="1196752"/>
            <a:ext cx="8229600" cy="5400600"/>
          </a:xfrm>
        </p:spPr>
        <p:txBody>
          <a:bodyPr>
            <a:normAutofit/>
          </a:bodyPr>
          <a:lstStyle/>
          <a:p>
            <a:r>
              <a:rPr lang="ru-RU" sz="2800" b="1" dirty="0">
                <a:solidFill>
                  <a:prstClr val="black"/>
                </a:solidFill>
              </a:rPr>
              <a:t>Цель </a:t>
            </a:r>
            <a:r>
              <a:rPr lang="ru-RU" sz="2800" b="1" dirty="0" smtClean="0">
                <a:solidFill>
                  <a:prstClr val="black"/>
                </a:solidFill>
              </a:rPr>
              <a:t>программы</a:t>
            </a:r>
            <a:endParaRPr lang="ru-RU" sz="1800" dirty="0" smtClean="0"/>
          </a:p>
          <a:p>
            <a:r>
              <a:rPr lang="ru-RU" sz="1600" dirty="0" smtClean="0"/>
              <a:t>Повышение доступности жилья для населения и обеспечение безопасных и комфортных условий проживания на территории муниципального образования «Кизнерский район».</a:t>
            </a:r>
          </a:p>
          <a:p>
            <a:r>
              <a:rPr lang="ru-RU" sz="1600" dirty="0" smtClean="0"/>
              <a:t>Социальная поддержка граждан, расходы которых на оплату жилого помещения и коммунальных услуг превышают величину, соответствующую минимально-допустимой доли расходов граждан на оплату жилого помещения и коммунальных услуг в совокупном доходе </a:t>
            </a:r>
            <a:r>
              <a:rPr lang="ru-RU" sz="1800" dirty="0" smtClean="0"/>
              <a:t>семьи.  </a:t>
            </a:r>
          </a:p>
          <a:p>
            <a:pPr algn="just"/>
            <a:endParaRPr lang="ru-RU" sz="1800" b="1" dirty="0">
              <a:solidFill>
                <a:prstClr val="black"/>
              </a:solidFill>
            </a:endParaRPr>
          </a:p>
          <a:p>
            <a:pPr marL="0" indent="0">
              <a:buNone/>
            </a:pPr>
            <a:endParaRPr lang="ru-RU" dirty="0"/>
          </a:p>
        </p:txBody>
      </p:sp>
      <p:graphicFrame>
        <p:nvGraphicFramePr>
          <p:cNvPr id="4" name="Таблица 3"/>
          <p:cNvGraphicFramePr>
            <a:graphicFrameLocks noGrp="1"/>
          </p:cNvGraphicFramePr>
          <p:nvPr>
            <p:extLst>
              <p:ext uri="{D42A27DB-BD31-4B8C-83A1-F6EECF244321}">
                <p14:modId xmlns="" xmlns:p14="http://schemas.microsoft.com/office/powerpoint/2010/main" val="3472904555"/>
              </p:ext>
            </p:extLst>
          </p:nvPr>
        </p:nvGraphicFramePr>
        <p:xfrm>
          <a:off x="2915816" y="3789040"/>
          <a:ext cx="5728150" cy="2497479"/>
        </p:xfrm>
        <a:graphic>
          <a:graphicData uri="http://schemas.openxmlformats.org/drawingml/2006/table">
            <a:tbl>
              <a:tblPr firstRow="1" bandRow="1">
                <a:tableStyleId>{21E4AEA4-8DFA-4A89-87EB-49C32662AFE0}</a:tableStyleId>
              </a:tblPr>
              <a:tblGrid>
                <a:gridCol w="1896902"/>
                <a:gridCol w="2068197"/>
                <a:gridCol w="1763051"/>
              </a:tblGrid>
              <a:tr h="624370">
                <a:tc>
                  <a:txBody>
                    <a:bodyPr/>
                    <a:lstStyle/>
                    <a:p>
                      <a:pPr algn="ctr"/>
                      <a:r>
                        <a:rPr lang="ru-RU" dirty="0" smtClean="0">
                          <a:solidFill>
                            <a:schemeClr val="tx2">
                              <a:lumMod val="50000"/>
                            </a:schemeClr>
                          </a:solidFill>
                        </a:rPr>
                        <a:t>2023 год</a:t>
                      </a:r>
                      <a:endParaRPr lang="ru-RU" dirty="0">
                        <a:solidFill>
                          <a:schemeClr val="tx2">
                            <a:lumMod val="50000"/>
                          </a:schemeClr>
                        </a:solidFill>
                      </a:endParaRPr>
                    </a:p>
                  </a:txBody>
                  <a:tcPr>
                    <a:solidFill>
                      <a:schemeClr val="tx2">
                        <a:lumMod val="20000"/>
                        <a:lumOff val="80000"/>
                      </a:schemeClr>
                    </a:solidFill>
                  </a:tcPr>
                </a:tc>
                <a:tc>
                  <a:txBody>
                    <a:bodyPr/>
                    <a:lstStyle/>
                    <a:p>
                      <a:pPr algn="ctr"/>
                      <a:r>
                        <a:rPr lang="ru-RU" dirty="0" smtClean="0">
                          <a:solidFill>
                            <a:schemeClr val="tx2">
                              <a:lumMod val="50000"/>
                            </a:schemeClr>
                          </a:solidFill>
                        </a:rPr>
                        <a:t>2024 год</a:t>
                      </a:r>
                      <a:endParaRPr lang="ru-RU" dirty="0">
                        <a:solidFill>
                          <a:schemeClr val="tx2">
                            <a:lumMod val="50000"/>
                          </a:schemeClr>
                        </a:solidFill>
                      </a:endParaRPr>
                    </a:p>
                  </a:txBody>
                  <a:tcPr>
                    <a:solidFill>
                      <a:schemeClr val="tx2">
                        <a:lumMod val="20000"/>
                        <a:lumOff val="80000"/>
                      </a:schemeClr>
                    </a:solidFill>
                  </a:tcPr>
                </a:tc>
                <a:tc>
                  <a:txBody>
                    <a:bodyPr/>
                    <a:lstStyle/>
                    <a:p>
                      <a:pPr algn="ctr"/>
                      <a:r>
                        <a:rPr lang="ru-RU" dirty="0" smtClean="0">
                          <a:solidFill>
                            <a:schemeClr val="tx2">
                              <a:lumMod val="50000"/>
                            </a:schemeClr>
                          </a:solidFill>
                        </a:rPr>
                        <a:t>2025 год</a:t>
                      </a:r>
                      <a:endParaRPr lang="ru-RU" dirty="0">
                        <a:solidFill>
                          <a:schemeClr val="tx2">
                            <a:lumMod val="50000"/>
                          </a:schemeClr>
                        </a:solidFill>
                      </a:endParaRPr>
                    </a:p>
                  </a:txBody>
                  <a:tcPr>
                    <a:solidFill>
                      <a:schemeClr val="tx2">
                        <a:lumMod val="20000"/>
                        <a:lumOff val="80000"/>
                      </a:schemeClr>
                    </a:solidFill>
                  </a:tcPr>
                </a:tc>
              </a:tr>
              <a:tr h="624370">
                <a:tc>
                  <a:txBody>
                    <a:bodyPr/>
                    <a:lstStyle/>
                    <a:p>
                      <a:pPr algn="ctr"/>
                      <a:r>
                        <a:rPr lang="ru-RU" b="1" dirty="0" smtClean="0"/>
                        <a:t>409,1</a:t>
                      </a:r>
                      <a:endParaRPr lang="ru-RU" b="1" dirty="0"/>
                    </a:p>
                  </a:txBody>
                  <a:tcPr>
                    <a:solidFill>
                      <a:schemeClr val="tx2">
                        <a:lumMod val="20000"/>
                        <a:lumOff val="80000"/>
                      </a:schemeClr>
                    </a:solidFill>
                  </a:tcPr>
                </a:tc>
                <a:tc>
                  <a:txBody>
                    <a:bodyPr/>
                    <a:lstStyle/>
                    <a:p>
                      <a:pPr algn="ctr"/>
                      <a:r>
                        <a:rPr lang="ru-RU" b="1" dirty="0" smtClean="0"/>
                        <a:t>409,1</a:t>
                      </a:r>
                      <a:endParaRPr lang="ru-RU" b="1" dirty="0"/>
                    </a:p>
                  </a:txBody>
                  <a:tcPr>
                    <a:solidFill>
                      <a:schemeClr val="tx2">
                        <a:lumMod val="20000"/>
                        <a:lumOff val="80000"/>
                      </a:schemeClr>
                    </a:solidFill>
                  </a:tcPr>
                </a:tc>
                <a:tc>
                  <a:txBody>
                    <a:bodyPr/>
                    <a:lstStyle/>
                    <a:p>
                      <a:pPr algn="ctr"/>
                      <a:r>
                        <a:rPr lang="ru-RU" b="1" dirty="0" smtClean="0"/>
                        <a:t>409,1</a:t>
                      </a:r>
                      <a:endParaRPr lang="ru-RU" b="1" dirty="0"/>
                    </a:p>
                  </a:txBody>
                  <a:tcPr>
                    <a:solidFill>
                      <a:schemeClr val="tx2">
                        <a:lumMod val="20000"/>
                        <a:lumOff val="80000"/>
                      </a:schemeClr>
                    </a:solidFill>
                  </a:tcPr>
                </a:tc>
              </a:tr>
              <a:tr h="1248739">
                <a:tc>
                  <a:txBody>
                    <a:bodyPr/>
                    <a:lstStyle/>
                    <a:p>
                      <a:pPr algn="ctr"/>
                      <a:endParaRPr lang="ru-RU" sz="1600" b="1" i="1" dirty="0" smtClean="0"/>
                    </a:p>
                    <a:p>
                      <a:pPr algn="ctr"/>
                      <a:r>
                        <a:rPr lang="ru-RU" sz="1600" b="1" i="1" dirty="0" smtClean="0"/>
                        <a:t>409,1</a:t>
                      </a:r>
                    </a:p>
                  </a:txBody>
                  <a:tcPr>
                    <a:solidFill>
                      <a:schemeClr val="tx2">
                        <a:lumMod val="20000"/>
                        <a:lumOff val="80000"/>
                      </a:schemeClr>
                    </a:solidFill>
                  </a:tcPr>
                </a:tc>
                <a:tc gridSpan="2">
                  <a:txBody>
                    <a:bodyPr/>
                    <a:lstStyle/>
                    <a:p>
                      <a:pPr algn="just"/>
                      <a:r>
                        <a:rPr lang="ru-RU" sz="1400" b="1" dirty="0" smtClean="0"/>
                        <a:t>Обеспечение жильем отдельных категорий граждан, стимулирование</a:t>
                      </a:r>
                      <a:r>
                        <a:rPr lang="ru-RU" sz="1400" b="1" baseline="0" dirty="0" smtClean="0"/>
                        <a:t> улучшения жилищных условий</a:t>
                      </a:r>
                      <a:endParaRPr lang="ru-RU" sz="1400" b="1" dirty="0"/>
                    </a:p>
                  </a:txBody>
                  <a:tcPr>
                    <a:solidFill>
                      <a:schemeClr val="tx2">
                        <a:lumMod val="20000"/>
                        <a:lumOff val="80000"/>
                      </a:schemeClr>
                    </a:solidFill>
                  </a:tcPr>
                </a:tc>
                <a:tc hMerge="1">
                  <a:txBody>
                    <a:bodyPr/>
                    <a:lstStyle/>
                    <a:p>
                      <a:pPr algn="ctr"/>
                      <a:endParaRPr lang="ru-RU" dirty="0"/>
                    </a:p>
                  </a:txBody>
                  <a:tcPr/>
                </a:tc>
              </a:tr>
            </a:tbl>
          </a:graphicData>
        </a:graphic>
      </p:graphicFrame>
      <p:sp>
        <p:nvSpPr>
          <p:cNvPr id="6" name="TextBox 5"/>
          <p:cNvSpPr txBox="1"/>
          <p:nvPr/>
        </p:nvSpPr>
        <p:spPr>
          <a:xfrm>
            <a:off x="7960434" y="3501008"/>
            <a:ext cx="1508110" cy="584775"/>
          </a:xfrm>
          <a:prstGeom prst="rect">
            <a:avLst/>
          </a:prstGeom>
          <a:noFill/>
        </p:spPr>
        <p:txBody>
          <a:bodyPr wrap="square" rtlCol="0">
            <a:spAutoFit/>
          </a:bodyPr>
          <a:lstStyle/>
          <a:p>
            <a:r>
              <a:rPr lang="ru-RU" sz="1400" b="1" dirty="0" smtClean="0"/>
              <a:t>(Тыс</a:t>
            </a:r>
            <a:r>
              <a:rPr lang="ru-RU" sz="1400" b="1" dirty="0"/>
              <a:t>. руб.)</a:t>
            </a:r>
          </a:p>
          <a:p>
            <a:endParaRPr lang="ru-RU" dirty="0"/>
          </a:p>
        </p:txBody>
      </p:sp>
      <p:pic>
        <p:nvPicPr>
          <p:cNvPr id="8" name="Рисунок 7" descr="222.jpg"/>
          <p:cNvPicPr>
            <a:picLocks noChangeAspect="1"/>
          </p:cNvPicPr>
          <p:nvPr/>
        </p:nvPicPr>
        <p:blipFill>
          <a:blip r:embed="rId2" cstate="email"/>
          <a:stretch>
            <a:fillRect/>
          </a:stretch>
        </p:blipFill>
        <p:spPr>
          <a:xfrm>
            <a:off x="214282" y="3786190"/>
            <a:ext cx="2428892" cy="2581272"/>
          </a:xfrm>
          <a:prstGeom prst="rect">
            <a:avLst/>
          </a:prstGeom>
        </p:spPr>
      </p:pic>
    </p:spTree>
    <p:extLst>
      <p:ext uri="{BB962C8B-B14F-4D97-AF65-F5344CB8AC3E}">
        <p14:creationId xmlns="" xmlns:p14="http://schemas.microsoft.com/office/powerpoint/2010/main" val="428099467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4624"/>
            <a:ext cx="8229600" cy="1143000"/>
          </a:xfrm>
        </p:spPr>
        <p:txBody>
          <a:bodyPr>
            <a:noAutofit/>
          </a:bodyPr>
          <a:lstStyle/>
          <a:p>
            <a:r>
              <a:rPr lang="ru-RU" sz="2400" b="1" dirty="0">
                <a:solidFill>
                  <a:schemeClr val="tx2">
                    <a:lumMod val="50000"/>
                  </a:schemeClr>
                </a:solidFill>
                <a:latin typeface="Bookman Old Style" panose="02050604050505020204" pitchFamily="18" charset="0"/>
              </a:rPr>
              <a:t>Объем бюджетных ассигнований </a:t>
            </a:r>
            <a:r>
              <a:rPr lang="ru-RU" sz="2400" b="1" i="1" dirty="0">
                <a:solidFill>
                  <a:schemeClr val="tx2">
                    <a:lumMod val="50000"/>
                  </a:schemeClr>
                </a:solidFill>
                <a:latin typeface="Bookman Old Style" panose="02050604050505020204" pitchFamily="18" charset="0"/>
              </a:rPr>
              <a:t>дорожного фонда </a:t>
            </a:r>
            <a:r>
              <a:rPr lang="ru-RU" sz="2400" b="1" dirty="0" smtClean="0">
                <a:solidFill>
                  <a:schemeClr val="tx2">
                    <a:lumMod val="50000"/>
                  </a:schemeClr>
                </a:solidFill>
                <a:latin typeface="Bookman Old Style" panose="02050604050505020204" pitchFamily="18" charset="0"/>
              </a:rPr>
              <a:t>МО «Муниципальный округ Кизнерский район Удмуртской Республики» </a:t>
            </a:r>
            <a:r>
              <a:rPr lang="ru-RU" sz="2400" b="1" dirty="0">
                <a:solidFill>
                  <a:schemeClr val="tx2">
                    <a:lumMod val="50000"/>
                  </a:schemeClr>
                </a:solidFill>
                <a:latin typeface="Bookman Old Style" panose="02050604050505020204" pitchFamily="18" charset="0"/>
              </a:rPr>
              <a:t>на </a:t>
            </a:r>
            <a:r>
              <a:rPr lang="ru-RU" sz="2400" b="1" dirty="0" smtClean="0">
                <a:solidFill>
                  <a:schemeClr val="tx2">
                    <a:lumMod val="50000"/>
                  </a:schemeClr>
                </a:solidFill>
                <a:latin typeface="Bookman Old Style" panose="02050604050505020204" pitchFamily="18" charset="0"/>
              </a:rPr>
              <a:t>202</a:t>
            </a:r>
            <a:r>
              <a:rPr lang="en-US" sz="2400" b="1" dirty="0" smtClean="0">
                <a:solidFill>
                  <a:schemeClr val="tx2">
                    <a:lumMod val="50000"/>
                  </a:schemeClr>
                </a:solidFill>
                <a:latin typeface="Bookman Old Style" panose="02050604050505020204" pitchFamily="18" charset="0"/>
              </a:rPr>
              <a:t>3</a:t>
            </a:r>
            <a:r>
              <a:rPr lang="ru-RU" sz="2400" b="1" dirty="0" smtClean="0">
                <a:solidFill>
                  <a:schemeClr val="tx2">
                    <a:lumMod val="50000"/>
                  </a:schemeClr>
                </a:solidFill>
                <a:latin typeface="Bookman Old Style" panose="02050604050505020204" pitchFamily="18" charset="0"/>
              </a:rPr>
              <a:t> </a:t>
            </a:r>
            <a:r>
              <a:rPr lang="ru-RU" sz="2400" b="1" dirty="0">
                <a:solidFill>
                  <a:schemeClr val="tx2">
                    <a:lumMod val="50000"/>
                  </a:schemeClr>
                </a:solidFill>
                <a:latin typeface="Bookman Old Style" panose="02050604050505020204" pitchFamily="18" charset="0"/>
              </a:rPr>
              <a:t>год</a:t>
            </a:r>
            <a:br>
              <a:rPr lang="ru-RU" sz="2400" b="1" dirty="0">
                <a:solidFill>
                  <a:schemeClr val="tx2">
                    <a:lumMod val="50000"/>
                  </a:schemeClr>
                </a:solidFill>
                <a:latin typeface="Bookman Old Style" panose="02050604050505020204" pitchFamily="18" charset="0"/>
              </a:rPr>
            </a:br>
            <a:endParaRPr lang="ru-RU" sz="2400" dirty="0">
              <a:latin typeface="Bookman Old Style" panose="02050604050505020204" pitchFamily="18" charset="0"/>
            </a:endParaRPr>
          </a:p>
        </p:txBody>
      </p:sp>
      <p:graphicFrame>
        <p:nvGraphicFramePr>
          <p:cNvPr id="4" name="Объект 3"/>
          <p:cNvGraphicFramePr>
            <a:graphicFrameLocks noGrp="1"/>
          </p:cNvGraphicFramePr>
          <p:nvPr>
            <p:ph idx="1"/>
            <p:extLst>
              <p:ext uri="{D42A27DB-BD31-4B8C-83A1-F6EECF244321}">
                <p14:modId xmlns="" xmlns:p14="http://schemas.microsoft.com/office/powerpoint/2010/main" val="3193329210"/>
              </p:ext>
            </p:extLst>
          </p:nvPr>
        </p:nvGraphicFramePr>
        <p:xfrm>
          <a:off x="251520" y="980728"/>
          <a:ext cx="8496944" cy="5847080"/>
        </p:xfrm>
        <a:graphic>
          <a:graphicData uri="http://schemas.openxmlformats.org/drawingml/2006/table">
            <a:tbl>
              <a:tblPr firstRow="1" bandRow="1">
                <a:tableStyleId>{5C22544A-7EE6-4342-B048-85BDC9FD1C3A}</a:tableStyleId>
              </a:tblPr>
              <a:tblGrid>
                <a:gridCol w="648072"/>
                <a:gridCol w="6624736"/>
                <a:gridCol w="1224136"/>
              </a:tblGrid>
              <a:tr h="370840">
                <a:tc>
                  <a:txBody>
                    <a:bodyPr/>
                    <a:lstStyle/>
                    <a:p>
                      <a:endParaRPr lang="ru-RU" dirty="0"/>
                    </a:p>
                  </a:txBody>
                  <a:tcPr/>
                </a:tc>
                <a:tc>
                  <a:txBody>
                    <a:bodyPr/>
                    <a:lstStyle/>
                    <a:p>
                      <a:pPr algn="ctr"/>
                      <a:r>
                        <a:rPr lang="ru-RU" dirty="0" smtClean="0"/>
                        <a:t>Наименование</a:t>
                      </a:r>
                      <a:endParaRPr lang="ru-RU" dirty="0"/>
                    </a:p>
                  </a:txBody>
                  <a:tcPr/>
                </a:tc>
                <a:tc>
                  <a:txBody>
                    <a:bodyPr/>
                    <a:lstStyle/>
                    <a:p>
                      <a:pPr algn="ctr"/>
                      <a:r>
                        <a:rPr lang="ru-RU" dirty="0" smtClean="0"/>
                        <a:t>Сумма</a:t>
                      </a:r>
                      <a:endParaRPr lang="ru-RU" dirty="0"/>
                    </a:p>
                  </a:txBody>
                  <a:tcPr/>
                </a:tc>
              </a:tr>
              <a:tr h="370840">
                <a:tc>
                  <a:txBody>
                    <a:bodyPr/>
                    <a:lstStyle/>
                    <a:p>
                      <a:endParaRPr lang="ru-RU"/>
                    </a:p>
                  </a:txBody>
                  <a:tcPr/>
                </a:tc>
                <a:tc>
                  <a:txBody>
                    <a:bodyPr/>
                    <a:lstStyle/>
                    <a:p>
                      <a:r>
                        <a:rPr lang="ru-RU" dirty="0" smtClean="0"/>
                        <a:t>Источники образования</a:t>
                      </a:r>
                      <a:endParaRPr lang="ru-RU" dirty="0"/>
                    </a:p>
                  </a:txBody>
                  <a:tcPr/>
                </a:tc>
                <a:tc>
                  <a:txBody>
                    <a:bodyPr/>
                    <a:lstStyle/>
                    <a:p>
                      <a:endParaRPr lang="ru-RU" dirty="0"/>
                    </a:p>
                  </a:txBody>
                  <a:tcPr/>
                </a:tc>
              </a:tr>
              <a:tr h="370840">
                <a:tc>
                  <a:txBody>
                    <a:bodyPr/>
                    <a:lstStyle/>
                    <a:p>
                      <a:endParaRPr lang="ru-RU" sz="1600" dirty="0"/>
                    </a:p>
                  </a:txBody>
                  <a:tcPr/>
                </a:tc>
                <a:tc>
                  <a:txBody>
                    <a:bodyPr/>
                    <a:lstStyle/>
                    <a:p>
                      <a:r>
                        <a:rPr lang="ru-RU" sz="1600" dirty="0" smtClean="0"/>
                        <a:t>Доходы </a:t>
                      </a:r>
                      <a:endParaRPr lang="ru-RU" sz="1600" dirty="0"/>
                    </a:p>
                  </a:txBody>
                  <a:tcPr/>
                </a:tc>
                <a:tc>
                  <a:txBody>
                    <a:bodyPr/>
                    <a:lstStyle/>
                    <a:p>
                      <a:endParaRPr lang="ru-RU" sz="1600" dirty="0"/>
                    </a:p>
                  </a:txBody>
                  <a:tcPr/>
                </a:tc>
              </a:tr>
              <a:tr h="1121438">
                <a:tc>
                  <a:txBody>
                    <a:bodyPr/>
                    <a:lstStyle/>
                    <a:p>
                      <a:r>
                        <a:rPr lang="ru-RU" sz="1400" dirty="0" smtClean="0"/>
                        <a:t>1.</a:t>
                      </a:r>
                      <a:endParaRPr lang="ru-RU" sz="1400" dirty="0"/>
                    </a:p>
                  </a:txBody>
                  <a:tcPr>
                    <a:solidFill>
                      <a:schemeClr val="bg1"/>
                    </a:solidFill>
                  </a:tcPr>
                </a:tc>
                <a:tc>
                  <a:txBody>
                    <a:bodyPr/>
                    <a:lstStyle/>
                    <a:p>
                      <a:r>
                        <a:rPr lang="ru-RU" sz="1400" dirty="0" smtClean="0"/>
                        <a:t>Доходы от уплаты акцизов на автомобильный бензин, прямогонный бензин, дизельное топливо, моторные масла для</a:t>
                      </a:r>
                      <a:r>
                        <a:rPr lang="ru-RU" sz="1400" baseline="0" dirty="0" smtClean="0"/>
                        <a:t> дизельных и карбюраторных (</a:t>
                      </a:r>
                      <a:r>
                        <a:rPr lang="ru-RU" sz="1400" baseline="0" dirty="0" err="1" smtClean="0"/>
                        <a:t>инжекторных</a:t>
                      </a:r>
                      <a:r>
                        <a:rPr lang="ru-RU" sz="1400" baseline="0" dirty="0" smtClean="0"/>
                        <a:t>) двигателей, производимых на территории  Российской Федерации, подлежащих зачислению в бюджет субъекта Российской Федерации</a:t>
                      </a:r>
                      <a:endParaRPr lang="ru-RU" sz="1400" dirty="0"/>
                    </a:p>
                  </a:txBody>
                  <a:tcPr>
                    <a:solidFill>
                      <a:schemeClr val="bg1"/>
                    </a:solidFill>
                  </a:tcPr>
                </a:tc>
                <a:tc>
                  <a:txBody>
                    <a:bodyPr/>
                    <a:lstStyle/>
                    <a:p>
                      <a:r>
                        <a:rPr lang="ru-RU" sz="1400" b="1" dirty="0" smtClean="0"/>
                        <a:t>33</a:t>
                      </a:r>
                      <a:r>
                        <a:rPr lang="ru-RU" sz="1400" b="1" baseline="0" dirty="0" smtClean="0"/>
                        <a:t> 060,2</a:t>
                      </a:r>
                      <a:endParaRPr lang="ru-RU" sz="1400" b="1" dirty="0"/>
                    </a:p>
                  </a:txBody>
                  <a:tcPr>
                    <a:solidFill>
                      <a:schemeClr val="bg1"/>
                    </a:solidFill>
                  </a:tcPr>
                </a:tc>
              </a:tr>
              <a:tr h="248950">
                <a:tc>
                  <a:txBody>
                    <a:bodyPr/>
                    <a:lstStyle/>
                    <a:p>
                      <a:r>
                        <a:rPr lang="ru-RU" sz="1400" dirty="0" smtClean="0"/>
                        <a:t>2.</a:t>
                      </a:r>
                      <a:endParaRPr lang="ru-RU" sz="1400" dirty="0"/>
                    </a:p>
                  </a:txBody>
                  <a:tcPr>
                    <a:solidFill>
                      <a:schemeClr val="bg1"/>
                    </a:solidFill>
                  </a:tcPr>
                </a:tc>
                <a:tc>
                  <a:txBody>
                    <a:bodyPr/>
                    <a:lstStyle/>
                    <a:p>
                      <a:r>
                        <a:rPr lang="ru-RU" sz="1400" dirty="0" smtClean="0"/>
                        <a:t>Межбюджетные трансферты</a:t>
                      </a:r>
                      <a:endParaRPr lang="ru-RU" sz="1400" dirty="0"/>
                    </a:p>
                  </a:txBody>
                  <a:tcPr>
                    <a:solidFill>
                      <a:schemeClr val="bg1"/>
                    </a:solidFill>
                  </a:tcPr>
                </a:tc>
                <a:tc>
                  <a:txBody>
                    <a:bodyPr/>
                    <a:lstStyle/>
                    <a:p>
                      <a:r>
                        <a:rPr lang="ru-RU" sz="1400" b="1" dirty="0" smtClean="0"/>
                        <a:t>6</a:t>
                      </a:r>
                      <a:r>
                        <a:rPr lang="ru-RU" sz="1400" b="1" baseline="0" dirty="0" smtClean="0"/>
                        <a:t> 873,1</a:t>
                      </a:r>
                      <a:endParaRPr lang="ru-RU" sz="1400" b="1" dirty="0"/>
                    </a:p>
                  </a:txBody>
                  <a:tcPr>
                    <a:solidFill>
                      <a:schemeClr val="bg1"/>
                    </a:solidFill>
                  </a:tcPr>
                </a:tc>
              </a:tr>
              <a:tr h="301340">
                <a:tc>
                  <a:txBody>
                    <a:bodyPr/>
                    <a:lstStyle/>
                    <a:p>
                      <a:endParaRPr lang="ru-RU" sz="1600" dirty="0"/>
                    </a:p>
                  </a:txBody>
                  <a:tcPr>
                    <a:solidFill>
                      <a:schemeClr val="tx2">
                        <a:lumMod val="40000"/>
                        <a:lumOff val="60000"/>
                      </a:schemeClr>
                    </a:solidFill>
                  </a:tcPr>
                </a:tc>
                <a:tc>
                  <a:txBody>
                    <a:bodyPr/>
                    <a:lstStyle/>
                    <a:p>
                      <a:r>
                        <a:rPr lang="ru-RU" sz="1600" dirty="0" smtClean="0"/>
                        <a:t>Всего доходов</a:t>
                      </a:r>
                      <a:endParaRPr lang="ru-RU" sz="1600" dirty="0"/>
                    </a:p>
                  </a:txBody>
                  <a:tcPr>
                    <a:solidFill>
                      <a:schemeClr val="tx2">
                        <a:lumMod val="40000"/>
                        <a:lumOff val="60000"/>
                      </a:schemeClr>
                    </a:solidFill>
                  </a:tcPr>
                </a:tc>
                <a:tc>
                  <a:txBody>
                    <a:bodyPr/>
                    <a:lstStyle/>
                    <a:p>
                      <a:r>
                        <a:rPr lang="ru-RU" sz="1600" b="1" dirty="0" smtClean="0"/>
                        <a:t>39</a:t>
                      </a:r>
                      <a:r>
                        <a:rPr lang="ru-RU" sz="1600" b="1" baseline="0" dirty="0" smtClean="0"/>
                        <a:t> 933,3</a:t>
                      </a:r>
                      <a:endParaRPr lang="ru-RU" sz="1600" b="1" dirty="0"/>
                    </a:p>
                  </a:txBody>
                  <a:tcPr>
                    <a:solidFill>
                      <a:schemeClr val="tx2">
                        <a:lumMod val="40000"/>
                        <a:lumOff val="60000"/>
                      </a:schemeClr>
                    </a:solidFill>
                  </a:tcPr>
                </a:tc>
              </a:tr>
              <a:tr h="292770">
                <a:tc>
                  <a:txBody>
                    <a:bodyPr/>
                    <a:lstStyle/>
                    <a:p>
                      <a:endParaRPr lang="ru-RU" sz="1600"/>
                    </a:p>
                  </a:txBody>
                  <a:tcPr/>
                </a:tc>
                <a:tc>
                  <a:txBody>
                    <a:bodyPr/>
                    <a:lstStyle/>
                    <a:p>
                      <a:r>
                        <a:rPr lang="ru-RU" sz="1600" dirty="0" smtClean="0"/>
                        <a:t>Расходы </a:t>
                      </a:r>
                      <a:endParaRPr lang="ru-RU" sz="1600" dirty="0"/>
                    </a:p>
                  </a:txBody>
                  <a:tcPr/>
                </a:tc>
                <a:tc>
                  <a:txBody>
                    <a:bodyPr/>
                    <a:lstStyle/>
                    <a:p>
                      <a:endParaRPr lang="ru-RU" sz="1600" dirty="0"/>
                    </a:p>
                  </a:txBody>
                  <a:tcPr/>
                </a:tc>
              </a:tr>
              <a:tr h="370840">
                <a:tc>
                  <a:txBody>
                    <a:bodyPr/>
                    <a:lstStyle/>
                    <a:p>
                      <a:r>
                        <a:rPr lang="ru-RU" sz="1400" dirty="0" smtClean="0"/>
                        <a:t>1.</a:t>
                      </a:r>
                      <a:endParaRPr lang="ru-RU" sz="1400" dirty="0"/>
                    </a:p>
                  </a:txBody>
                  <a:tcPr>
                    <a:solidFill>
                      <a:schemeClr val="bg1"/>
                    </a:solidFill>
                  </a:tcPr>
                </a:tc>
                <a:tc>
                  <a:txBody>
                    <a:bodyPr/>
                    <a:lstStyle/>
                    <a:p>
                      <a:r>
                        <a:rPr lang="ru-RU" sz="1400" dirty="0" smtClean="0"/>
                        <a:t>Муниципальная программа «Содержание и развитие муниципального хозяйства»</a:t>
                      </a:r>
                      <a:endParaRPr lang="ru-RU" sz="1400" dirty="0"/>
                    </a:p>
                  </a:txBody>
                  <a:tcPr>
                    <a:solidFill>
                      <a:schemeClr val="bg1"/>
                    </a:solidFill>
                  </a:tcPr>
                </a:tc>
                <a:tc>
                  <a:txBody>
                    <a:bodyPr/>
                    <a:lstStyle/>
                    <a:p>
                      <a:r>
                        <a:rPr lang="ru-RU" sz="1400" b="1" dirty="0" smtClean="0"/>
                        <a:t>39</a:t>
                      </a:r>
                      <a:r>
                        <a:rPr lang="ru-RU" sz="1400" b="1" baseline="0" dirty="0" smtClean="0"/>
                        <a:t> 933,3</a:t>
                      </a:r>
                      <a:endParaRPr lang="ru-RU" sz="1400" b="1" dirty="0"/>
                    </a:p>
                  </a:txBody>
                  <a:tcPr>
                    <a:solidFill>
                      <a:schemeClr val="bg1"/>
                    </a:solidFill>
                  </a:tcPr>
                </a:tc>
              </a:tr>
              <a:tr h="370840">
                <a:tc>
                  <a:txBody>
                    <a:bodyPr/>
                    <a:lstStyle/>
                    <a:p>
                      <a:r>
                        <a:rPr lang="ru-RU" sz="1400" dirty="0" smtClean="0"/>
                        <a:t>1.1.</a:t>
                      </a:r>
                      <a:endParaRPr lang="ru-RU" sz="1400" dirty="0"/>
                    </a:p>
                  </a:txBody>
                  <a:tcPr>
                    <a:solidFill>
                      <a:schemeClr val="bg1"/>
                    </a:solidFill>
                  </a:tcPr>
                </a:tc>
                <a:tc>
                  <a:txBody>
                    <a:bodyPr/>
                    <a:lstStyle/>
                    <a:p>
                      <a:pPr algn="just"/>
                      <a:r>
                        <a:rPr lang="ru-RU" sz="1400" dirty="0" smtClean="0"/>
                        <a:t>Подпрограмма «Развитие транспортной системы (организация транспортного обслуживания населения, развитие дорожного хозяйства)»</a:t>
                      </a:r>
                      <a:endParaRPr lang="ru-RU" sz="1400" dirty="0"/>
                    </a:p>
                  </a:txBody>
                  <a:tcPr>
                    <a:solidFill>
                      <a:schemeClr val="bg1"/>
                    </a:solidFill>
                  </a:tcPr>
                </a:tc>
                <a:tc>
                  <a:txBody>
                    <a:bodyPr/>
                    <a:lstStyle/>
                    <a:p>
                      <a:r>
                        <a:rPr lang="ru-RU" sz="1400" b="1" dirty="0" smtClean="0"/>
                        <a:t>39</a:t>
                      </a:r>
                      <a:r>
                        <a:rPr lang="ru-RU" sz="1400" b="1" baseline="0" dirty="0" smtClean="0"/>
                        <a:t> 933,3</a:t>
                      </a:r>
                      <a:endParaRPr lang="ru-RU" sz="1400" b="1" dirty="0"/>
                    </a:p>
                  </a:txBody>
                  <a:tcPr>
                    <a:solidFill>
                      <a:schemeClr val="bg1"/>
                    </a:solidFill>
                  </a:tcPr>
                </a:tc>
              </a:tr>
              <a:tr h="269944">
                <a:tc>
                  <a:txBody>
                    <a:bodyPr/>
                    <a:lstStyle/>
                    <a:p>
                      <a:r>
                        <a:rPr lang="ru-RU" sz="1400" dirty="0" smtClean="0"/>
                        <a:t>1.1.1.</a:t>
                      </a:r>
                      <a:endParaRPr lang="ru-RU" sz="1400" dirty="0"/>
                    </a:p>
                  </a:txBody>
                  <a:tcPr>
                    <a:solidFill>
                      <a:schemeClr val="bg1"/>
                    </a:solidFill>
                  </a:tcPr>
                </a:tc>
                <a:tc>
                  <a:txBody>
                    <a:bodyPr/>
                    <a:lstStyle/>
                    <a:p>
                      <a:r>
                        <a:rPr lang="ru-RU" sz="1400" dirty="0" smtClean="0"/>
                        <a:t>Развитие и содержание дорожной сети на территории </a:t>
                      </a:r>
                      <a:r>
                        <a:rPr lang="ru-RU" sz="1400" dirty="0" err="1" smtClean="0"/>
                        <a:t>Кизнерского</a:t>
                      </a:r>
                      <a:r>
                        <a:rPr lang="ru-RU" sz="1400" dirty="0" smtClean="0"/>
                        <a:t> района</a:t>
                      </a:r>
                      <a:endParaRPr lang="ru-RU" sz="1400" dirty="0"/>
                    </a:p>
                  </a:txBody>
                  <a:tcPr>
                    <a:solidFill>
                      <a:schemeClr val="bg1"/>
                    </a:solidFill>
                  </a:tcPr>
                </a:tc>
                <a:tc>
                  <a:txBody>
                    <a:bodyPr/>
                    <a:lstStyle/>
                    <a:p>
                      <a:r>
                        <a:rPr lang="ru-RU" sz="1400" b="1" dirty="0" smtClean="0"/>
                        <a:t>39</a:t>
                      </a:r>
                      <a:r>
                        <a:rPr lang="ru-RU" sz="1400" b="1" baseline="0" dirty="0" smtClean="0"/>
                        <a:t> 933,3</a:t>
                      </a:r>
                      <a:endParaRPr lang="ru-RU" sz="1400" b="1" dirty="0"/>
                    </a:p>
                  </a:txBody>
                  <a:tcPr>
                    <a:solidFill>
                      <a:schemeClr val="bg1"/>
                    </a:solidFill>
                  </a:tcPr>
                </a:tc>
              </a:tr>
              <a:tr h="438720">
                <a:tc>
                  <a:txBody>
                    <a:bodyPr/>
                    <a:lstStyle/>
                    <a:p>
                      <a:r>
                        <a:rPr lang="ru-RU" sz="1400" dirty="0" smtClean="0"/>
                        <a:t>1.1.1.1.</a:t>
                      </a:r>
                      <a:endParaRPr lang="ru-RU" sz="1400" dirty="0"/>
                    </a:p>
                  </a:txBody>
                  <a:tcPr>
                    <a:solidFill>
                      <a:schemeClr val="bg1"/>
                    </a:solidFill>
                  </a:tcPr>
                </a:tc>
                <a:tc>
                  <a:txBody>
                    <a:bodyPr/>
                    <a:lstStyle/>
                    <a:p>
                      <a:r>
                        <a:rPr lang="ru-RU" sz="1400" dirty="0" smtClean="0"/>
                        <a:t>Капитальный ремонт, ремонт и содержание автомобильных дорог</a:t>
                      </a:r>
                      <a:r>
                        <a:rPr lang="ru-RU" sz="1400" baseline="0" dirty="0" smtClean="0"/>
                        <a:t> общего пользования местного значения</a:t>
                      </a:r>
                      <a:endParaRPr lang="ru-RU" sz="1400" dirty="0"/>
                    </a:p>
                  </a:txBody>
                  <a:tcPr>
                    <a:solidFill>
                      <a:schemeClr val="bg1"/>
                    </a:solidFill>
                  </a:tcPr>
                </a:tc>
                <a:tc>
                  <a:txBody>
                    <a:bodyPr/>
                    <a:lstStyle/>
                    <a:p>
                      <a:r>
                        <a:rPr lang="ru-RU" sz="1400" b="1" dirty="0" smtClean="0"/>
                        <a:t>39</a:t>
                      </a:r>
                      <a:r>
                        <a:rPr lang="ru-RU" sz="1400" b="1" baseline="0" dirty="0" smtClean="0"/>
                        <a:t> 933,3</a:t>
                      </a:r>
                      <a:endParaRPr lang="ru-RU" sz="1400" b="1" dirty="0"/>
                    </a:p>
                  </a:txBody>
                  <a:tcPr>
                    <a:solidFill>
                      <a:schemeClr val="bg1"/>
                    </a:solidFill>
                  </a:tcPr>
                </a:tc>
              </a:tr>
              <a:tr h="370840">
                <a:tc>
                  <a:txBody>
                    <a:bodyPr/>
                    <a:lstStyle/>
                    <a:p>
                      <a:r>
                        <a:rPr lang="ru-RU" sz="1400" dirty="0" smtClean="0"/>
                        <a:t>1.1.3</a:t>
                      </a:r>
                      <a:endParaRPr lang="ru-RU" sz="1400" dirty="0"/>
                    </a:p>
                  </a:txBody>
                  <a:tcPr>
                    <a:solidFill>
                      <a:schemeClr val="bg1"/>
                    </a:solidFill>
                  </a:tcPr>
                </a:tc>
                <a:tc>
                  <a:txBody>
                    <a:bodyPr/>
                    <a:lstStyle/>
                    <a:p>
                      <a:pPr algn="just"/>
                      <a:r>
                        <a:rPr lang="ru-RU" sz="1400" dirty="0" smtClean="0"/>
                        <a:t>Развитие сети автомобильных дорог </a:t>
                      </a:r>
                      <a:endParaRPr lang="ru-RU" sz="1400" dirty="0"/>
                    </a:p>
                  </a:txBody>
                  <a:tcPr>
                    <a:solidFill>
                      <a:schemeClr val="bg1"/>
                    </a:solidFill>
                  </a:tcPr>
                </a:tc>
                <a:tc>
                  <a:txBody>
                    <a:bodyPr/>
                    <a:lstStyle/>
                    <a:p>
                      <a:r>
                        <a:rPr lang="ru-RU" sz="1400" b="1" dirty="0" smtClean="0"/>
                        <a:t>0</a:t>
                      </a:r>
                      <a:endParaRPr lang="ru-RU" sz="1400" b="1" dirty="0"/>
                    </a:p>
                  </a:txBody>
                  <a:tcPr>
                    <a:solidFill>
                      <a:schemeClr val="bg1"/>
                    </a:solidFill>
                  </a:tcPr>
                </a:tc>
              </a:tr>
              <a:tr h="370840">
                <a:tc>
                  <a:txBody>
                    <a:bodyPr/>
                    <a:lstStyle/>
                    <a:p>
                      <a:endParaRPr lang="ru-RU" sz="1600" dirty="0"/>
                    </a:p>
                  </a:txBody>
                  <a:tcPr>
                    <a:solidFill>
                      <a:schemeClr val="tx2">
                        <a:lumMod val="40000"/>
                        <a:lumOff val="60000"/>
                      </a:schemeClr>
                    </a:solidFill>
                  </a:tcPr>
                </a:tc>
                <a:tc>
                  <a:txBody>
                    <a:bodyPr/>
                    <a:lstStyle/>
                    <a:p>
                      <a:pPr algn="just"/>
                      <a:r>
                        <a:rPr lang="ru-RU" sz="1600" dirty="0" smtClean="0"/>
                        <a:t>Всего расходов</a:t>
                      </a:r>
                      <a:endParaRPr lang="ru-RU" sz="1600" dirty="0"/>
                    </a:p>
                  </a:txBody>
                  <a:tcPr>
                    <a:solidFill>
                      <a:schemeClr val="tx2">
                        <a:lumMod val="40000"/>
                        <a:lumOff val="60000"/>
                      </a:schemeClr>
                    </a:solidFill>
                  </a:tcPr>
                </a:tc>
                <a:tc>
                  <a:txBody>
                    <a:bodyPr/>
                    <a:lstStyle/>
                    <a:p>
                      <a:r>
                        <a:rPr lang="ru-RU" sz="1600" b="1" dirty="0" smtClean="0"/>
                        <a:t>39</a:t>
                      </a:r>
                      <a:r>
                        <a:rPr lang="ru-RU" sz="1600" b="1" baseline="0" dirty="0" smtClean="0"/>
                        <a:t> 933,3</a:t>
                      </a:r>
                      <a:endParaRPr lang="ru-RU" sz="1600" b="1" dirty="0"/>
                    </a:p>
                  </a:txBody>
                  <a:tcPr>
                    <a:solidFill>
                      <a:schemeClr val="tx2">
                        <a:lumMod val="40000"/>
                        <a:lumOff val="60000"/>
                      </a:schemeClr>
                    </a:solidFill>
                  </a:tcPr>
                </a:tc>
              </a:tr>
            </a:tbl>
          </a:graphicData>
        </a:graphic>
      </p:graphicFrame>
    </p:spTree>
    <p:extLst>
      <p:ext uri="{BB962C8B-B14F-4D97-AF65-F5344CB8AC3E}">
        <p14:creationId xmlns="" xmlns:p14="http://schemas.microsoft.com/office/powerpoint/2010/main" val="68979334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fontAlgn="base">
              <a:spcAft>
                <a:spcPct val="0"/>
              </a:spcAft>
              <a:defRPr/>
            </a:pPr>
            <a:r>
              <a:rPr lang="ru-RU" sz="2800" b="1" dirty="0">
                <a:ln w="18000">
                  <a:noFill/>
                  <a:prstDash val="solid"/>
                  <a:miter lim="800000"/>
                </a:ln>
                <a:solidFill>
                  <a:schemeClr val="tx2">
                    <a:lumMod val="50000"/>
                  </a:schemeClr>
                </a:solidFill>
                <a:effectLst>
                  <a:outerShdw blurRad="25500" dist="23000" dir="7020000" algn="tl">
                    <a:srgbClr val="000000">
                      <a:alpha val="50000"/>
                    </a:srgbClr>
                  </a:outerShdw>
                </a:effectLst>
                <a:latin typeface="Bookman Old Style" panose="02050604050505020204" pitchFamily="18" charset="0"/>
                <a:cs typeface="Arial" panose="020B0604020202020204" pitchFamily="34" charset="0"/>
              </a:rPr>
              <a:t>Объем муниципального долга бюджета </a:t>
            </a:r>
            <a:r>
              <a:rPr lang="ru-RU" sz="2800" b="1" dirty="0" err="1" smtClean="0">
                <a:ln w="18000">
                  <a:noFill/>
                  <a:prstDash val="solid"/>
                  <a:miter lim="800000"/>
                </a:ln>
                <a:solidFill>
                  <a:schemeClr val="tx2">
                    <a:lumMod val="50000"/>
                  </a:schemeClr>
                </a:solidFill>
                <a:effectLst>
                  <a:outerShdw blurRad="25500" dist="23000" dir="7020000" algn="tl">
                    <a:srgbClr val="000000">
                      <a:alpha val="50000"/>
                    </a:srgbClr>
                  </a:outerShdw>
                </a:effectLst>
                <a:latin typeface="Bookman Old Style" panose="02050604050505020204" pitchFamily="18" charset="0"/>
                <a:cs typeface="Arial" panose="020B0604020202020204" pitchFamily="34" charset="0"/>
              </a:rPr>
              <a:t>Кизнерского</a:t>
            </a:r>
            <a:r>
              <a:rPr lang="ru-RU" sz="2800" b="1" dirty="0" smtClean="0">
                <a:ln w="18000">
                  <a:noFill/>
                  <a:prstDash val="solid"/>
                  <a:miter lim="800000"/>
                </a:ln>
                <a:solidFill>
                  <a:schemeClr val="tx2">
                    <a:lumMod val="50000"/>
                  </a:schemeClr>
                </a:solidFill>
                <a:effectLst>
                  <a:outerShdw blurRad="25500" dist="23000" dir="7020000" algn="tl">
                    <a:srgbClr val="000000">
                      <a:alpha val="50000"/>
                    </a:srgbClr>
                  </a:outerShdw>
                </a:effectLst>
                <a:latin typeface="Bookman Old Style" panose="02050604050505020204" pitchFamily="18" charset="0"/>
                <a:cs typeface="Arial" panose="020B0604020202020204" pitchFamily="34" charset="0"/>
              </a:rPr>
              <a:t> </a:t>
            </a:r>
            <a:r>
              <a:rPr lang="ru-RU" sz="2800" b="1" dirty="0">
                <a:ln w="18000">
                  <a:noFill/>
                  <a:prstDash val="solid"/>
                  <a:miter lim="800000"/>
                </a:ln>
                <a:solidFill>
                  <a:schemeClr val="tx2">
                    <a:lumMod val="50000"/>
                  </a:schemeClr>
                </a:solidFill>
                <a:effectLst>
                  <a:outerShdw blurRad="25500" dist="23000" dir="7020000" algn="tl">
                    <a:srgbClr val="000000">
                      <a:alpha val="50000"/>
                    </a:srgbClr>
                  </a:outerShdw>
                </a:effectLst>
                <a:latin typeface="Bookman Old Style" panose="02050604050505020204" pitchFamily="18" charset="0"/>
                <a:cs typeface="Arial" panose="020B0604020202020204" pitchFamily="34" charset="0"/>
              </a:rPr>
              <a:t>района</a:t>
            </a:r>
            <a:br>
              <a:rPr lang="ru-RU" sz="2800" b="1" dirty="0">
                <a:ln w="18000">
                  <a:noFill/>
                  <a:prstDash val="solid"/>
                  <a:miter lim="800000"/>
                </a:ln>
                <a:solidFill>
                  <a:schemeClr val="tx2">
                    <a:lumMod val="50000"/>
                  </a:schemeClr>
                </a:solidFill>
                <a:effectLst>
                  <a:outerShdw blurRad="25500" dist="23000" dir="7020000" algn="tl">
                    <a:srgbClr val="000000">
                      <a:alpha val="50000"/>
                    </a:srgbClr>
                  </a:outerShdw>
                </a:effectLst>
                <a:latin typeface="Bookman Old Style" panose="02050604050505020204" pitchFamily="18" charset="0"/>
                <a:cs typeface="Arial" panose="020B0604020202020204" pitchFamily="34" charset="0"/>
              </a:rPr>
            </a:br>
            <a:endParaRPr lang="ru-RU" sz="2800" dirty="0">
              <a:latin typeface="Bookman Old Style" panose="02050604050505020204" pitchFamily="18" charset="0"/>
            </a:endParaRPr>
          </a:p>
        </p:txBody>
      </p:sp>
      <p:sp>
        <p:nvSpPr>
          <p:cNvPr id="3" name="Объект 2"/>
          <p:cNvSpPr>
            <a:spLocks noGrp="1"/>
          </p:cNvSpPr>
          <p:nvPr>
            <p:ph idx="1"/>
          </p:nvPr>
        </p:nvSpPr>
        <p:spPr>
          <a:xfrm>
            <a:off x="179512" y="1268760"/>
            <a:ext cx="8784976" cy="5400600"/>
          </a:xfrm>
        </p:spPr>
        <p:txBody>
          <a:bodyPr/>
          <a:lstStyle/>
          <a:p>
            <a:pPr marL="0" indent="0" algn="ctr">
              <a:buNone/>
            </a:pPr>
            <a:r>
              <a:rPr lang="ru-RU" sz="2000" dirty="0">
                <a:latin typeface="Times New Roman"/>
                <a:cs typeface="Times New Roman"/>
              </a:rPr>
              <a:t>* </a:t>
            </a:r>
            <a:r>
              <a:rPr lang="ru-RU" altLang="ru-RU" sz="2000" b="1" dirty="0" smtClean="0">
                <a:solidFill>
                  <a:prstClr val="black"/>
                </a:solidFill>
              </a:rPr>
              <a:t>Верхний </a:t>
            </a:r>
            <a:r>
              <a:rPr lang="ru-RU" altLang="ru-RU" sz="2000" b="1" dirty="0">
                <a:solidFill>
                  <a:prstClr val="black"/>
                </a:solidFill>
              </a:rPr>
              <a:t>предел муниципального внутреннего </a:t>
            </a:r>
            <a:r>
              <a:rPr lang="ru-RU" altLang="ru-RU" sz="2000" b="1" dirty="0" smtClean="0">
                <a:solidFill>
                  <a:prstClr val="black"/>
                </a:solidFill>
              </a:rPr>
              <a:t>долга </a:t>
            </a:r>
            <a:r>
              <a:rPr lang="ru-RU" sz="2000" dirty="0">
                <a:latin typeface="Times New Roman"/>
                <a:cs typeface="Times New Roman"/>
              </a:rPr>
              <a:t>*</a:t>
            </a:r>
            <a:endParaRPr lang="ru-RU" sz="2000" dirty="0"/>
          </a:p>
          <a:p>
            <a:pPr marL="0" indent="0" algn="ctr">
              <a:buNone/>
            </a:pPr>
            <a:endParaRPr lang="ru-RU" altLang="ru-RU" sz="2000" b="1" dirty="0">
              <a:solidFill>
                <a:prstClr val="black"/>
              </a:solidFill>
            </a:endParaRPr>
          </a:p>
        </p:txBody>
      </p:sp>
      <p:sp>
        <p:nvSpPr>
          <p:cNvPr id="4" name="Прямоугольник 3"/>
          <p:cNvSpPr/>
          <p:nvPr/>
        </p:nvSpPr>
        <p:spPr>
          <a:xfrm>
            <a:off x="0" y="3857628"/>
            <a:ext cx="1785918" cy="830997"/>
          </a:xfrm>
          <a:prstGeom prst="rect">
            <a:avLst/>
          </a:prstGeom>
        </p:spPr>
        <p:txBody>
          <a:bodyPr wrap="square">
            <a:spAutoFit/>
          </a:bodyPr>
          <a:lstStyle/>
          <a:p>
            <a:pPr algn="ctr" eaLnBrk="0" fontAlgn="base" hangingPunct="0">
              <a:spcBef>
                <a:spcPct val="0"/>
              </a:spcBef>
              <a:spcAft>
                <a:spcPct val="0"/>
              </a:spcAft>
            </a:pPr>
            <a:r>
              <a:rPr lang="ru-RU" altLang="ru-RU" sz="1600" b="1" dirty="0" smtClean="0">
                <a:solidFill>
                  <a:schemeClr val="accent4">
                    <a:lumMod val="50000"/>
                  </a:schemeClr>
                </a:solidFill>
              </a:rPr>
              <a:t>106 934,2 </a:t>
            </a:r>
          </a:p>
          <a:p>
            <a:pPr algn="ctr" eaLnBrk="0" fontAlgn="base" hangingPunct="0">
              <a:spcBef>
                <a:spcPct val="0"/>
              </a:spcBef>
              <a:spcAft>
                <a:spcPct val="0"/>
              </a:spcAft>
            </a:pPr>
            <a:r>
              <a:rPr lang="ru-RU" altLang="ru-RU" sz="1600" b="1" dirty="0" smtClean="0">
                <a:solidFill>
                  <a:schemeClr val="accent4">
                    <a:lumMod val="50000"/>
                  </a:schemeClr>
                </a:solidFill>
              </a:rPr>
              <a:t>тыс</a:t>
            </a:r>
            <a:r>
              <a:rPr lang="ru-RU" altLang="ru-RU" sz="1600" b="1" dirty="0">
                <a:solidFill>
                  <a:schemeClr val="accent4">
                    <a:lumMod val="50000"/>
                  </a:schemeClr>
                </a:solidFill>
              </a:rPr>
              <a:t>. руб</a:t>
            </a:r>
            <a:r>
              <a:rPr lang="ru-RU" altLang="ru-RU" sz="1600" b="1" dirty="0">
                <a:solidFill>
                  <a:schemeClr val="bg2">
                    <a:lumMod val="10000"/>
                  </a:schemeClr>
                </a:solidFill>
              </a:rPr>
              <a:t>.</a:t>
            </a:r>
          </a:p>
          <a:p>
            <a:pPr algn="ctr" eaLnBrk="0" fontAlgn="base" hangingPunct="0">
              <a:spcBef>
                <a:spcPct val="0"/>
              </a:spcBef>
              <a:spcAft>
                <a:spcPct val="0"/>
              </a:spcAft>
            </a:pPr>
            <a:r>
              <a:rPr lang="ru-RU" altLang="ru-RU" sz="1600" b="1" dirty="0">
                <a:solidFill>
                  <a:srgbClr val="C00000"/>
                </a:solidFill>
              </a:rPr>
              <a:t>на </a:t>
            </a:r>
            <a:r>
              <a:rPr lang="ru-RU" altLang="ru-RU" sz="1600" b="1" dirty="0" smtClean="0">
                <a:solidFill>
                  <a:srgbClr val="C00000"/>
                </a:solidFill>
              </a:rPr>
              <a:t>01.01.2022 </a:t>
            </a:r>
            <a:r>
              <a:rPr lang="ru-RU" altLang="ru-RU" sz="1600" b="1" dirty="0">
                <a:solidFill>
                  <a:srgbClr val="C00000"/>
                </a:solidFill>
              </a:rPr>
              <a:t>г.</a:t>
            </a:r>
          </a:p>
        </p:txBody>
      </p:sp>
      <p:sp>
        <p:nvSpPr>
          <p:cNvPr id="5" name="Прямоугольник 4"/>
          <p:cNvSpPr/>
          <p:nvPr/>
        </p:nvSpPr>
        <p:spPr>
          <a:xfrm>
            <a:off x="1643042" y="3214686"/>
            <a:ext cx="1785950" cy="861774"/>
          </a:xfrm>
          <a:prstGeom prst="rect">
            <a:avLst/>
          </a:prstGeom>
        </p:spPr>
        <p:txBody>
          <a:bodyPr wrap="square">
            <a:spAutoFit/>
          </a:bodyPr>
          <a:lstStyle/>
          <a:p>
            <a:pPr algn="ctr" eaLnBrk="0" fontAlgn="base" hangingPunct="0">
              <a:spcBef>
                <a:spcPct val="0"/>
              </a:spcBef>
              <a:spcAft>
                <a:spcPct val="0"/>
              </a:spcAft>
            </a:pPr>
            <a:r>
              <a:rPr lang="ru-RU" altLang="ru-RU" sz="1600" b="1" dirty="0" smtClean="0">
                <a:solidFill>
                  <a:srgbClr val="002060"/>
                </a:solidFill>
              </a:rPr>
              <a:t>126 159,3</a:t>
            </a:r>
          </a:p>
          <a:p>
            <a:pPr algn="ctr" eaLnBrk="0" fontAlgn="base" hangingPunct="0">
              <a:spcBef>
                <a:spcPct val="0"/>
              </a:spcBef>
              <a:spcAft>
                <a:spcPct val="0"/>
              </a:spcAft>
            </a:pPr>
            <a:r>
              <a:rPr lang="ru-RU" altLang="ru-RU" sz="1600" b="1" dirty="0" smtClean="0">
                <a:solidFill>
                  <a:srgbClr val="002060"/>
                </a:solidFill>
              </a:rPr>
              <a:t> тыс</a:t>
            </a:r>
            <a:r>
              <a:rPr lang="ru-RU" altLang="ru-RU" sz="1600" b="1" dirty="0">
                <a:solidFill>
                  <a:srgbClr val="002060"/>
                </a:solidFill>
              </a:rPr>
              <a:t>. руб.</a:t>
            </a:r>
          </a:p>
          <a:p>
            <a:pPr algn="ctr" eaLnBrk="0" fontAlgn="base" hangingPunct="0">
              <a:spcBef>
                <a:spcPct val="0"/>
              </a:spcBef>
              <a:spcAft>
                <a:spcPct val="0"/>
              </a:spcAft>
            </a:pPr>
            <a:r>
              <a:rPr lang="ru-RU" altLang="ru-RU" sz="1600" b="1" dirty="0">
                <a:solidFill>
                  <a:srgbClr val="C00000"/>
                </a:solidFill>
              </a:rPr>
              <a:t>на </a:t>
            </a:r>
            <a:r>
              <a:rPr lang="ru-RU" altLang="ru-RU" sz="1600" b="1" dirty="0" smtClean="0">
                <a:solidFill>
                  <a:srgbClr val="C00000"/>
                </a:solidFill>
              </a:rPr>
              <a:t>01.01.2023 </a:t>
            </a:r>
            <a:r>
              <a:rPr lang="ru-RU" altLang="ru-RU" sz="1600" b="1" dirty="0">
                <a:solidFill>
                  <a:srgbClr val="C00000"/>
                </a:solidFill>
              </a:rPr>
              <a:t>г</a:t>
            </a:r>
            <a:r>
              <a:rPr lang="ru-RU" altLang="ru-RU" b="1" dirty="0">
                <a:solidFill>
                  <a:srgbClr val="C00000"/>
                </a:solidFill>
              </a:rPr>
              <a:t>.</a:t>
            </a:r>
          </a:p>
        </p:txBody>
      </p:sp>
      <p:sp>
        <p:nvSpPr>
          <p:cNvPr id="6" name="TextBox 5"/>
          <p:cNvSpPr txBox="1"/>
          <p:nvPr/>
        </p:nvSpPr>
        <p:spPr>
          <a:xfrm>
            <a:off x="9036496" y="2060848"/>
            <a:ext cx="184731" cy="369332"/>
          </a:xfrm>
          <a:prstGeom prst="rect">
            <a:avLst/>
          </a:prstGeom>
          <a:noFill/>
        </p:spPr>
        <p:txBody>
          <a:bodyPr wrap="none" rtlCol="0">
            <a:spAutoFit/>
          </a:bodyPr>
          <a:lstStyle/>
          <a:p>
            <a:endParaRPr lang="ru-RU" dirty="0"/>
          </a:p>
        </p:txBody>
      </p:sp>
      <p:sp>
        <p:nvSpPr>
          <p:cNvPr id="9" name="TextBox 8"/>
          <p:cNvSpPr txBox="1"/>
          <p:nvPr/>
        </p:nvSpPr>
        <p:spPr>
          <a:xfrm>
            <a:off x="3500430" y="2857496"/>
            <a:ext cx="1857388" cy="830997"/>
          </a:xfrm>
          <a:prstGeom prst="rect">
            <a:avLst/>
          </a:prstGeom>
          <a:noFill/>
        </p:spPr>
        <p:txBody>
          <a:bodyPr wrap="square" rtlCol="0">
            <a:spAutoFit/>
          </a:bodyPr>
          <a:lstStyle/>
          <a:p>
            <a:pPr algn="ctr"/>
            <a:r>
              <a:rPr lang="ru-RU" sz="1600" b="1" dirty="0" smtClean="0">
                <a:solidFill>
                  <a:schemeClr val="tx2">
                    <a:lumMod val="75000"/>
                  </a:schemeClr>
                </a:solidFill>
              </a:rPr>
              <a:t>125 328,8 тыс.руб.</a:t>
            </a:r>
          </a:p>
          <a:p>
            <a:r>
              <a:rPr lang="ru-RU" sz="1600" b="1" dirty="0" smtClean="0">
                <a:solidFill>
                  <a:srgbClr val="C00000"/>
                </a:solidFill>
              </a:rPr>
              <a:t>на 01.01.2024 г.</a:t>
            </a:r>
            <a:endParaRPr lang="ru-RU" sz="1600" b="1" dirty="0">
              <a:solidFill>
                <a:srgbClr val="C00000"/>
              </a:solidFill>
            </a:endParaRPr>
          </a:p>
        </p:txBody>
      </p:sp>
      <p:sp>
        <p:nvSpPr>
          <p:cNvPr id="10" name="TextBox 9"/>
          <p:cNvSpPr txBox="1"/>
          <p:nvPr/>
        </p:nvSpPr>
        <p:spPr>
          <a:xfrm>
            <a:off x="5357818" y="2571744"/>
            <a:ext cx="1785950" cy="1107996"/>
          </a:xfrm>
          <a:prstGeom prst="rect">
            <a:avLst/>
          </a:prstGeom>
          <a:noFill/>
        </p:spPr>
        <p:txBody>
          <a:bodyPr wrap="square" rtlCol="0">
            <a:spAutoFit/>
          </a:bodyPr>
          <a:lstStyle/>
          <a:p>
            <a:pPr algn="ctr"/>
            <a:r>
              <a:rPr lang="ru-RU" sz="1600" b="1" dirty="0" smtClean="0">
                <a:solidFill>
                  <a:schemeClr val="tx2">
                    <a:lumMod val="75000"/>
                  </a:schemeClr>
                </a:solidFill>
              </a:rPr>
              <a:t>125 248,4 </a:t>
            </a:r>
          </a:p>
          <a:p>
            <a:pPr algn="ctr"/>
            <a:r>
              <a:rPr lang="ru-RU" sz="1600" b="1" dirty="0" smtClean="0">
                <a:solidFill>
                  <a:schemeClr val="tx2">
                    <a:lumMod val="75000"/>
                  </a:schemeClr>
                </a:solidFill>
              </a:rPr>
              <a:t>тыс. руб.</a:t>
            </a:r>
          </a:p>
          <a:p>
            <a:pPr algn="ctr"/>
            <a:r>
              <a:rPr lang="ru-RU" sz="1600" b="1" dirty="0" smtClean="0">
                <a:solidFill>
                  <a:srgbClr val="C00000"/>
                </a:solidFill>
              </a:rPr>
              <a:t> на 01.01.2025 г. </a:t>
            </a:r>
          </a:p>
          <a:p>
            <a:endParaRPr lang="ru-RU" b="1" dirty="0">
              <a:solidFill>
                <a:schemeClr val="tx2">
                  <a:lumMod val="75000"/>
                </a:schemeClr>
              </a:solidFill>
            </a:endParaRPr>
          </a:p>
        </p:txBody>
      </p:sp>
      <p:sp>
        <p:nvSpPr>
          <p:cNvPr id="11" name="Прямоугольник 10"/>
          <p:cNvSpPr/>
          <p:nvPr/>
        </p:nvSpPr>
        <p:spPr>
          <a:xfrm>
            <a:off x="35496" y="5140349"/>
            <a:ext cx="4572000" cy="369332"/>
          </a:xfrm>
          <a:prstGeom prst="rect">
            <a:avLst/>
          </a:prstGeom>
        </p:spPr>
        <p:txBody>
          <a:bodyPr>
            <a:spAutoFit/>
          </a:bodyPr>
          <a:lstStyle/>
          <a:p>
            <a:pPr eaLnBrk="0" fontAlgn="base" hangingPunct="0">
              <a:spcBef>
                <a:spcPct val="0"/>
              </a:spcBef>
              <a:spcAft>
                <a:spcPct val="0"/>
              </a:spcAft>
            </a:pPr>
            <a:r>
              <a:rPr lang="ru-RU" altLang="ru-RU" b="1" dirty="0" smtClean="0">
                <a:solidFill>
                  <a:srgbClr val="FF0000"/>
                </a:solidFill>
              </a:rPr>
              <a:t>.</a:t>
            </a:r>
            <a:endParaRPr lang="ru-RU" altLang="ru-RU" b="1" dirty="0">
              <a:solidFill>
                <a:srgbClr val="FF0000"/>
              </a:solidFill>
            </a:endParaRPr>
          </a:p>
        </p:txBody>
      </p:sp>
      <p:pic>
        <p:nvPicPr>
          <p:cNvPr id="14338" name="Picture 2"/>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285720" y="4929198"/>
            <a:ext cx="1285884" cy="142876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4339" name="Picture 3"/>
          <p:cNvPicPr>
            <a:picLocks noChangeAspect="1" noChangeArrowheads="1"/>
          </p:cNvPicPr>
          <p:nvPr/>
        </p:nvPicPr>
        <p:blipFill>
          <a:blip r:embed="rId3" cstate="email">
            <a:extLst>
              <a:ext uri="{28A0092B-C50C-407E-A947-70E740481C1C}">
                <a14:useLocalDpi xmlns="" xmlns:a14="http://schemas.microsoft.com/office/drawing/2010/main" val="0"/>
              </a:ext>
            </a:extLst>
          </a:blip>
          <a:srcRect/>
          <a:stretch>
            <a:fillRect/>
          </a:stretch>
        </p:blipFill>
        <p:spPr bwMode="auto">
          <a:xfrm>
            <a:off x="1857357" y="4286256"/>
            <a:ext cx="1357321" cy="150019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4340" name="Picture 4"/>
          <p:cNvPicPr>
            <a:picLocks noChangeAspect="1" noChangeArrowheads="1"/>
          </p:cNvPicPr>
          <p:nvPr/>
        </p:nvPicPr>
        <p:blipFill>
          <a:blip r:embed="rId4" cstate="email">
            <a:extLst>
              <a:ext uri="{28A0092B-C50C-407E-A947-70E740481C1C}">
                <a14:useLocalDpi xmlns="" xmlns:a14="http://schemas.microsoft.com/office/drawing/2010/main" val="0"/>
              </a:ext>
            </a:extLst>
          </a:blip>
          <a:srcRect/>
          <a:stretch>
            <a:fillRect/>
          </a:stretch>
        </p:blipFill>
        <p:spPr bwMode="auto">
          <a:xfrm>
            <a:off x="3643307" y="3786190"/>
            <a:ext cx="1357322" cy="157163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4341" name="Picture 5"/>
          <p:cNvPicPr>
            <a:picLocks noChangeAspect="1" noChangeArrowheads="1"/>
          </p:cNvPicPr>
          <p:nvPr/>
        </p:nvPicPr>
        <p:blipFill>
          <a:blip r:embed="rId5" cstate="email">
            <a:extLst>
              <a:ext uri="{28A0092B-C50C-407E-A947-70E740481C1C}">
                <a14:useLocalDpi xmlns="" xmlns:a14="http://schemas.microsoft.com/office/drawing/2010/main" val="0"/>
              </a:ext>
            </a:extLst>
          </a:blip>
          <a:srcRect/>
          <a:stretch>
            <a:fillRect/>
          </a:stretch>
        </p:blipFill>
        <p:spPr bwMode="auto">
          <a:xfrm>
            <a:off x="5429256" y="3571876"/>
            <a:ext cx="1428760" cy="142876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4" name="Picture 5"/>
          <p:cNvPicPr>
            <a:picLocks noChangeAspect="1" noChangeArrowheads="1"/>
          </p:cNvPicPr>
          <p:nvPr/>
        </p:nvPicPr>
        <p:blipFill>
          <a:blip r:embed="rId6" cstate="email">
            <a:extLst>
              <a:ext uri="{28A0092B-C50C-407E-A947-70E740481C1C}">
                <a14:useLocalDpi xmlns="" xmlns:a14="http://schemas.microsoft.com/office/drawing/2010/main" val="0"/>
              </a:ext>
            </a:extLst>
          </a:blip>
          <a:srcRect/>
          <a:stretch>
            <a:fillRect/>
          </a:stretch>
        </p:blipFill>
        <p:spPr bwMode="auto">
          <a:xfrm>
            <a:off x="7286644" y="2928934"/>
            <a:ext cx="1357322" cy="142876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7" name="TextBox 16"/>
          <p:cNvSpPr txBox="1"/>
          <p:nvPr/>
        </p:nvSpPr>
        <p:spPr>
          <a:xfrm>
            <a:off x="7000892" y="2000240"/>
            <a:ext cx="1785950" cy="1107996"/>
          </a:xfrm>
          <a:prstGeom prst="rect">
            <a:avLst/>
          </a:prstGeom>
          <a:noFill/>
        </p:spPr>
        <p:txBody>
          <a:bodyPr wrap="square" rtlCol="0">
            <a:spAutoFit/>
          </a:bodyPr>
          <a:lstStyle/>
          <a:p>
            <a:pPr algn="ctr"/>
            <a:r>
              <a:rPr lang="ru-RU" sz="1600" b="1" dirty="0" smtClean="0">
                <a:solidFill>
                  <a:schemeClr val="tx2">
                    <a:lumMod val="75000"/>
                  </a:schemeClr>
                </a:solidFill>
              </a:rPr>
              <a:t>125 167,9 </a:t>
            </a:r>
          </a:p>
          <a:p>
            <a:pPr algn="ctr"/>
            <a:r>
              <a:rPr lang="ru-RU" sz="1600" b="1" dirty="0" smtClean="0">
                <a:solidFill>
                  <a:schemeClr val="tx2">
                    <a:lumMod val="75000"/>
                  </a:schemeClr>
                </a:solidFill>
              </a:rPr>
              <a:t>тыс. руб.</a:t>
            </a:r>
          </a:p>
          <a:p>
            <a:r>
              <a:rPr lang="ru-RU" sz="1600" b="1" dirty="0" smtClean="0">
                <a:solidFill>
                  <a:srgbClr val="C00000"/>
                </a:solidFill>
              </a:rPr>
              <a:t> на 01.01.2026 г. </a:t>
            </a:r>
          </a:p>
          <a:p>
            <a:endParaRPr lang="ru-RU" b="1" dirty="0">
              <a:solidFill>
                <a:schemeClr val="tx2">
                  <a:lumMod val="75000"/>
                </a:schemeClr>
              </a:solidFill>
            </a:endParaRPr>
          </a:p>
        </p:txBody>
      </p:sp>
    </p:spTree>
    <p:extLst>
      <p:ext uri="{BB962C8B-B14F-4D97-AF65-F5344CB8AC3E}">
        <p14:creationId xmlns="" xmlns:p14="http://schemas.microsoft.com/office/powerpoint/2010/main" val="296929125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4624"/>
            <a:ext cx="8229600" cy="1143000"/>
          </a:xfrm>
        </p:spPr>
        <p:txBody>
          <a:bodyPr>
            <a:normAutofit/>
          </a:bodyPr>
          <a:lstStyle/>
          <a:p>
            <a:pPr algn="ctr"/>
            <a:r>
              <a:rPr lang="ru-RU" sz="2400" b="1" dirty="0" smtClean="0">
                <a:solidFill>
                  <a:schemeClr val="tx2">
                    <a:lumMod val="50000"/>
                  </a:schemeClr>
                </a:solidFill>
                <a:latin typeface="Bookman Old Style" panose="02050604050505020204" pitchFamily="18" charset="0"/>
              </a:rPr>
              <a:t>Основные параметры бюджета </a:t>
            </a:r>
            <a:br>
              <a:rPr lang="ru-RU" sz="2400" b="1" dirty="0" smtClean="0">
                <a:solidFill>
                  <a:schemeClr val="tx2">
                    <a:lumMod val="50000"/>
                  </a:schemeClr>
                </a:solidFill>
                <a:latin typeface="Bookman Old Style" panose="02050604050505020204" pitchFamily="18" charset="0"/>
              </a:rPr>
            </a:br>
            <a:r>
              <a:rPr lang="ru-RU" sz="2400" b="1" dirty="0" smtClean="0">
                <a:solidFill>
                  <a:schemeClr val="tx2">
                    <a:lumMod val="50000"/>
                  </a:schemeClr>
                </a:solidFill>
                <a:latin typeface="Bookman Old Style" panose="02050604050505020204" pitchFamily="18" charset="0"/>
              </a:rPr>
              <a:t> Кизнерского района на 2023 год</a:t>
            </a:r>
            <a:endParaRPr lang="ru-RU" sz="2400" b="1" dirty="0">
              <a:solidFill>
                <a:schemeClr val="tx2">
                  <a:lumMod val="50000"/>
                </a:schemeClr>
              </a:solidFill>
              <a:latin typeface="Bookman Old Style" panose="02050604050505020204" pitchFamily="18" charset="0"/>
            </a:endParaRPr>
          </a:p>
        </p:txBody>
      </p:sp>
      <p:graphicFrame>
        <p:nvGraphicFramePr>
          <p:cNvPr id="4" name="Объект 3"/>
          <p:cNvGraphicFramePr>
            <a:graphicFrameLocks noGrp="1"/>
          </p:cNvGraphicFramePr>
          <p:nvPr>
            <p:ph idx="1"/>
            <p:extLst>
              <p:ext uri="{D42A27DB-BD31-4B8C-83A1-F6EECF244321}">
                <p14:modId xmlns="" xmlns:p14="http://schemas.microsoft.com/office/powerpoint/2010/main" val="2456291647"/>
              </p:ext>
            </p:extLst>
          </p:nvPr>
        </p:nvGraphicFramePr>
        <p:xfrm>
          <a:off x="251520" y="1196752"/>
          <a:ext cx="8392445" cy="3482136"/>
        </p:xfrm>
        <a:graphic>
          <a:graphicData uri="http://schemas.openxmlformats.org/drawingml/2006/table">
            <a:tbl>
              <a:tblPr firstRow="1" bandRow="1">
                <a:tableStyleId>{5C22544A-7EE6-4342-B048-85BDC9FD1C3A}</a:tableStyleId>
              </a:tblPr>
              <a:tblGrid>
                <a:gridCol w="2406661"/>
                <a:gridCol w="3421426"/>
                <a:gridCol w="2564358"/>
              </a:tblGrid>
              <a:tr h="370840">
                <a:tc gridSpan="2">
                  <a:txBody>
                    <a:bodyPr/>
                    <a:lstStyle/>
                    <a:p>
                      <a:endParaRPr lang="ru-RU" dirty="0"/>
                    </a:p>
                  </a:txBody>
                  <a:tcPr/>
                </a:tc>
                <a:tc hMerge="1">
                  <a:txBody>
                    <a:bodyPr/>
                    <a:lstStyle/>
                    <a:p>
                      <a:endParaRPr lang="ru-RU" dirty="0"/>
                    </a:p>
                  </a:txBody>
                  <a:tcPr/>
                </a:tc>
                <a:tc>
                  <a:txBody>
                    <a:bodyPr/>
                    <a:lstStyle/>
                    <a:p>
                      <a:r>
                        <a:rPr lang="ru-RU" sz="1200" dirty="0" smtClean="0">
                          <a:solidFill>
                            <a:schemeClr val="tx2">
                              <a:lumMod val="50000"/>
                            </a:schemeClr>
                          </a:solidFill>
                        </a:rPr>
                        <a:t>Бюджет Кизнерского района</a:t>
                      </a:r>
                      <a:endParaRPr lang="ru-RU" sz="1200" dirty="0">
                        <a:solidFill>
                          <a:schemeClr val="tx2">
                            <a:lumMod val="50000"/>
                          </a:schemeClr>
                        </a:solidFill>
                      </a:endParaRPr>
                    </a:p>
                  </a:txBody>
                  <a:tcPr/>
                </a:tc>
              </a:tr>
              <a:tr h="370840">
                <a:tc>
                  <a:txBody>
                    <a:bodyPr/>
                    <a:lstStyle/>
                    <a:p>
                      <a:endParaRPr lang="ru-RU" dirty="0"/>
                    </a:p>
                  </a:txBody>
                  <a:tcPr/>
                </a:tc>
                <a:tc>
                  <a:txBody>
                    <a:bodyPr/>
                    <a:lstStyle/>
                    <a:p>
                      <a:r>
                        <a:rPr lang="ru-RU" sz="1600" b="1" dirty="0" smtClean="0"/>
                        <a:t>Доходы бюджета, </a:t>
                      </a:r>
                    </a:p>
                    <a:p>
                      <a:r>
                        <a:rPr lang="ru-RU" sz="1600" b="1" dirty="0" smtClean="0"/>
                        <a:t>в том числе:</a:t>
                      </a:r>
                      <a:endParaRPr lang="ru-RU" sz="1600" b="1" dirty="0"/>
                    </a:p>
                  </a:txBody>
                  <a:tcPr/>
                </a:tc>
                <a:tc>
                  <a:txBody>
                    <a:bodyPr/>
                    <a:lstStyle/>
                    <a:p>
                      <a:pPr algn="ctr"/>
                      <a:r>
                        <a:rPr lang="ru-RU" b="1" dirty="0" smtClean="0"/>
                        <a:t>741</a:t>
                      </a:r>
                      <a:r>
                        <a:rPr lang="ru-RU" b="1" baseline="0" dirty="0" smtClean="0"/>
                        <a:t> 679,9</a:t>
                      </a:r>
                      <a:endParaRPr lang="ru-RU" b="1" dirty="0"/>
                    </a:p>
                  </a:txBody>
                  <a:tcPr anchor="ctr"/>
                </a:tc>
              </a:tr>
              <a:tr h="807680">
                <a:tc>
                  <a:txBody>
                    <a:bodyPr/>
                    <a:lstStyle/>
                    <a:p>
                      <a:endParaRPr lang="ru-RU"/>
                    </a:p>
                  </a:txBody>
                  <a:tcPr/>
                </a:tc>
                <a:tc>
                  <a:txBody>
                    <a:bodyPr/>
                    <a:lstStyle/>
                    <a:p>
                      <a:r>
                        <a:rPr lang="ru-RU" sz="1600" dirty="0" smtClean="0"/>
                        <a:t>Налоговые и неналоговые доходы</a:t>
                      </a:r>
                      <a:endParaRPr lang="ru-RU" sz="1600" dirty="0"/>
                    </a:p>
                  </a:txBody>
                  <a:tcPr/>
                </a:tc>
                <a:tc>
                  <a:txBody>
                    <a:bodyPr/>
                    <a:lstStyle/>
                    <a:p>
                      <a:pPr algn="ctr"/>
                      <a:r>
                        <a:rPr lang="ru-RU" dirty="0" smtClean="0"/>
                        <a:t>249</a:t>
                      </a:r>
                      <a:r>
                        <a:rPr lang="ru-RU" baseline="0" dirty="0" smtClean="0"/>
                        <a:t> 602,3</a:t>
                      </a:r>
                      <a:endParaRPr lang="ru-RU" dirty="0"/>
                    </a:p>
                  </a:txBody>
                  <a:tcPr anchor="ctr"/>
                </a:tc>
              </a:tr>
              <a:tr h="370840">
                <a:tc>
                  <a:txBody>
                    <a:bodyPr/>
                    <a:lstStyle/>
                    <a:p>
                      <a:endParaRPr lang="ru-RU" dirty="0"/>
                    </a:p>
                  </a:txBody>
                  <a:tcPr/>
                </a:tc>
                <a:tc>
                  <a:txBody>
                    <a:bodyPr/>
                    <a:lstStyle/>
                    <a:p>
                      <a:r>
                        <a:rPr lang="ru-RU" sz="1600" dirty="0" smtClean="0"/>
                        <a:t>Безвозмездные поступления из бюджета Удмуртской Республики</a:t>
                      </a:r>
                      <a:endParaRPr lang="ru-RU" sz="1600" dirty="0"/>
                    </a:p>
                  </a:txBody>
                  <a:tcPr/>
                </a:tc>
                <a:tc>
                  <a:txBody>
                    <a:bodyPr/>
                    <a:lstStyle/>
                    <a:p>
                      <a:pPr algn="ctr"/>
                      <a:r>
                        <a:rPr lang="ru-RU" dirty="0" smtClean="0"/>
                        <a:t>492</a:t>
                      </a:r>
                      <a:r>
                        <a:rPr lang="ru-RU" baseline="0" dirty="0" smtClean="0"/>
                        <a:t> 077,6</a:t>
                      </a:r>
                      <a:endParaRPr lang="ru-RU" dirty="0"/>
                    </a:p>
                  </a:txBody>
                  <a:tcPr anchor="ctr"/>
                </a:tc>
              </a:tr>
              <a:tr h="370840">
                <a:tc>
                  <a:txBody>
                    <a:bodyPr/>
                    <a:lstStyle/>
                    <a:p>
                      <a:endParaRPr lang="ru-RU"/>
                    </a:p>
                  </a:txBody>
                  <a:tcPr/>
                </a:tc>
                <a:tc>
                  <a:txBody>
                    <a:bodyPr/>
                    <a:lstStyle/>
                    <a:p>
                      <a:r>
                        <a:rPr lang="ru-RU" sz="1600" b="1" dirty="0" smtClean="0"/>
                        <a:t>Расходы бюджета</a:t>
                      </a:r>
                      <a:endParaRPr lang="ru-RU" sz="1600" b="1" dirty="0"/>
                    </a:p>
                  </a:txBody>
                  <a:tcPr/>
                </a:tc>
                <a:tc>
                  <a:txBody>
                    <a:bodyPr/>
                    <a:lstStyle/>
                    <a:p>
                      <a:pPr algn="ctr"/>
                      <a:r>
                        <a:rPr lang="ru-RU" b="1" dirty="0" smtClean="0"/>
                        <a:t>741</a:t>
                      </a:r>
                      <a:r>
                        <a:rPr lang="ru-RU" b="1" baseline="0" dirty="0" smtClean="0"/>
                        <a:t> 679,9</a:t>
                      </a:r>
                      <a:endParaRPr lang="ru-RU" b="1" dirty="0"/>
                    </a:p>
                  </a:txBody>
                  <a:tcPr anchor="ctr"/>
                </a:tc>
              </a:tr>
              <a:tr h="774536">
                <a:tc>
                  <a:txBody>
                    <a:bodyPr/>
                    <a:lstStyle/>
                    <a:p>
                      <a:endParaRPr lang="ru-RU"/>
                    </a:p>
                  </a:txBody>
                  <a:tcPr/>
                </a:tc>
                <a:tc>
                  <a:txBody>
                    <a:bodyPr/>
                    <a:lstStyle/>
                    <a:p>
                      <a:endParaRPr lang="ru-RU" sz="1600" dirty="0" smtClean="0"/>
                    </a:p>
                    <a:p>
                      <a:r>
                        <a:rPr lang="ru-RU" sz="1600" b="1" dirty="0" smtClean="0"/>
                        <a:t>Дефицит</a:t>
                      </a:r>
                      <a:endParaRPr lang="ru-RU" sz="1600" b="1" dirty="0"/>
                    </a:p>
                  </a:txBody>
                  <a:tcPr/>
                </a:tc>
                <a:tc>
                  <a:txBody>
                    <a:bodyPr/>
                    <a:lstStyle/>
                    <a:p>
                      <a:pPr algn="ctr"/>
                      <a:endParaRPr lang="ru-RU" b="1" dirty="0" smtClean="0"/>
                    </a:p>
                    <a:p>
                      <a:pPr algn="ctr"/>
                      <a:r>
                        <a:rPr lang="ru-RU" b="1" dirty="0" smtClean="0"/>
                        <a:t>0,0</a:t>
                      </a:r>
                      <a:endParaRPr lang="ru-RU" b="1" dirty="0"/>
                    </a:p>
                  </a:txBody>
                  <a:tcPr anchor="ctr"/>
                </a:tc>
              </a:tr>
            </a:tbl>
          </a:graphicData>
        </a:graphic>
      </p:graphicFrame>
      <p:pic>
        <p:nvPicPr>
          <p:cNvPr id="10242" name="Picture 2" descr="http://bogorodskoe43.ru/uploads/posts/2014-12/1417841621_b_004.jpg"/>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251520" y="1988840"/>
            <a:ext cx="1411357" cy="1008112"/>
          </a:xfrm>
          <a:prstGeom prst="rect">
            <a:avLst/>
          </a:prstGeom>
          <a:noFill/>
          <a:extLst>
            <a:ext uri="{909E8E84-426E-40DD-AFC4-6F175D3DCCD1}">
              <a14:hiddenFill xmlns="" xmlns:a14="http://schemas.microsoft.com/office/drawing/2010/main">
                <a:solidFill>
                  <a:srgbClr val="FFFFFF"/>
                </a:solidFill>
              </a14:hiddenFill>
            </a:ext>
          </a:extLst>
        </p:spPr>
      </p:pic>
      <p:pic>
        <p:nvPicPr>
          <p:cNvPr id="10244" name="Picture 4" descr="https://golos.ua/images/items/2018-07/08/oxCjr8zOldDuIGPL/img_top.jpg"/>
          <p:cNvPicPr>
            <a:picLocks noChangeAspect="1" noChangeArrowheads="1"/>
          </p:cNvPicPr>
          <p:nvPr/>
        </p:nvPicPr>
        <p:blipFill>
          <a:blip r:embed="rId3" cstate="email">
            <a:extLst>
              <a:ext uri="{28A0092B-C50C-407E-A947-70E740481C1C}">
                <a14:useLocalDpi xmlns="" xmlns:a14="http://schemas.microsoft.com/office/drawing/2010/main" val="0"/>
              </a:ext>
            </a:extLst>
          </a:blip>
          <a:srcRect/>
          <a:stretch>
            <a:fillRect/>
          </a:stretch>
        </p:blipFill>
        <p:spPr bwMode="auto">
          <a:xfrm>
            <a:off x="323529" y="3068961"/>
            <a:ext cx="1296144" cy="972109"/>
          </a:xfrm>
          <a:prstGeom prst="rect">
            <a:avLst/>
          </a:prstGeom>
          <a:noFill/>
          <a:extLst>
            <a:ext uri="{909E8E84-426E-40DD-AFC4-6F175D3DCCD1}">
              <a14:hiddenFill xmlns="" xmlns:a14="http://schemas.microsoft.com/office/drawing/2010/main">
                <a:solidFill>
                  <a:srgbClr val="FFFFFF"/>
                </a:solidFill>
              </a14:hiddenFill>
            </a:ext>
          </a:extLst>
        </p:spPr>
      </p:pic>
      <p:pic>
        <p:nvPicPr>
          <p:cNvPr id="10246" name="Picture 6" descr="https://jurystua.com/images/all/age/11.03.jpg"/>
          <p:cNvPicPr>
            <a:picLocks noChangeAspect="1" noChangeArrowheads="1"/>
          </p:cNvPicPr>
          <p:nvPr/>
        </p:nvPicPr>
        <p:blipFill>
          <a:blip r:embed="rId4" cstate="email">
            <a:extLst>
              <a:ext uri="{28A0092B-C50C-407E-A947-70E740481C1C}">
                <a14:useLocalDpi xmlns="" xmlns:a14="http://schemas.microsoft.com/office/drawing/2010/main" val="0"/>
              </a:ext>
            </a:extLst>
          </a:blip>
          <a:srcRect/>
          <a:stretch>
            <a:fillRect/>
          </a:stretch>
        </p:blipFill>
        <p:spPr bwMode="auto">
          <a:xfrm>
            <a:off x="251520" y="4077072"/>
            <a:ext cx="1296144" cy="864293"/>
          </a:xfrm>
          <a:prstGeom prst="rect">
            <a:avLst/>
          </a:prstGeom>
          <a:noFill/>
          <a:extLst>
            <a:ext uri="{909E8E84-426E-40DD-AFC4-6F175D3DCCD1}">
              <a14:hiddenFill xmlns="" xmlns:a14="http://schemas.microsoft.com/office/drawing/2010/main">
                <a:solidFill>
                  <a:srgbClr val="FFFFFF"/>
                </a:solidFill>
              </a14:hiddenFill>
            </a:ext>
          </a:extLst>
        </p:spPr>
      </p:pic>
      <p:pic>
        <p:nvPicPr>
          <p:cNvPr id="10248" name="Picture 8" descr="https://ds04.infourok.ru/uploads/ex/0cb1/00136da0-43e14355/640/img8.jpg"/>
          <p:cNvPicPr>
            <a:picLocks noChangeAspect="1" noChangeArrowheads="1"/>
          </p:cNvPicPr>
          <p:nvPr/>
        </p:nvPicPr>
        <p:blipFill>
          <a:blip r:embed="rId5" cstate="email">
            <a:extLst>
              <a:ext uri="{28A0092B-C50C-407E-A947-70E740481C1C}">
                <a14:useLocalDpi xmlns="" xmlns:a14="http://schemas.microsoft.com/office/drawing/2010/main" val="0"/>
              </a:ext>
            </a:extLst>
          </a:blip>
          <a:srcRect/>
          <a:stretch>
            <a:fillRect/>
          </a:stretch>
        </p:blipFill>
        <p:spPr bwMode="auto">
          <a:xfrm>
            <a:off x="714347" y="5000636"/>
            <a:ext cx="2857521" cy="1643074"/>
          </a:xfrm>
          <a:prstGeom prst="rect">
            <a:avLst/>
          </a:prstGeom>
          <a:noFill/>
          <a:extLst>
            <a:ext uri="{909E8E84-426E-40DD-AFC4-6F175D3DCCD1}">
              <a14:hiddenFill xmlns="" xmlns:a14="http://schemas.microsoft.com/office/drawing/2010/main">
                <a:solidFill>
                  <a:srgbClr val="FFFFFF"/>
                </a:solidFill>
              </a14:hiddenFill>
            </a:ext>
          </a:extLst>
        </p:spPr>
      </p:pic>
      <p:pic>
        <p:nvPicPr>
          <p:cNvPr id="10250" name="Picture 10" descr="https://forexdengi.com/attachment.php?attachmentid=2339421&amp;d=1544190025"/>
          <p:cNvPicPr>
            <a:picLocks noChangeAspect="1" noChangeArrowheads="1"/>
          </p:cNvPicPr>
          <p:nvPr/>
        </p:nvPicPr>
        <p:blipFill>
          <a:blip r:embed="rId6" cstate="email">
            <a:extLst>
              <a:ext uri="{28A0092B-C50C-407E-A947-70E740481C1C}">
                <a14:useLocalDpi xmlns="" xmlns:a14="http://schemas.microsoft.com/office/drawing/2010/main" val="0"/>
              </a:ext>
            </a:extLst>
          </a:blip>
          <a:srcRect/>
          <a:stretch>
            <a:fillRect/>
          </a:stretch>
        </p:blipFill>
        <p:spPr bwMode="auto">
          <a:xfrm>
            <a:off x="5000628" y="5000636"/>
            <a:ext cx="2714644" cy="164307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0244580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0"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grpSp>
        <p:nvGrpSpPr>
          <p:cNvPr id="35843" name="Скругленный прямоугольник 1"/>
          <p:cNvGrpSpPr>
            <a:grpSpLocks/>
          </p:cNvGrpSpPr>
          <p:nvPr/>
        </p:nvGrpSpPr>
        <p:grpSpPr bwMode="auto">
          <a:xfrm>
            <a:off x="115888" y="231775"/>
            <a:ext cx="8839200" cy="841375"/>
            <a:chOff x="73" y="146"/>
            <a:chExt cx="5568" cy="530"/>
          </a:xfrm>
          <a:solidFill>
            <a:schemeClr val="accent2">
              <a:lumMod val="20000"/>
              <a:lumOff val="80000"/>
            </a:schemeClr>
          </a:solidFill>
        </p:grpSpPr>
        <p:pic>
          <p:nvPicPr>
            <p:cNvPr id="35845" name="Скругленный прямоугольник 1"/>
            <p:cNvPicPr>
              <a:picLocks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3" y="146"/>
              <a:ext cx="5568" cy="530"/>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pic>
        <p:sp>
          <p:nvSpPr>
            <p:cNvPr id="35846" name="Text Box 4"/>
            <p:cNvSpPr txBox="1">
              <a:spLocks noChangeArrowheads="1"/>
            </p:cNvSpPr>
            <p:nvPr/>
          </p:nvSpPr>
          <p:spPr bwMode="auto">
            <a:xfrm>
              <a:off x="135" y="186"/>
              <a:ext cx="5444" cy="410"/>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spcBef>
                  <a:spcPct val="20000"/>
                </a:spcBef>
                <a:buClr>
                  <a:schemeClr val="accent2"/>
                </a:buClr>
                <a:buFont typeface="Wingdings" pitchFamily="2" charset="2"/>
                <a:buChar char="o"/>
                <a:defRPr sz="3000">
                  <a:solidFill>
                    <a:schemeClr val="tx1"/>
                  </a:solidFill>
                  <a:latin typeface="Verdana" pitchFamily="34" charset="0"/>
                </a:defRPr>
              </a:lvl1pPr>
              <a:lvl2pPr marL="742950" indent="-285750" eaLnBrk="0" hangingPunct="0">
                <a:spcBef>
                  <a:spcPct val="20000"/>
                </a:spcBef>
                <a:buClr>
                  <a:schemeClr val="accent2"/>
                </a:buClr>
                <a:buFont typeface="Wingdings" pitchFamily="2" charset="2"/>
                <a:buChar char="n"/>
                <a:defRPr sz="2600">
                  <a:solidFill>
                    <a:schemeClr val="tx1"/>
                  </a:solidFill>
                  <a:latin typeface="Verdana" pitchFamily="34" charset="0"/>
                </a:defRPr>
              </a:lvl2pPr>
              <a:lvl3pPr marL="1143000" indent="-228600" eaLnBrk="0" hangingPunct="0">
                <a:spcBef>
                  <a:spcPct val="20000"/>
                </a:spcBef>
                <a:buClr>
                  <a:schemeClr val="accent2"/>
                </a:buClr>
                <a:buFont typeface="Wingdings" pitchFamily="2" charset="2"/>
                <a:buChar char="o"/>
                <a:defRPr sz="2300">
                  <a:solidFill>
                    <a:schemeClr val="tx1"/>
                  </a:solidFill>
                  <a:latin typeface="Verdana" pitchFamily="34" charset="0"/>
                </a:defRPr>
              </a:lvl3pPr>
              <a:lvl4pPr marL="1600200" indent="-228600" eaLnBrk="0" hangingPunct="0">
                <a:spcBef>
                  <a:spcPct val="20000"/>
                </a:spcBef>
                <a:buClr>
                  <a:schemeClr val="accent2"/>
                </a:buClr>
                <a:buFont typeface="Wingdings" pitchFamily="2" charset="2"/>
                <a:buChar char="n"/>
                <a:defRPr sz="2000">
                  <a:solidFill>
                    <a:schemeClr val="tx1"/>
                  </a:solidFill>
                  <a:latin typeface="Verdana" pitchFamily="34" charset="0"/>
                </a:defRPr>
              </a:lvl4pPr>
              <a:lvl5pPr marL="2057400" indent="-228600" eaLnBrk="0" hangingPunct="0">
                <a:spcBef>
                  <a:spcPct val="25000"/>
                </a:spcBef>
                <a:buClr>
                  <a:schemeClr val="accent2"/>
                </a:buClr>
                <a:buFont typeface="Wingdings" pitchFamily="2" charset="2"/>
                <a:buChar char="§"/>
                <a:defRPr sz="2000">
                  <a:solidFill>
                    <a:schemeClr val="tx1"/>
                  </a:solidFill>
                  <a:latin typeface="Verdana" pitchFamily="34" charset="0"/>
                </a:defRPr>
              </a:lvl5pPr>
              <a:lvl6pPr marL="25146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6pPr>
              <a:lvl7pPr marL="29718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7pPr>
              <a:lvl8pPr marL="34290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8pPr>
              <a:lvl9pPr marL="38862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9pPr>
            </a:lstStyle>
            <a:p>
              <a:pPr algn="ctr" eaLnBrk="1" hangingPunct="1">
                <a:spcBef>
                  <a:spcPct val="0"/>
                </a:spcBef>
                <a:buClrTx/>
                <a:buFontTx/>
                <a:buNone/>
              </a:pPr>
              <a:r>
                <a:rPr lang="ru-RU" altLang="ru-RU" sz="2400" b="1" dirty="0">
                  <a:solidFill>
                    <a:schemeClr val="tx2">
                      <a:lumMod val="50000"/>
                    </a:schemeClr>
                  </a:solidFill>
                </a:rPr>
                <a:t>Контактная информация</a:t>
              </a:r>
            </a:p>
          </p:txBody>
        </p:sp>
      </p:grpSp>
      <p:sp>
        <p:nvSpPr>
          <p:cNvPr id="35844" name="TextBox 2"/>
          <p:cNvSpPr txBox="1">
            <a:spLocks noChangeArrowheads="1"/>
          </p:cNvSpPr>
          <p:nvPr/>
        </p:nvSpPr>
        <p:spPr bwMode="auto">
          <a:xfrm>
            <a:off x="323850" y="1196975"/>
            <a:ext cx="8496300" cy="58785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2"/>
              </a:buClr>
              <a:buFont typeface="Wingdings" pitchFamily="2" charset="2"/>
              <a:buChar char="o"/>
              <a:defRPr sz="3000">
                <a:solidFill>
                  <a:schemeClr val="tx1"/>
                </a:solidFill>
                <a:latin typeface="Verdana" pitchFamily="34" charset="0"/>
              </a:defRPr>
            </a:lvl1pPr>
            <a:lvl2pPr marL="742950" indent="-285750" eaLnBrk="0" hangingPunct="0">
              <a:spcBef>
                <a:spcPct val="20000"/>
              </a:spcBef>
              <a:buClr>
                <a:schemeClr val="accent2"/>
              </a:buClr>
              <a:buFont typeface="Wingdings" pitchFamily="2" charset="2"/>
              <a:buChar char="n"/>
              <a:defRPr sz="2600">
                <a:solidFill>
                  <a:schemeClr val="tx1"/>
                </a:solidFill>
                <a:latin typeface="Verdana" pitchFamily="34" charset="0"/>
              </a:defRPr>
            </a:lvl2pPr>
            <a:lvl3pPr marL="1143000" indent="-228600" eaLnBrk="0" hangingPunct="0">
              <a:spcBef>
                <a:spcPct val="20000"/>
              </a:spcBef>
              <a:buClr>
                <a:schemeClr val="accent2"/>
              </a:buClr>
              <a:buFont typeface="Wingdings" pitchFamily="2" charset="2"/>
              <a:buChar char="o"/>
              <a:defRPr sz="2300">
                <a:solidFill>
                  <a:schemeClr val="tx1"/>
                </a:solidFill>
                <a:latin typeface="Verdana" pitchFamily="34" charset="0"/>
              </a:defRPr>
            </a:lvl3pPr>
            <a:lvl4pPr marL="1600200" indent="-228600" eaLnBrk="0" hangingPunct="0">
              <a:spcBef>
                <a:spcPct val="20000"/>
              </a:spcBef>
              <a:buClr>
                <a:schemeClr val="accent2"/>
              </a:buClr>
              <a:buFont typeface="Wingdings" pitchFamily="2" charset="2"/>
              <a:buChar char="n"/>
              <a:defRPr sz="2000">
                <a:solidFill>
                  <a:schemeClr val="tx1"/>
                </a:solidFill>
                <a:latin typeface="Verdana" pitchFamily="34" charset="0"/>
              </a:defRPr>
            </a:lvl4pPr>
            <a:lvl5pPr marL="2057400" indent="-228600" eaLnBrk="0" hangingPunct="0">
              <a:spcBef>
                <a:spcPct val="25000"/>
              </a:spcBef>
              <a:buClr>
                <a:schemeClr val="accent2"/>
              </a:buClr>
              <a:buFont typeface="Wingdings" pitchFamily="2" charset="2"/>
              <a:buChar char="§"/>
              <a:defRPr sz="2000">
                <a:solidFill>
                  <a:schemeClr val="tx1"/>
                </a:solidFill>
                <a:latin typeface="Verdana" pitchFamily="34" charset="0"/>
              </a:defRPr>
            </a:lvl5pPr>
            <a:lvl6pPr marL="25146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6pPr>
            <a:lvl7pPr marL="29718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7pPr>
            <a:lvl8pPr marL="34290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8pPr>
            <a:lvl9pPr marL="38862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9pPr>
          </a:lstStyle>
          <a:p>
            <a:pPr algn="ctr" eaLnBrk="1" hangingPunct="1">
              <a:spcBef>
                <a:spcPct val="0"/>
              </a:spcBef>
              <a:buClrTx/>
              <a:buFontTx/>
              <a:buNone/>
            </a:pPr>
            <a:r>
              <a:rPr lang="ru-RU" altLang="ru-RU" sz="2000" b="1" dirty="0">
                <a:solidFill>
                  <a:schemeClr val="tx2">
                    <a:lumMod val="75000"/>
                  </a:schemeClr>
                </a:solidFill>
                <a:latin typeface="Times New Roman" pitchFamily="18" charset="0"/>
              </a:rPr>
              <a:t>«Бюджет для граждан» </a:t>
            </a:r>
          </a:p>
          <a:p>
            <a:pPr algn="ctr" eaLnBrk="1" hangingPunct="1">
              <a:spcBef>
                <a:spcPct val="0"/>
              </a:spcBef>
              <a:buClrTx/>
              <a:buFontTx/>
              <a:buNone/>
            </a:pPr>
            <a:r>
              <a:rPr lang="ru-RU" altLang="ru-RU" sz="2000" b="1" dirty="0" smtClean="0">
                <a:solidFill>
                  <a:schemeClr val="tx2">
                    <a:lumMod val="75000"/>
                  </a:schemeClr>
                </a:solidFill>
                <a:latin typeface="Times New Roman" pitchFamily="18" charset="0"/>
              </a:rPr>
              <a:t>подготовлен Управлением финансов Администрации</a:t>
            </a:r>
          </a:p>
          <a:p>
            <a:pPr algn="ctr" eaLnBrk="1" hangingPunct="1">
              <a:spcBef>
                <a:spcPct val="0"/>
              </a:spcBef>
              <a:buClrTx/>
              <a:buFontTx/>
              <a:buNone/>
            </a:pPr>
            <a:r>
              <a:rPr lang="ru-RU" altLang="ru-RU" sz="2000" b="1" dirty="0" smtClean="0">
                <a:solidFill>
                  <a:schemeClr val="tx2">
                    <a:lumMod val="75000"/>
                  </a:schemeClr>
                </a:solidFill>
                <a:latin typeface="Times New Roman" pitchFamily="18" charset="0"/>
              </a:rPr>
              <a:t>муниципального образования «Муниципальный округ Кизнерский район Удмуртской Республики»</a:t>
            </a:r>
          </a:p>
          <a:p>
            <a:pPr algn="ctr" eaLnBrk="1" hangingPunct="1">
              <a:spcBef>
                <a:spcPct val="0"/>
              </a:spcBef>
              <a:buClrTx/>
              <a:buFontTx/>
              <a:buNone/>
            </a:pPr>
            <a:endParaRPr lang="ru-RU" altLang="ru-RU" sz="2000" b="1" dirty="0">
              <a:solidFill>
                <a:srgbClr val="9A3130"/>
              </a:solidFill>
              <a:latin typeface="Times New Roman" pitchFamily="18" charset="0"/>
            </a:endParaRPr>
          </a:p>
          <a:p>
            <a:pPr eaLnBrk="1" hangingPunct="1">
              <a:spcBef>
                <a:spcPct val="0"/>
              </a:spcBef>
              <a:buClrTx/>
              <a:buFontTx/>
              <a:buNone/>
            </a:pPr>
            <a:r>
              <a:rPr lang="ru-RU" altLang="ru-RU" sz="1800" b="1" dirty="0" smtClean="0">
                <a:solidFill>
                  <a:prstClr val="black"/>
                </a:solidFill>
                <a:latin typeface="Arial" charset="0"/>
              </a:rPr>
              <a:t>427710,пос. </a:t>
            </a:r>
            <a:r>
              <a:rPr lang="ru-RU" altLang="ru-RU" sz="1800" b="1" dirty="0" err="1" smtClean="0">
                <a:solidFill>
                  <a:prstClr val="black"/>
                </a:solidFill>
                <a:latin typeface="Arial" charset="0"/>
              </a:rPr>
              <a:t>Кизнер</a:t>
            </a:r>
            <a:r>
              <a:rPr lang="ru-RU" altLang="ru-RU" sz="1800" b="1" dirty="0" smtClean="0">
                <a:solidFill>
                  <a:prstClr val="black"/>
                </a:solidFill>
                <a:latin typeface="Arial" charset="0"/>
              </a:rPr>
              <a:t> Удмуртской Республики, ул. Карла Маркса, </a:t>
            </a:r>
            <a:r>
              <a:rPr lang="ru-RU" altLang="ru-RU" sz="1800" b="1" dirty="0">
                <a:solidFill>
                  <a:prstClr val="black"/>
                </a:solidFill>
                <a:latin typeface="Arial" charset="0"/>
              </a:rPr>
              <a:t>д. </a:t>
            </a:r>
            <a:r>
              <a:rPr lang="ru-RU" altLang="ru-RU" sz="1800" b="1" dirty="0" smtClean="0">
                <a:solidFill>
                  <a:prstClr val="black"/>
                </a:solidFill>
                <a:latin typeface="Arial" charset="0"/>
              </a:rPr>
              <a:t>21; </a:t>
            </a:r>
            <a:r>
              <a:rPr lang="ru-RU" altLang="ru-RU" sz="1800" b="1" dirty="0">
                <a:solidFill>
                  <a:prstClr val="black"/>
                </a:solidFill>
                <a:latin typeface="Arial" charset="0"/>
              </a:rPr>
              <a:t>факс: (8 </a:t>
            </a:r>
            <a:r>
              <a:rPr lang="ru-RU" altLang="ru-RU" sz="1800" b="1" dirty="0" smtClean="0">
                <a:solidFill>
                  <a:prstClr val="black"/>
                </a:solidFill>
                <a:latin typeface="Arial" charset="0"/>
              </a:rPr>
              <a:t>34154)3-17-65; </a:t>
            </a:r>
            <a:r>
              <a:rPr lang="ru-RU" altLang="ru-RU" sz="1800" b="1" dirty="0">
                <a:solidFill>
                  <a:prstClr val="black"/>
                </a:solidFill>
                <a:latin typeface="Arial" charset="0"/>
              </a:rPr>
              <a:t>адрес электронной почты: </a:t>
            </a:r>
            <a:r>
              <a:rPr lang="ru-RU" altLang="ru-RU" sz="1800" b="1" dirty="0" smtClean="0">
                <a:solidFill>
                  <a:prstClr val="black"/>
                </a:solidFill>
                <a:latin typeface="Arial" charset="0"/>
              </a:rPr>
              <a:t> </a:t>
            </a:r>
            <a:r>
              <a:rPr lang="en-US" altLang="ru-RU" sz="1800" b="1" dirty="0" smtClean="0">
                <a:solidFill>
                  <a:srgbClr val="7030A0"/>
                </a:solidFill>
                <a:latin typeface="Arial" charset="0"/>
              </a:rPr>
              <a:t>minfin1300@yandex</a:t>
            </a:r>
            <a:r>
              <a:rPr lang="ru-RU" altLang="ru-RU" sz="1800" b="1" dirty="0" smtClean="0">
                <a:solidFill>
                  <a:srgbClr val="7030A0"/>
                </a:solidFill>
                <a:latin typeface="Arial" charset="0"/>
              </a:rPr>
              <a:t>.</a:t>
            </a:r>
            <a:r>
              <a:rPr lang="en-US" altLang="ru-RU" sz="1800" b="1" dirty="0" err="1" smtClean="0">
                <a:solidFill>
                  <a:srgbClr val="7030A0"/>
                </a:solidFill>
                <a:latin typeface="Arial" charset="0"/>
              </a:rPr>
              <a:t>ru</a:t>
            </a:r>
            <a:endParaRPr lang="en-US" altLang="ru-RU" sz="1800" b="1" dirty="0" smtClean="0">
              <a:solidFill>
                <a:srgbClr val="7030A0"/>
              </a:solidFill>
              <a:latin typeface="Arial" charset="0"/>
            </a:endParaRPr>
          </a:p>
          <a:p>
            <a:pPr eaLnBrk="1" hangingPunct="1">
              <a:spcBef>
                <a:spcPct val="0"/>
              </a:spcBef>
              <a:buClrTx/>
              <a:buFontTx/>
              <a:buNone/>
            </a:pPr>
            <a:r>
              <a:rPr lang="ru-RU" altLang="ru-RU" sz="1800" b="1" dirty="0" smtClean="0">
                <a:solidFill>
                  <a:prstClr val="black"/>
                </a:solidFill>
                <a:latin typeface="Arial" charset="0"/>
              </a:rPr>
              <a:t>График </a:t>
            </a:r>
            <a:r>
              <a:rPr lang="ru-RU" altLang="ru-RU" sz="1800" b="1" dirty="0">
                <a:solidFill>
                  <a:prstClr val="black"/>
                </a:solidFill>
                <a:latin typeface="Arial" charset="0"/>
              </a:rPr>
              <a:t>работы  </a:t>
            </a:r>
            <a:r>
              <a:rPr lang="ru-RU" altLang="ru-RU" sz="1800" b="1" dirty="0" smtClean="0">
                <a:solidFill>
                  <a:prstClr val="black"/>
                </a:solidFill>
                <a:latin typeface="Arial" charset="0"/>
              </a:rPr>
              <a:t>Управления финансов Администрации МО «Муниципальный округ Кизнерский район Удмуртской Республики»:</a:t>
            </a:r>
            <a:endParaRPr lang="ru-RU" altLang="ru-RU" sz="1800" b="1" dirty="0">
              <a:solidFill>
                <a:prstClr val="black"/>
              </a:solidFill>
              <a:latin typeface="Arial" charset="0"/>
            </a:endParaRPr>
          </a:p>
          <a:p>
            <a:pPr eaLnBrk="1" hangingPunct="1">
              <a:spcBef>
                <a:spcPct val="0"/>
              </a:spcBef>
              <a:buClrTx/>
              <a:buFontTx/>
              <a:buNone/>
            </a:pPr>
            <a:r>
              <a:rPr lang="ru-RU" altLang="ru-RU" sz="1800" b="1" dirty="0">
                <a:solidFill>
                  <a:prstClr val="black"/>
                </a:solidFill>
                <a:latin typeface="Arial" charset="0"/>
              </a:rPr>
              <a:t>с понедельника по </a:t>
            </a:r>
            <a:r>
              <a:rPr lang="ru-RU" altLang="ru-RU" sz="1800" b="1" dirty="0" smtClean="0">
                <a:solidFill>
                  <a:prstClr val="black"/>
                </a:solidFill>
                <a:latin typeface="Arial" charset="0"/>
              </a:rPr>
              <a:t>пятницу - </a:t>
            </a:r>
            <a:r>
              <a:rPr lang="ru-RU" altLang="ru-RU" sz="1800" b="1" dirty="0">
                <a:solidFill>
                  <a:prstClr val="black"/>
                </a:solidFill>
                <a:latin typeface="Arial" charset="0"/>
              </a:rPr>
              <a:t>с 8-00 до </a:t>
            </a:r>
            <a:r>
              <a:rPr lang="ru-RU" altLang="ru-RU" sz="1800" b="1" dirty="0" smtClean="0">
                <a:solidFill>
                  <a:prstClr val="black"/>
                </a:solidFill>
                <a:latin typeface="Arial" charset="0"/>
              </a:rPr>
              <a:t>17-00; </a:t>
            </a:r>
            <a:endParaRPr lang="ru-RU" altLang="ru-RU" sz="1800" b="1" dirty="0">
              <a:solidFill>
                <a:prstClr val="black"/>
              </a:solidFill>
              <a:latin typeface="Arial" charset="0"/>
            </a:endParaRPr>
          </a:p>
          <a:p>
            <a:pPr eaLnBrk="1" hangingPunct="1">
              <a:spcBef>
                <a:spcPct val="0"/>
              </a:spcBef>
              <a:buClrTx/>
              <a:buFontTx/>
              <a:buNone/>
            </a:pPr>
            <a:r>
              <a:rPr lang="ru-RU" altLang="ru-RU" sz="1800" b="1" dirty="0">
                <a:solidFill>
                  <a:prstClr val="black"/>
                </a:solidFill>
                <a:latin typeface="Arial" charset="0"/>
              </a:rPr>
              <a:t>суббота, воскресенье - выходные дни.</a:t>
            </a:r>
          </a:p>
          <a:p>
            <a:pPr eaLnBrk="1" hangingPunct="1">
              <a:spcBef>
                <a:spcPct val="0"/>
              </a:spcBef>
              <a:buClrTx/>
              <a:buFontTx/>
              <a:buNone/>
            </a:pPr>
            <a:r>
              <a:rPr lang="ru-RU" altLang="ru-RU" sz="1800" b="1" dirty="0">
                <a:solidFill>
                  <a:prstClr val="black"/>
                </a:solidFill>
                <a:latin typeface="Arial" charset="0"/>
              </a:rPr>
              <a:t>Обеденный перерыв - с 12-00 до 13-00.</a:t>
            </a:r>
          </a:p>
          <a:p>
            <a:pPr eaLnBrk="1" hangingPunct="1">
              <a:spcBef>
                <a:spcPct val="0"/>
              </a:spcBef>
              <a:buClrTx/>
              <a:buFontTx/>
              <a:buNone/>
            </a:pPr>
            <a:endParaRPr lang="ru-RU" altLang="ru-RU" sz="1800" b="1" dirty="0">
              <a:solidFill>
                <a:prstClr val="black"/>
              </a:solidFill>
              <a:latin typeface="Arial" charset="0"/>
            </a:endParaRPr>
          </a:p>
          <a:p>
            <a:pPr eaLnBrk="1" hangingPunct="1">
              <a:spcBef>
                <a:spcPct val="0"/>
              </a:spcBef>
              <a:buClrTx/>
              <a:buFontTx/>
              <a:buNone/>
            </a:pPr>
            <a:r>
              <a:rPr lang="ru-RU" altLang="ru-RU" sz="1600" b="1" dirty="0" smtClean="0">
                <a:solidFill>
                  <a:prstClr val="black"/>
                </a:solidFill>
                <a:latin typeface="Arial" charset="0"/>
              </a:rPr>
              <a:t>Бюджет </a:t>
            </a:r>
            <a:r>
              <a:rPr lang="ru-RU" altLang="ru-RU" sz="1600" b="1" dirty="0">
                <a:solidFill>
                  <a:prstClr val="black"/>
                </a:solidFill>
                <a:latin typeface="Arial" charset="0"/>
              </a:rPr>
              <a:t>муниципального образования </a:t>
            </a:r>
            <a:r>
              <a:rPr lang="ru-RU" altLang="ru-RU" sz="1600" b="1" dirty="0" smtClean="0">
                <a:solidFill>
                  <a:prstClr val="black"/>
                </a:solidFill>
                <a:latin typeface="Arial" charset="0"/>
              </a:rPr>
              <a:t>«Муниципальный округ Кизнерский район Удмуртской Республики» на 2023 </a:t>
            </a:r>
            <a:r>
              <a:rPr lang="ru-RU" altLang="ru-RU" sz="1600" b="1" dirty="0">
                <a:solidFill>
                  <a:prstClr val="black"/>
                </a:solidFill>
                <a:latin typeface="Arial" charset="0"/>
              </a:rPr>
              <a:t>год </a:t>
            </a:r>
            <a:r>
              <a:rPr lang="ru-RU" altLang="ru-RU" sz="1600" b="1" dirty="0" smtClean="0">
                <a:solidFill>
                  <a:prstClr val="black"/>
                </a:solidFill>
                <a:latin typeface="Arial" charset="0"/>
              </a:rPr>
              <a:t>и на </a:t>
            </a:r>
            <a:r>
              <a:rPr lang="ru-RU" altLang="ru-RU" sz="1600" b="1" dirty="0">
                <a:solidFill>
                  <a:prstClr val="black"/>
                </a:solidFill>
                <a:latin typeface="Arial" charset="0"/>
              </a:rPr>
              <a:t>плановый период </a:t>
            </a:r>
            <a:r>
              <a:rPr lang="ru-RU" altLang="ru-RU" sz="1600" b="1" dirty="0" smtClean="0">
                <a:solidFill>
                  <a:prstClr val="black"/>
                </a:solidFill>
                <a:latin typeface="Arial" charset="0"/>
              </a:rPr>
              <a:t>2024 </a:t>
            </a:r>
            <a:r>
              <a:rPr lang="ru-RU" altLang="ru-RU" sz="1600" b="1" dirty="0">
                <a:solidFill>
                  <a:prstClr val="black"/>
                </a:solidFill>
                <a:latin typeface="Arial" charset="0"/>
              </a:rPr>
              <a:t>и </a:t>
            </a:r>
            <a:r>
              <a:rPr lang="ru-RU" altLang="ru-RU" sz="1600" b="1" dirty="0" smtClean="0">
                <a:solidFill>
                  <a:prstClr val="black"/>
                </a:solidFill>
                <a:latin typeface="Arial" charset="0"/>
              </a:rPr>
              <a:t>2025 </a:t>
            </a:r>
            <a:r>
              <a:rPr lang="ru-RU" altLang="ru-RU" sz="1600" b="1" dirty="0">
                <a:solidFill>
                  <a:prstClr val="black"/>
                </a:solidFill>
                <a:latin typeface="Arial" charset="0"/>
              </a:rPr>
              <a:t>годов размещен на  официальном сайте </a:t>
            </a:r>
            <a:r>
              <a:rPr lang="ru-RU" altLang="ru-RU" sz="1600" b="1" dirty="0" smtClean="0">
                <a:solidFill>
                  <a:prstClr val="black"/>
                </a:solidFill>
                <a:latin typeface="Arial" charset="0"/>
              </a:rPr>
              <a:t>Кизнерского </a:t>
            </a:r>
            <a:r>
              <a:rPr lang="ru-RU" altLang="ru-RU" sz="1600" b="1" dirty="0">
                <a:solidFill>
                  <a:prstClr val="black"/>
                </a:solidFill>
                <a:latin typeface="Arial" charset="0"/>
              </a:rPr>
              <a:t>района</a:t>
            </a:r>
            <a:r>
              <a:rPr lang="en-US" altLang="ru-RU" sz="1600" b="1" dirty="0">
                <a:solidFill>
                  <a:prstClr val="black"/>
                </a:solidFill>
                <a:latin typeface="Arial" charset="0"/>
              </a:rPr>
              <a:t>  </a:t>
            </a:r>
            <a:r>
              <a:rPr lang="ru-RU" altLang="ru-RU" sz="1600" b="1" dirty="0">
                <a:solidFill>
                  <a:prstClr val="black"/>
                </a:solidFill>
                <a:latin typeface="Arial" charset="0"/>
              </a:rPr>
              <a:t> в  разделе </a:t>
            </a:r>
            <a:r>
              <a:rPr lang="ru-RU" altLang="ru-RU" sz="1600" b="1" dirty="0" smtClean="0">
                <a:solidFill>
                  <a:prstClr val="black"/>
                </a:solidFill>
                <a:latin typeface="Arial" charset="0"/>
              </a:rPr>
              <a:t>«Документы» </a:t>
            </a:r>
            <a:r>
              <a:rPr lang="ru-RU" altLang="ru-RU" sz="1600" b="1" dirty="0" smtClean="0">
                <a:solidFill>
                  <a:prstClr val="black"/>
                </a:solidFill>
                <a:latin typeface="Times New Roman"/>
                <a:cs typeface="Times New Roman"/>
              </a:rPr>
              <a:t>→ «</a:t>
            </a:r>
            <a:r>
              <a:rPr lang="ru-RU" altLang="ru-RU" sz="1600" b="1" dirty="0" smtClean="0">
                <a:solidFill>
                  <a:prstClr val="black"/>
                </a:solidFill>
                <a:latin typeface="Arial" panose="020B0604020202020204" pitchFamily="34" charset="0"/>
                <a:cs typeface="Arial" panose="020B0604020202020204" pitchFamily="34" charset="0"/>
              </a:rPr>
              <a:t>Решения Совета депутатов» и во вкладке «Управление финансов» </a:t>
            </a:r>
            <a:r>
              <a:rPr lang="ru-RU" altLang="ru-RU" sz="1600" b="1" dirty="0" smtClean="0">
                <a:solidFill>
                  <a:prstClr val="black"/>
                </a:solidFill>
                <a:latin typeface="Times New Roman"/>
                <a:cs typeface="Times New Roman"/>
              </a:rPr>
              <a:t>→ «</a:t>
            </a:r>
            <a:r>
              <a:rPr lang="ru-RU" altLang="ru-RU" sz="1600" b="1" dirty="0" smtClean="0">
                <a:solidFill>
                  <a:prstClr val="black"/>
                </a:solidFill>
                <a:latin typeface="Arial" panose="020B0604020202020204" pitchFamily="34" charset="0"/>
                <a:cs typeface="Arial" panose="020B0604020202020204" pitchFamily="34" charset="0"/>
              </a:rPr>
              <a:t>Бюджет муниципального района» → «Решения о бюджете муниципального образования «Кизнерский район» </a:t>
            </a:r>
            <a:r>
              <a:rPr lang="ru-RU" altLang="ru-RU" sz="1600" b="1" dirty="0" smtClean="0">
                <a:solidFill>
                  <a:prstClr val="black"/>
                </a:solidFill>
                <a:latin typeface="Times New Roman"/>
                <a:cs typeface="Times New Roman"/>
              </a:rPr>
              <a:t>→ 2023 год</a:t>
            </a:r>
            <a:endParaRPr lang="ru-RU" altLang="ru-RU" sz="1600" b="1" dirty="0">
              <a:solidFill>
                <a:prstClr val="black"/>
              </a:solidFill>
              <a:latin typeface="Arial" panose="020B0604020202020204" pitchFamily="34" charset="0"/>
              <a:cs typeface="Arial" panose="020B0604020202020204" pitchFamily="34" charset="0"/>
            </a:endParaRPr>
          </a:p>
          <a:p>
            <a:pPr eaLnBrk="1" hangingPunct="1">
              <a:spcBef>
                <a:spcPct val="0"/>
              </a:spcBef>
              <a:buClrTx/>
              <a:buFontTx/>
              <a:buNone/>
            </a:pPr>
            <a:endParaRPr lang="en-US" altLang="ru-RU" sz="1800" b="1" dirty="0">
              <a:solidFill>
                <a:prstClr val="black"/>
              </a:solidFill>
              <a:latin typeface="Arial" charset="0"/>
            </a:endParaRPr>
          </a:p>
          <a:p>
            <a:pPr eaLnBrk="1" hangingPunct="1">
              <a:spcBef>
                <a:spcPct val="0"/>
              </a:spcBef>
              <a:buClrTx/>
              <a:buFontTx/>
              <a:buNone/>
            </a:pPr>
            <a:endParaRPr lang="en-US" altLang="ru-RU" sz="1800" b="1" dirty="0">
              <a:solidFill>
                <a:prstClr val="black"/>
              </a:solidFill>
              <a:latin typeface="Arial" charset="0"/>
            </a:endParaRPr>
          </a:p>
        </p:txBody>
      </p:sp>
    </p:spTree>
    <p:extLst>
      <p:ext uri="{BB962C8B-B14F-4D97-AF65-F5344CB8AC3E}">
        <p14:creationId xmlns="" xmlns:p14="http://schemas.microsoft.com/office/powerpoint/2010/main" val="3974699904"/>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Содержимое 2"/>
          <p:cNvSpPr>
            <a:spLocks noGrp="1"/>
          </p:cNvSpPr>
          <p:nvPr>
            <p:ph idx="1"/>
          </p:nvPr>
        </p:nvSpPr>
        <p:spPr>
          <a:xfrm>
            <a:off x="467544" y="332656"/>
            <a:ext cx="8435975" cy="6264275"/>
          </a:xfrm>
        </p:spPr>
        <p:txBody>
          <a:bodyPr/>
          <a:lstStyle/>
          <a:p>
            <a:pPr marL="0" lvl="0" indent="0" algn="just">
              <a:spcBef>
                <a:spcPct val="0"/>
              </a:spcBef>
              <a:buClrTx/>
              <a:buSzTx/>
              <a:buNone/>
            </a:pPr>
            <a:r>
              <a:rPr lang="ru-RU" sz="1100" b="1" i="1" dirty="0">
                <a:latin typeface="Arial" pitchFamily="34" charset="0"/>
                <a:cs typeface="Arial" pitchFamily="34" charset="0"/>
              </a:rPr>
              <a:t>СУБСИДИИ</a:t>
            </a:r>
            <a:r>
              <a:rPr lang="ru-RU" sz="1100" i="1" dirty="0">
                <a:latin typeface="Arial" pitchFamily="34" charset="0"/>
                <a:cs typeface="Arial" pitchFamily="34" charset="0"/>
              </a:rPr>
              <a:t> (от </a:t>
            </a:r>
            <a:r>
              <a:rPr lang="ru-RU" sz="1100" i="1" dirty="0" err="1">
                <a:latin typeface="Arial" pitchFamily="34" charset="0"/>
                <a:cs typeface="Arial" pitchFamily="34" charset="0"/>
              </a:rPr>
              <a:t>лат.subsidium</a:t>
            </a:r>
            <a:r>
              <a:rPr lang="ru-RU" sz="1100" i="1" dirty="0">
                <a:latin typeface="Arial" pitchFamily="34" charset="0"/>
                <a:cs typeface="Arial" pitchFamily="34" charset="0"/>
              </a:rPr>
              <a:t> — помощь, поддержка) — межбюджетные трансферты, предоставляемые в целях </a:t>
            </a:r>
            <a:r>
              <a:rPr lang="ru-RU" sz="1100" i="1" dirty="0" err="1">
                <a:latin typeface="Arial" pitchFamily="34" charset="0"/>
                <a:cs typeface="Arial" pitchFamily="34" charset="0"/>
              </a:rPr>
              <a:t>софинансирования</a:t>
            </a:r>
            <a:r>
              <a:rPr lang="ru-RU" sz="1100" i="1" dirty="0">
                <a:latin typeface="Arial" pitchFamily="34" charset="0"/>
                <a:cs typeface="Arial" pitchFamily="34" charset="0"/>
              </a:rPr>
              <a:t> расходных обязательств того бюджета, которому они предоставляются. Бюджетным кодексом РФ предусмотрена возможность предоставления субсидий бюджетам субъектов Российской Федерации из федерального бюджета, а также местным бюджетам из бюджета субъекта Российской Федерации;</a:t>
            </a:r>
            <a:endParaRPr lang="ru-RU" sz="1100" dirty="0">
              <a:latin typeface="Arial" pitchFamily="34" charset="0"/>
              <a:cs typeface="Arial" pitchFamily="34" charset="0"/>
            </a:endParaRPr>
          </a:p>
          <a:p>
            <a:pPr marL="0" lvl="0" indent="0" algn="just">
              <a:spcBef>
                <a:spcPct val="0"/>
              </a:spcBef>
              <a:buClrTx/>
              <a:buSzTx/>
              <a:buNone/>
            </a:pPr>
            <a:r>
              <a:rPr lang="ru-RU" sz="1100" b="1" i="1" dirty="0" smtClean="0">
                <a:latin typeface="Arial" pitchFamily="34" charset="0"/>
                <a:cs typeface="Arial" pitchFamily="34" charset="0"/>
              </a:rPr>
              <a:t>СУБВЕНЦИИ</a:t>
            </a:r>
            <a:r>
              <a:rPr lang="ru-RU" sz="1100" i="1" dirty="0">
                <a:latin typeface="Arial" pitchFamily="34" charset="0"/>
                <a:cs typeface="Arial" pitchFamily="34" charset="0"/>
              </a:rPr>
              <a:t> (от </a:t>
            </a:r>
            <a:r>
              <a:rPr lang="ru-RU" sz="1100" i="1" dirty="0" err="1">
                <a:latin typeface="Arial" pitchFamily="34" charset="0"/>
                <a:cs typeface="Arial" pitchFamily="34" charset="0"/>
              </a:rPr>
              <a:t>лат.subvenire</a:t>
            </a:r>
            <a:r>
              <a:rPr lang="ru-RU" sz="1100" i="1" dirty="0">
                <a:latin typeface="Arial" pitchFamily="34" charset="0"/>
                <a:cs typeface="Arial" pitchFamily="34" charset="0"/>
              </a:rPr>
              <a:t> — «приходить на помощь») — межбюджетные трансферты, предоставляемые в целях финансирования расходных обязательств того бюджета, которому они предоставляются, возникающих при передаче полномочий с того бюджета, из которого они предоставляются. Бюджетным кодексом РФ предусмотрена возможность предоставления субвенций бюджетам субъектов Российской Федерации из федерального бюджета, а также местным бюджетам из бюджета субъекта Российской Федерации.</a:t>
            </a:r>
            <a:endParaRPr lang="ru-RU" sz="1100" dirty="0">
              <a:latin typeface="Arial" pitchFamily="34" charset="0"/>
              <a:cs typeface="Arial" pitchFamily="34" charset="0"/>
            </a:endParaRPr>
          </a:p>
          <a:p>
            <a:pPr marL="0" lvl="0" indent="0" algn="just">
              <a:spcBef>
                <a:spcPct val="0"/>
              </a:spcBef>
              <a:buClrTx/>
              <a:buSzTx/>
              <a:buNone/>
            </a:pPr>
            <a:r>
              <a:rPr lang="ru-RU" sz="1100" b="1" dirty="0" smtClean="0">
                <a:solidFill>
                  <a:srgbClr val="052635"/>
                </a:solidFill>
                <a:latin typeface="Verdana" pitchFamily="34" charset="0"/>
                <a:cs typeface="Arial" pitchFamily="34" charset="0"/>
              </a:rPr>
              <a:t>МУНИЦИПАЛЬНАЯ </a:t>
            </a:r>
            <a:r>
              <a:rPr lang="ru-RU" sz="1100" b="1" dirty="0">
                <a:solidFill>
                  <a:srgbClr val="052635"/>
                </a:solidFill>
                <a:latin typeface="Verdana" pitchFamily="34" charset="0"/>
                <a:cs typeface="Arial" pitchFamily="34" charset="0"/>
              </a:rPr>
              <a:t>ПРОГРАММА</a:t>
            </a:r>
            <a:r>
              <a:rPr lang="ru-RU" sz="1100" dirty="0">
                <a:solidFill>
                  <a:srgbClr val="052635"/>
                </a:solidFill>
                <a:latin typeface="Verdana" pitchFamily="34" charset="0"/>
                <a:cs typeface="Arial" pitchFamily="34" charset="0"/>
              </a:rPr>
              <a:t> — комплекс мероприятий для реализации главных муниципальных функций, достижение приоритетов и целей в сфере социально-экономического развития.</a:t>
            </a:r>
            <a:endParaRPr lang="ru-RU" sz="1100" dirty="0">
              <a:solidFill>
                <a:prstClr val="black"/>
              </a:solidFill>
              <a:latin typeface="Arial" pitchFamily="34" charset="0"/>
              <a:cs typeface="Arial" pitchFamily="34" charset="0"/>
            </a:endParaRPr>
          </a:p>
          <a:p>
            <a:pPr marL="0" lvl="0" indent="0" algn="just">
              <a:spcBef>
                <a:spcPct val="0"/>
              </a:spcBef>
              <a:buClrTx/>
              <a:buSzTx/>
              <a:buNone/>
            </a:pPr>
            <a:r>
              <a:rPr lang="ru-RU" sz="1100" b="1" dirty="0" smtClean="0">
                <a:solidFill>
                  <a:srgbClr val="052635"/>
                </a:solidFill>
                <a:latin typeface="Verdana" pitchFamily="34" charset="0"/>
                <a:cs typeface="Arial" pitchFamily="34" charset="0"/>
              </a:rPr>
              <a:t>ВЕДОМСТВЕННАЯ </a:t>
            </a:r>
            <a:r>
              <a:rPr lang="ru-RU" sz="1100" b="1" dirty="0">
                <a:solidFill>
                  <a:srgbClr val="052635"/>
                </a:solidFill>
                <a:latin typeface="Verdana" pitchFamily="34" charset="0"/>
                <a:cs typeface="Arial" pitchFamily="34" charset="0"/>
              </a:rPr>
              <a:t>ЦЕЛЕВАЯ ПРОГРАММА</a:t>
            </a:r>
            <a:r>
              <a:rPr lang="ru-RU" sz="1100" dirty="0">
                <a:solidFill>
                  <a:srgbClr val="052635"/>
                </a:solidFill>
                <a:latin typeface="Verdana" pitchFamily="34" charset="0"/>
                <a:cs typeface="Arial" pitchFamily="34" charset="0"/>
              </a:rPr>
              <a:t> — утвержденный (планируемый к утверждению) субъектом бюджетного планирования либо выделяемый им в аналитических целях комплекс мероприятий (направлений расходования бюджетных средств), направленных на решение конкретной тактической задачи (в том числе на исполнение действующих федеральных законов и иных нормативных правовых актов).</a:t>
            </a:r>
            <a:endParaRPr lang="ru-RU" sz="1100" dirty="0">
              <a:solidFill>
                <a:prstClr val="black"/>
              </a:solidFill>
              <a:latin typeface="Arial" pitchFamily="34" charset="0"/>
              <a:cs typeface="Arial" pitchFamily="34" charset="0"/>
            </a:endParaRPr>
          </a:p>
          <a:p>
            <a:pPr marL="0" lvl="0" indent="0" algn="just">
              <a:spcBef>
                <a:spcPct val="0"/>
              </a:spcBef>
              <a:buClrTx/>
              <a:buSzTx/>
              <a:buNone/>
            </a:pPr>
            <a:r>
              <a:rPr lang="ru-RU" sz="1100" b="1" dirty="0" smtClean="0">
                <a:solidFill>
                  <a:srgbClr val="052635"/>
                </a:solidFill>
                <a:latin typeface="Verdana" pitchFamily="34" charset="0"/>
                <a:cs typeface="Arial" pitchFamily="34" charset="0"/>
              </a:rPr>
              <a:t>ДОХОДЫ </a:t>
            </a:r>
            <a:r>
              <a:rPr lang="ru-RU" sz="1100" b="1" dirty="0">
                <a:solidFill>
                  <a:srgbClr val="052635"/>
                </a:solidFill>
                <a:latin typeface="Verdana" pitchFamily="34" charset="0"/>
                <a:cs typeface="Arial" pitchFamily="34" charset="0"/>
              </a:rPr>
              <a:t>БЮДЖЕТА</a:t>
            </a:r>
            <a:r>
              <a:rPr lang="ru-RU" sz="1100" dirty="0">
                <a:solidFill>
                  <a:srgbClr val="052635"/>
                </a:solidFill>
                <a:latin typeface="Verdana" pitchFamily="34" charset="0"/>
                <a:cs typeface="Arial" pitchFamily="34" charset="0"/>
              </a:rPr>
              <a:t> – это безвозмездные и безвозвратные поступления денежных средств в бюджет.</a:t>
            </a:r>
            <a:endParaRPr lang="ru-RU" sz="1100" dirty="0">
              <a:solidFill>
                <a:prstClr val="black"/>
              </a:solidFill>
              <a:latin typeface="Arial" pitchFamily="34" charset="0"/>
              <a:cs typeface="Arial" pitchFamily="34" charset="0"/>
            </a:endParaRPr>
          </a:p>
          <a:p>
            <a:pPr marL="0" lvl="0" indent="0" algn="just">
              <a:spcBef>
                <a:spcPct val="0"/>
              </a:spcBef>
              <a:buClrTx/>
              <a:buSzTx/>
              <a:buNone/>
            </a:pPr>
            <a:r>
              <a:rPr lang="ru-RU" sz="1100" b="1" dirty="0" smtClean="0">
                <a:solidFill>
                  <a:srgbClr val="052635"/>
                </a:solidFill>
                <a:latin typeface="Verdana" pitchFamily="34" charset="0"/>
                <a:cs typeface="Arial" pitchFamily="34" charset="0"/>
              </a:rPr>
              <a:t>РАСХОДЫ </a:t>
            </a:r>
            <a:r>
              <a:rPr lang="ru-RU" sz="1100" b="1" dirty="0">
                <a:solidFill>
                  <a:srgbClr val="052635"/>
                </a:solidFill>
                <a:latin typeface="Verdana" pitchFamily="34" charset="0"/>
                <a:cs typeface="Arial" pitchFamily="34" charset="0"/>
              </a:rPr>
              <a:t>БЮДЖЕТА</a:t>
            </a:r>
            <a:r>
              <a:rPr lang="ru-RU" sz="1100" dirty="0">
                <a:solidFill>
                  <a:srgbClr val="052635"/>
                </a:solidFill>
                <a:latin typeface="Verdana" pitchFamily="34" charset="0"/>
                <a:cs typeface="Arial" pitchFamily="34" charset="0"/>
              </a:rPr>
              <a:t> – выплачиваемые из бюджета денежные средства.</a:t>
            </a:r>
            <a:endParaRPr lang="ru-RU" sz="1100" dirty="0">
              <a:solidFill>
                <a:prstClr val="black"/>
              </a:solidFill>
              <a:latin typeface="Arial" pitchFamily="34" charset="0"/>
              <a:cs typeface="Arial" pitchFamily="34" charset="0"/>
            </a:endParaRPr>
          </a:p>
          <a:p>
            <a:pPr marL="0" lvl="0" indent="0" algn="just">
              <a:spcBef>
                <a:spcPct val="0"/>
              </a:spcBef>
              <a:buClrTx/>
              <a:buSzTx/>
              <a:buNone/>
            </a:pPr>
            <a:r>
              <a:rPr lang="ru-RU" sz="1100" b="1" dirty="0" smtClean="0">
                <a:solidFill>
                  <a:srgbClr val="052635"/>
                </a:solidFill>
                <a:latin typeface="Verdana" pitchFamily="34" charset="0"/>
                <a:cs typeface="Arial" pitchFamily="34" charset="0"/>
              </a:rPr>
              <a:t>НАЛОГ</a:t>
            </a:r>
            <a:r>
              <a:rPr lang="ru-RU" sz="1100" dirty="0">
                <a:solidFill>
                  <a:srgbClr val="052635"/>
                </a:solidFill>
                <a:latin typeface="Verdana" pitchFamily="34" charset="0"/>
                <a:cs typeface="Arial" pitchFamily="34" charset="0"/>
              </a:rPr>
              <a:t> – обязательный, индивидуально безвозмездный платеж, взимаемый с организаций и физических лиц в форме отчуждения принадлежащих им на праве собственности, хозяйственного ведения или оперативного управления денежных средств в целях финансового обеспечения деятельности государства и (или) муниципальных образований</a:t>
            </a:r>
            <a:r>
              <a:rPr lang="ru-RU" sz="1100" dirty="0" smtClean="0">
                <a:solidFill>
                  <a:srgbClr val="052635"/>
                </a:solidFill>
                <a:latin typeface="Verdana" pitchFamily="34" charset="0"/>
                <a:cs typeface="Arial" pitchFamily="34" charset="0"/>
              </a:rPr>
              <a:t>.</a:t>
            </a:r>
          </a:p>
          <a:p>
            <a:pPr marL="0" lvl="0" indent="0" algn="just">
              <a:spcBef>
                <a:spcPct val="0"/>
              </a:spcBef>
              <a:buClrTx/>
              <a:buSzTx/>
              <a:buNone/>
            </a:pPr>
            <a:r>
              <a:rPr lang="ru-RU" sz="1100" b="1" dirty="0" smtClean="0">
                <a:solidFill>
                  <a:srgbClr val="052635"/>
                </a:solidFill>
                <a:latin typeface="Verdana" pitchFamily="34" charset="0"/>
                <a:cs typeface="Arial" pitchFamily="34" charset="0"/>
              </a:rPr>
              <a:t>ДЕФИЦИТ </a:t>
            </a:r>
            <a:r>
              <a:rPr lang="ru-RU" sz="1100" b="1" dirty="0">
                <a:solidFill>
                  <a:srgbClr val="052635"/>
                </a:solidFill>
                <a:latin typeface="Verdana" pitchFamily="34" charset="0"/>
                <a:cs typeface="Arial" pitchFamily="34" charset="0"/>
              </a:rPr>
              <a:t>БЮДЖЕТА</a:t>
            </a:r>
            <a:r>
              <a:rPr lang="ru-RU" sz="1100" dirty="0">
                <a:solidFill>
                  <a:srgbClr val="052635"/>
                </a:solidFill>
                <a:latin typeface="Verdana" pitchFamily="34" charset="0"/>
                <a:cs typeface="Arial" pitchFamily="34" charset="0"/>
              </a:rPr>
              <a:t> – превышение расходов бюджета над его доходами.</a:t>
            </a:r>
            <a:endParaRPr lang="ru-RU" sz="1100" dirty="0">
              <a:latin typeface="Arial" pitchFamily="34" charset="0"/>
              <a:cs typeface="Arial" pitchFamily="34" charset="0"/>
            </a:endParaRPr>
          </a:p>
          <a:p>
            <a:pPr marL="0" lvl="0" indent="0" algn="just">
              <a:spcBef>
                <a:spcPct val="0"/>
              </a:spcBef>
              <a:buClrTx/>
              <a:buSzTx/>
              <a:buNone/>
            </a:pPr>
            <a:r>
              <a:rPr lang="ru-RU" sz="1100" b="1" dirty="0" smtClean="0">
                <a:solidFill>
                  <a:srgbClr val="052635"/>
                </a:solidFill>
                <a:latin typeface="Verdana" pitchFamily="34" charset="0"/>
                <a:cs typeface="Arial" pitchFamily="34" charset="0"/>
              </a:rPr>
              <a:t>ПРОФИЦИТ </a:t>
            </a:r>
            <a:r>
              <a:rPr lang="ru-RU" sz="1100" b="1" dirty="0">
                <a:solidFill>
                  <a:srgbClr val="052635"/>
                </a:solidFill>
                <a:latin typeface="Verdana" pitchFamily="34" charset="0"/>
                <a:cs typeface="Arial" pitchFamily="34" charset="0"/>
              </a:rPr>
              <a:t>БЮДЖЕТА</a:t>
            </a:r>
            <a:r>
              <a:rPr lang="ru-RU" sz="1100" dirty="0">
                <a:solidFill>
                  <a:srgbClr val="052635"/>
                </a:solidFill>
                <a:latin typeface="Verdana" pitchFamily="34" charset="0"/>
                <a:cs typeface="Arial" pitchFamily="34" charset="0"/>
              </a:rPr>
              <a:t> – превышение доходов бюджета над его расходами.</a:t>
            </a:r>
            <a:endParaRPr lang="ru-RU" sz="1100" dirty="0">
              <a:latin typeface="Arial" pitchFamily="34" charset="0"/>
              <a:cs typeface="Arial" pitchFamily="34" charset="0"/>
            </a:endParaRPr>
          </a:p>
          <a:p>
            <a:pPr marL="0" lvl="0" indent="0" algn="just">
              <a:spcBef>
                <a:spcPct val="0"/>
              </a:spcBef>
              <a:buClrTx/>
              <a:buSzTx/>
              <a:buNone/>
            </a:pPr>
            <a:r>
              <a:rPr lang="ru-RU" sz="1100" b="1" dirty="0" smtClean="0">
                <a:solidFill>
                  <a:srgbClr val="052635"/>
                </a:solidFill>
                <a:latin typeface="Verdana" pitchFamily="34" charset="0"/>
                <a:cs typeface="Arial" pitchFamily="34" charset="0"/>
              </a:rPr>
              <a:t>МУНИЦИПАЛЬНЫЙ </a:t>
            </a:r>
            <a:r>
              <a:rPr lang="ru-RU" sz="1100" b="1" dirty="0">
                <a:solidFill>
                  <a:srgbClr val="052635"/>
                </a:solidFill>
                <a:latin typeface="Verdana" pitchFamily="34" charset="0"/>
                <a:cs typeface="Arial" pitchFamily="34" charset="0"/>
              </a:rPr>
              <a:t>ДОЛГ</a:t>
            </a:r>
            <a:r>
              <a:rPr lang="ru-RU" sz="1100" dirty="0">
                <a:solidFill>
                  <a:srgbClr val="052635"/>
                </a:solidFill>
                <a:latin typeface="Verdana" pitchFamily="34" charset="0"/>
                <a:cs typeface="Arial" pitchFamily="34" charset="0"/>
              </a:rPr>
              <a:t> – обязательства, возникающие из муниципальных заимствований, гарантий по обязательствам третьих лиц, принятые на себя муниципальным образованием.</a:t>
            </a:r>
            <a:endParaRPr lang="ru-RU" sz="1100" dirty="0">
              <a:latin typeface="Arial" pitchFamily="34" charset="0"/>
              <a:cs typeface="Arial" pitchFamily="34" charset="0"/>
            </a:endParaRPr>
          </a:p>
          <a:p>
            <a:pPr marL="0" lvl="0" indent="0" algn="just">
              <a:spcBef>
                <a:spcPct val="0"/>
              </a:spcBef>
              <a:buClrTx/>
              <a:buSzTx/>
              <a:buNone/>
            </a:pPr>
            <a:r>
              <a:rPr lang="ru-RU" sz="1100" b="1" dirty="0" smtClean="0">
                <a:solidFill>
                  <a:srgbClr val="052635"/>
                </a:solidFill>
                <a:latin typeface="Verdana" pitchFamily="34" charset="0"/>
                <a:cs typeface="Arial" pitchFamily="34" charset="0"/>
              </a:rPr>
              <a:t>МУНИЦИПАЛЬНЫЕ </a:t>
            </a:r>
            <a:r>
              <a:rPr lang="ru-RU" sz="1100" b="1" dirty="0">
                <a:solidFill>
                  <a:srgbClr val="052635"/>
                </a:solidFill>
                <a:latin typeface="Verdana" pitchFamily="34" charset="0"/>
                <a:cs typeface="Arial" pitchFamily="34" charset="0"/>
              </a:rPr>
              <a:t>УСЛУГИ (РАБОТЫ)</a:t>
            </a:r>
            <a:r>
              <a:rPr lang="ru-RU" sz="1100" dirty="0">
                <a:solidFill>
                  <a:srgbClr val="052635"/>
                </a:solidFill>
                <a:latin typeface="Verdana" pitchFamily="34" charset="0"/>
                <a:cs typeface="Arial" pitchFamily="34" charset="0"/>
              </a:rPr>
              <a:t> – услуги (работы), оказываемые (выполняемые) органами местного самоуправления, муниципальными учреждениями.</a:t>
            </a:r>
            <a:endParaRPr lang="ru-RU" sz="1100" dirty="0">
              <a:latin typeface="Arial" pitchFamily="34" charset="0"/>
              <a:cs typeface="Arial" pitchFamily="34" charset="0"/>
            </a:endParaRPr>
          </a:p>
          <a:p>
            <a:pPr marL="0" lvl="0" indent="0" algn="just">
              <a:spcBef>
                <a:spcPct val="0"/>
              </a:spcBef>
              <a:buClrTx/>
              <a:buSzTx/>
              <a:buNone/>
            </a:pPr>
            <a:r>
              <a:rPr lang="ru-RU" sz="1100" b="1" dirty="0" smtClean="0">
                <a:solidFill>
                  <a:srgbClr val="052635"/>
                </a:solidFill>
                <a:latin typeface="Verdana" pitchFamily="34" charset="0"/>
                <a:cs typeface="Arial" pitchFamily="34" charset="0"/>
              </a:rPr>
              <a:t>КАПИТАЛЬНЫЕ </a:t>
            </a:r>
            <a:r>
              <a:rPr lang="ru-RU" sz="1100" b="1" dirty="0">
                <a:solidFill>
                  <a:srgbClr val="052635"/>
                </a:solidFill>
                <a:latin typeface="Verdana" pitchFamily="34" charset="0"/>
                <a:cs typeface="Arial" pitchFamily="34" charset="0"/>
              </a:rPr>
              <a:t>РАСХОДЫ</a:t>
            </a:r>
            <a:r>
              <a:rPr lang="ru-RU" sz="1100" dirty="0">
                <a:solidFill>
                  <a:srgbClr val="052635"/>
                </a:solidFill>
                <a:latin typeface="Verdana" pitchFamily="34" charset="0"/>
                <a:cs typeface="Arial" pitchFamily="34" charset="0"/>
              </a:rPr>
              <a:t> — расходы на инновационную и инвестиционную деятельность. Они включают расходы на: инвестиции в соответствии с утвержденной инвестиционной программой; расходы на проведение капитального ремонта объектов государственной (муниципальной) собственности.</a:t>
            </a:r>
            <a:endParaRPr lang="ru-RU" sz="1100" dirty="0">
              <a:latin typeface="Arial" pitchFamily="34" charset="0"/>
              <a:cs typeface="Arial" pitchFamily="34" charset="0"/>
            </a:endParaRPr>
          </a:p>
          <a:p>
            <a:pPr marL="0" lvl="0" indent="0" algn="just">
              <a:spcBef>
                <a:spcPct val="0"/>
              </a:spcBef>
              <a:buClrTx/>
              <a:buSzTx/>
              <a:buNone/>
            </a:pPr>
            <a:r>
              <a:rPr lang="ru-RU" sz="1100" b="1" dirty="0" smtClean="0">
                <a:solidFill>
                  <a:srgbClr val="052635"/>
                </a:solidFill>
                <a:latin typeface="Verdana" pitchFamily="34" charset="0"/>
                <a:cs typeface="Arial" pitchFamily="34" charset="0"/>
              </a:rPr>
              <a:t>МЕЖБЮДЖЕТНЫЕ </a:t>
            </a:r>
            <a:r>
              <a:rPr lang="ru-RU" sz="1100" b="1" dirty="0">
                <a:solidFill>
                  <a:srgbClr val="052635"/>
                </a:solidFill>
                <a:latin typeface="Verdana" pitchFamily="34" charset="0"/>
                <a:cs typeface="Arial" pitchFamily="34" charset="0"/>
              </a:rPr>
              <a:t>ОТНОШЕНИЯ</a:t>
            </a:r>
            <a:r>
              <a:rPr lang="ru-RU" sz="1100" dirty="0">
                <a:solidFill>
                  <a:srgbClr val="052635"/>
                </a:solidFill>
                <a:latin typeface="Verdana" pitchFamily="34" charset="0"/>
                <a:cs typeface="Arial" pitchFamily="34" charset="0"/>
              </a:rPr>
              <a:t> — взаимоотношения между публично-правовыми образованиями по вопросам регулирования бюджетных правоотношений, организации и осуществления бюджетного процесса</a:t>
            </a:r>
            <a:r>
              <a:rPr lang="ru-RU" sz="1100" dirty="0" smtClean="0">
                <a:solidFill>
                  <a:srgbClr val="052635"/>
                </a:solidFill>
                <a:latin typeface="Verdana" pitchFamily="34" charset="0"/>
                <a:cs typeface="Arial" pitchFamily="34" charset="0"/>
              </a:rPr>
              <a:t>.</a:t>
            </a:r>
            <a:endParaRPr lang="ru-RU" sz="1100" b="1" dirty="0">
              <a:solidFill>
                <a:srgbClr val="052635"/>
              </a:solidFill>
              <a:latin typeface="Verdana" pitchFamily="34" charset="0"/>
              <a:cs typeface="Arial" pitchFamily="34" charset="0"/>
            </a:endParaRPr>
          </a:p>
          <a:p>
            <a:pPr marL="0" lvl="0" indent="0" algn="just">
              <a:spcBef>
                <a:spcPct val="0"/>
              </a:spcBef>
              <a:buClrTx/>
              <a:buSzTx/>
              <a:buNone/>
            </a:pPr>
            <a:r>
              <a:rPr lang="ru-RU" sz="1100" b="1" dirty="0">
                <a:solidFill>
                  <a:srgbClr val="052635"/>
                </a:solidFill>
                <a:latin typeface="Verdana" pitchFamily="34" charset="0"/>
                <a:cs typeface="Arial" pitchFamily="34" charset="0"/>
              </a:rPr>
              <a:t>УРОВЕНЬ РАСЧЕТНОЙ БЮДЖЕТНОЙ ОБЕСПЕЧЕННОСТИ МУНИЦИПАЛЬНОГО ОБРАЗОВАНИЯ</a:t>
            </a:r>
            <a:r>
              <a:rPr lang="ru-RU" sz="1100" dirty="0">
                <a:solidFill>
                  <a:srgbClr val="052635"/>
                </a:solidFill>
                <a:latin typeface="Verdana" pitchFamily="34" charset="0"/>
                <a:cs typeface="Arial" pitchFamily="34" charset="0"/>
              </a:rPr>
              <a:t> – индекс, который показывает, насколько соотношение </a:t>
            </a:r>
            <a:r>
              <a:rPr lang="ru-RU" sz="1100" dirty="0" err="1">
                <a:solidFill>
                  <a:srgbClr val="052635"/>
                </a:solidFill>
                <a:latin typeface="Verdana" pitchFamily="34" charset="0"/>
                <a:cs typeface="Arial" pitchFamily="34" charset="0"/>
              </a:rPr>
              <a:t>подушевых</a:t>
            </a:r>
            <a:r>
              <a:rPr lang="ru-RU" sz="1100" dirty="0">
                <a:solidFill>
                  <a:srgbClr val="052635"/>
                </a:solidFill>
                <a:latin typeface="Verdana" pitchFamily="34" charset="0"/>
                <a:cs typeface="Arial" pitchFamily="34" charset="0"/>
              </a:rPr>
              <a:t> доходных возможностей и расходных потребностей муниципального образования выше или ниже среднего уровня по муниципальным образованиям.</a:t>
            </a:r>
            <a:endParaRPr lang="ru-RU" sz="1100" dirty="0">
              <a:latin typeface="Arial" pitchFamily="34" charset="0"/>
              <a:cs typeface="Arial" pitchFamily="34" charset="0"/>
            </a:endParaRPr>
          </a:p>
          <a:p>
            <a:pPr marL="0" lvl="0" indent="0" algn="just">
              <a:spcBef>
                <a:spcPct val="0"/>
              </a:spcBef>
              <a:buClrTx/>
              <a:buSzTx/>
              <a:buNone/>
            </a:pPr>
            <a:endParaRPr lang="ru-RU" sz="1100" b="1" dirty="0">
              <a:solidFill>
                <a:srgbClr val="052635"/>
              </a:solidFill>
              <a:latin typeface="Verdana" pitchFamily="34" charset="0"/>
              <a:cs typeface="Arial" pitchFamily="34" charset="0"/>
            </a:endParaRPr>
          </a:p>
        </p:txBody>
      </p:sp>
    </p:spTree>
    <p:extLst>
      <p:ext uri="{BB962C8B-B14F-4D97-AF65-F5344CB8AC3E}">
        <p14:creationId xmlns="" xmlns:p14="http://schemas.microsoft.com/office/powerpoint/2010/main" val="38724134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19672" y="274638"/>
            <a:ext cx="7200800" cy="1143000"/>
          </a:xfrm>
        </p:spPr>
        <p:txBody>
          <a:bodyPr>
            <a:normAutofit/>
          </a:bodyPr>
          <a:lstStyle/>
          <a:p>
            <a:r>
              <a:rPr lang="ru-RU" sz="3100" b="1" dirty="0" smtClean="0">
                <a:latin typeface="Bookman Old Style" panose="02050604050505020204" pitchFamily="18" charset="0"/>
              </a:rPr>
              <a:t>Кто управляет и распоряжается</a:t>
            </a:r>
            <a:br>
              <a:rPr lang="ru-RU" sz="3100" b="1" dirty="0" smtClean="0">
                <a:latin typeface="Bookman Old Style" panose="02050604050505020204" pitchFamily="18" charset="0"/>
              </a:rPr>
            </a:br>
            <a:r>
              <a:rPr lang="ru-RU" sz="2800" b="1" dirty="0" smtClean="0"/>
              <a:t>        </a:t>
            </a:r>
            <a:r>
              <a:rPr lang="ru-RU" sz="3100" b="1" dirty="0" smtClean="0">
                <a:latin typeface="Bookman Old Style" panose="02050604050505020204" pitchFamily="18" charset="0"/>
              </a:rPr>
              <a:t>бюджетом</a:t>
            </a:r>
            <a:r>
              <a:rPr lang="ru-RU" sz="3100" b="1" dirty="0" smtClean="0"/>
              <a:t>?</a:t>
            </a:r>
            <a:endParaRPr lang="ru-RU" sz="3100" b="1" dirty="0"/>
          </a:p>
        </p:txBody>
      </p:sp>
      <p:pic>
        <p:nvPicPr>
          <p:cNvPr id="3074" name="Picture 2"/>
          <p:cNvPicPr>
            <a:picLocks noGrp="1" noChangeAspect="1" noChangeArrowheads="1"/>
          </p:cNvPicPr>
          <p:nvPr>
            <p:ph idx="1"/>
          </p:nvPr>
        </p:nvPicPr>
        <p:blipFill>
          <a:blip r:embed="rId2" cstate="email">
            <a:extLst>
              <a:ext uri="{28A0092B-C50C-407E-A947-70E740481C1C}">
                <a14:useLocalDpi xmlns="" xmlns:a14="http://schemas.microsoft.com/office/drawing/2010/main" val="0"/>
              </a:ext>
            </a:extLst>
          </a:blip>
          <a:srcRect/>
          <a:stretch>
            <a:fillRect/>
          </a:stretch>
        </p:blipFill>
        <p:spPr bwMode="auto">
          <a:xfrm>
            <a:off x="214282" y="2357430"/>
            <a:ext cx="2133785" cy="15267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619672" y="908720"/>
            <a:ext cx="7272808" cy="400110"/>
          </a:xfrm>
          <a:prstGeom prst="rect">
            <a:avLst/>
          </a:prstGeom>
          <a:noFill/>
        </p:spPr>
        <p:txBody>
          <a:bodyPr wrap="square" rtlCol="0">
            <a:spAutoFit/>
          </a:bodyPr>
          <a:lstStyle/>
          <a:p>
            <a:pPr algn="just">
              <a:spcBef>
                <a:spcPct val="0"/>
              </a:spcBef>
            </a:pPr>
            <a:endParaRPr lang="ru-RU" altLang="ru-RU" sz="2000" dirty="0">
              <a:solidFill>
                <a:prstClr val="black"/>
              </a:solidFill>
              <a:latin typeface="Constantia" pitchFamily="18" charset="0"/>
            </a:endParaRPr>
          </a:p>
        </p:txBody>
      </p:sp>
      <p:sp>
        <p:nvSpPr>
          <p:cNvPr id="7" name="TextBox 6"/>
          <p:cNvSpPr txBox="1"/>
          <p:nvPr/>
        </p:nvSpPr>
        <p:spPr>
          <a:xfrm>
            <a:off x="3203848" y="260648"/>
            <a:ext cx="184731" cy="523220"/>
          </a:xfrm>
          <a:prstGeom prst="rect">
            <a:avLst/>
          </a:prstGeom>
          <a:noFill/>
        </p:spPr>
        <p:txBody>
          <a:bodyPr wrap="none" rtlCol="0">
            <a:spAutoFit/>
          </a:bodyPr>
          <a:lstStyle/>
          <a:p>
            <a:endParaRPr lang="ru-RU" sz="2800" b="1" dirty="0">
              <a:solidFill>
                <a:srgbClr val="1F497D">
                  <a:lumMod val="50000"/>
                </a:srgbClr>
              </a:solidFill>
            </a:endParaRPr>
          </a:p>
        </p:txBody>
      </p:sp>
      <p:sp>
        <p:nvSpPr>
          <p:cNvPr id="8" name="Прямоугольник 7"/>
          <p:cNvSpPr/>
          <p:nvPr/>
        </p:nvSpPr>
        <p:spPr>
          <a:xfrm>
            <a:off x="4404326" y="3244334"/>
            <a:ext cx="184731" cy="369332"/>
          </a:xfrm>
          <a:prstGeom prst="rect">
            <a:avLst/>
          </a:prstGeom>
        </p:spPr>
        <p:txBody>
          <a:bodyPr wrap="none">
            <a:spAutoFit/>
          </a:bodyPr>
          <a:lstStyle/>
          <a:p>
            <a:endParaRPr lang="ru-RU" dirty="0">
              <a:solidFill>
                <a:prstClr val="black"/>
              </a:solidFill>
            </a:endParaRPr>
          </a:p>
        </p:txBody>
      </p:sp>
      <p:sp>
        <p:nvSpPr>
          <p:cNvPr id="9" name="Прямоугольник 8"/>
          <p:cNvSpPr/>
          <p:nvPr/>
        </p:nvSpPr>
        <p:spPr>
          <a:xfrm>
            <a:off x="1187624" y="1988840"/>
            <a:ext cx="184731" cy="369332"/>
          </a:xfrm>
          <a:prstGeom prst="rect">
            <a:avLst/>
          </a:prstGeom>
        </p:spPr>
        <p:txBody>
          <a:bodyPr wrap="none">
            <a:spAutoFit/>
          </a:bodyPr>
          <a:lstStyle/>
          <a:p>
            <a:endParaRPr lang="ru-RU" dirty="0">
              <a:solidFill>
                <a:prstClr val="black"/>
              </a:solidFill>
            </a:endParaRPr>
          </a:p>
        </p:txBody>
      </p:sp>
      <p:sp>
        <p:nvSpPr>
          <p:cNvPr id="7176" name="Скругленный прямоугольник 7175"/>
          <p:cNvSpPr/>
          <p:nvPr/>
        </p:nvSpPr>
        <p:spPr>
          <a:xfrm>
            <a:off x="2627784" y="1484784"/>
            <a:ext cx="3528392" cy="5040560"/>
          </a:xfrm>
          <a:prstGeom prst="roundRect">
            <a:avLst/>
          </a:prstGeom>
          <a:solidFill>
            <a:schemeClr val="accent1">
              <a:lumMod val="20000"/>
              <a:lumOff val="8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80000"/>
              </a:lnSpc>
              <a:defRPr/>
            </a:pPr>
            <a:r>
              <a:rPr lang="ru-RU" sz="1400" b="1" i="1" dirty="0" smtClean="0">
                <a:solidFill>
                  <a:prstClr val="black">
                    <a:lumMod val="85000"/>
                    <a:lumOff val="15000"/>
                  </a:prstClr>
                </a:solidFill>
                <a:effectLst>
                  <a:outerShdw blurRad="38100" dist="38100" dir="2700000" algn="tl">
                    <a:srgbClr val="C0C0C0"/>
                  </a:outerShdw>
                </a:effectLst>
                <a:latin typeface="Times New Roman" pitchFamily="18" charset="0"/>
              </a:rPr>
              <a:t>Участники бюджетного процесса:</a:t>
            </a:r>
          </a:p>
          <a:p>
            <a:pPr>
              <a:lnSpc>
                <a:spcPct val="80000"/>
              </a:lnSpc>
              <a:defRPr/>
            </a:pPr>
            <a:endParaRPr lang="ru-RU" sz="1400" b="1" i="1" dirty="0" smtClean="0">
              <a:solidFill>
                <a:prstClr val="black">
                  <a:lumMod val="85000"/>
                  <a:lumOff val="15000"/>
                </a:prstClr>
              </a:solidFill>
              <a:effectLst>
                <a:outerShdw blurRad="38100" dist="38100" dir="2700000" algn="tl">
                  <a:srgbClr val="C0C0C0"/>
                </a:outerShdw>
              </a:effectLst>
              <a:latin typeface="Times New Roman" pitchFamily="18" charset="0"/>
            </a:endParaRPr>
          </a:p>
          <a:p>
            <a:pPr>
              <a:lnSpc>
                <a:spcPct val="80000"/>
              </a:lnSpc>
              <a:defRPr/>
            </a:pPr>
            <a:r>
              <a:rPr lang="ru-RU" sz="1400" b="1" i="1" dirty="0" smtClean="0">
                <a:solidFill>
                  <a:prstClr val="black">
                    <a:lumMod val="85000"/>
                    <a:lumOff val="15000"/>
                  </a:prstClr>
                </a:solidFill>
                <a:effectLst>
                  <a:outerShdw blurRad="38100" dist="38100" dir="2700000" algn="tl">
                    <a:srgbClr val="C0C0C0"/>
                  </a:outerShdw>
                </a:effectLst>
                <a:latin typeface="Times New Roman" pitchFamily="18" charset="0"/>
              </a:rPr>
              <a:t>Глава </a:t>
            </a:r>
            <a:r>
              <a:rPr lang="ru-RU" sz="1400" b="1" i="1" dirty="0" err="1">
                <a:solidFill>
                  <a:prstClr val="black">
                    <a:lumMod val="85000"/>
                    <a:lumOff val="15000"/>
                  </a:prstClr>
                </a:solidFill>
                <a:effectLst>
                  <a:outerShdw blurRad="38100" dist="38100" dir="2700000" algn="tl">
                    <a:srgbClr val="C0C0C0"/>
                  </a:outerShdw>
                </a:effectLst>
                <a:latin typeface="Times New Roman" pitchFamily="18" charset="0"/>
              </a:rPr>
              <a:t>Кизнерского</a:t>
            </a:r>
            <a:r>
              <a:rPr lang="ru-RU" sz="1400" b="1" i="1" dirty="0">
                <a:solidFill>
                  <a:prstClr val="black">
                    <a:lumMod val="85000"/>
                    <a:lumOff val="15000"/>
                  </a:prstClr>
                </a:solidFill>
                <a:effectLst>
                  <a:outerShdw blurRad="38100" dist="38100" dir="2700000" algn="tl">
                    <a:srgbClr val="C0C0C0"/>
                  </a:outerShdw>
                </a:effectLst>
                <a:latin typeface="Times New Roman" pitchFamily="18" charset="0"/>
              </a:rPr>
              <a:t> </a:t>
            </a:r>
            <a:r>
              <a:rPr lang="ru-RU" sz="1400" b="1" i="1" dirty="0" smtClean="0">
                <a:solidFill>
                  <a:prstClr val="black">
                    <a:lumMod val="85000"/>
                    <a:lumOff val="15000"/>
                  </a:prstClr>
                </a:solidFill>
                <a:effectLst>
                  <a:outerShdw blurRad="38100" dist="38100" dir="2700000" algn="tl">
                    <a:srgbClr val="C0C0C0"/>
                  </a:outerShdw>
                </a:effectLst>
                <a:latin typeface="Times New Roman" pitchFamily="18" charset="0"/>
              </a:rPr>
              <a:t>района</a:t>
            </a:r>
          </a:p>
          <a:p>
            <a:pPr>
              <a:lnSpc>
                <a:spcPct val="80000"/>
              </a:lnSpc>
              <a:defRPr/>
            </a:pPr>
            <a:endParaRPr lang="ru-RU" sz="1400" b="1" i="1" dirty="0">
              <a:solidFill>
                <a:prstClr val="black">
                  <a:lumMod val="85000"/>
                  <a:lumOff val="15000"/>
                </a:prstClr>
              </a:solidFill>
              <a:effectLst>
                <a:outerShdw blurRad="38100" dist="38100" dir="2700000" algn="tl">
                  <a:srgbClr val="C0C0C0"/>
                </a:outerShdw>
              </a:effectLst>
              <a:latin typeface="Times New Roman" pitchFamily="18" charset="0"/>
            </a:endParaRPr>
          </a:p>
          <a:p>
            <a:pPr>
              <a:lnSpc>
                <a:spcPct val="80000"/>
              </a:lnSpc>
              <a:defRPr/>
            </a:pPr>
            <a:r>
              <a:rPr lang="ru-RU" sz="1400" b="1" i="1" dirty="0">
                <a:solidFill>
                  <a:prstClr val="black">
                    <a:lumMod val="85000"/>
                    <a:lumOff val="15000"/>
                  </a:prstClr>
                </a:solidFill>
                <a:effectLst>
                  <a:outerShdw blurRad="38100" dist="38100" dir="2700000" algn="tl">
                    <a:srgbClr val="C0C0C0"/>
                  </a:outerShdw>
                </a:effectLst>
                <a:latin typeface="Times New Roman" pitchFamily="18" charset="0"/>
              </a:rPr>
              <a:t>Районный Совет </a:t>
            </a:r>
            <a:r>
              <a:rPr lang="ru-RU" sz="1400" b="1" i="1" dirty="0" smtClean="0">
                <a:solidFill>
                  <a:prstClr val="black">
                    <a:lumMod val="85000"/>
                    <a:lumOff val="15000"/>
                  </a:prstClr>
                </a:solidFill>
                <a:effectLst>
                  <a:outerShdw blurRad="38100" dist="38100" dir="2700000" algn="tl">
                    <a:srgbClr val="C0C0C0"/>
                  </a:outerShdw>
                </a:effectLst>
                <a:latin typeface="Times New Roman" pitchFamily="18" charset="0"/>
              </a:rPr>
              <a:t>депутатов</a:t>
            </a:r>
          </a:p>
          <a:p>
            <a:pPr>
              <a:lnSpc>
                <a:spcPct val="80000"/>
              </a:lnSpc>
              <a:defRPr/>
            </a:pPr>
            <a:endParaRPr lang="ru-RU" sz="1400" b="1" i="1" dirty="0">
              <a:solidFill>
                <a:prstClr val="black">
                  <a:lumMod val="85000"/>
                  <a:lumOff val="15000"/>
                </a:prstClr>
              </a:solidFill>
              <a:effectLst>
                <a:outerShdw blurRad="38100" dist="38100" dir="2700000" algn="tl">
                  <a:srgbClr val="C0C0C0"/>
                </a:outerShdw>
              </a:effectLst>
              <a:latin typeface="Times New Roman" pitchFamily="18" charset="0"/>
            </a:endParaRPr>
          </a:p>
          <a:p>
            <a:pPr>
              <a:lnSpc>
                <a:spcPct val="80000"/>
              </a:lnSpc>
              <a:defRPr/>
            </a:pPr>
            <a:r>
              <a:rPr lang="ru-RU" sz="1400" b="1" i="1" dirty="0">
                <a:solidFill>
                  <a:prstClr val="black">
                    <a:lumMod val="85000"/>
                    <a:lumOff val="15000"/>
                  </a:prstClr>
                </a:solidFill>
                <a:effectLst>
                  <a:outerShdw blurRad="38100" dist="38100" dir="2700000" algn="tl">
                    <a:srgbClr val="C0C0C0"/>
                  </a:outerShdw>
                </a:effectLst>
                <a:latin typeface="Times New Roman" pitchFamily="18" charset="0"/>
              </a:rPr>
              <a:t>Администрация </a:t>
            </a:r>
            <a:r>
              <a:rPr lang="ru-RU" sz="1400" b="1" i="1" dirty="0" err="1">
                <a:solidFill>
                  <a:prstClr val="black">
                    <a:lumMod val="85000"/>
                    <a:lumOff val="15000"/>
                  </a:prstClr>
                </a:solidFill>
                <a:effectLst>
                  <a:outerShdw blurRad="38100" dist="38100" dir="2700000" algn="tl">
                    <a:srgbClr val="C0C0C0"/>
                  </a:outerShdw>
                </a:effectLst>
                <a:latin typeface="Times New Roman" pitchFamily="18" charset="0"/>
              </a:rPr>
              <a:t>Кизнерского</a:t>
            </a:r>
            <a:r>
              <a:rPr lang="ru-RU" sz="1400" b="1" i="1" dirty="0">
                <a:solidFill>
                  <a:prstClr val="black">
                    <a:lumMod val="85000"/>
                    <a:lumOff val="15000"/>
                  </a:prstClr>
                </a:solidFill>
                <a:effectLst>
                  <a:outerShdw blurRad="38100" dist="38100" dir="2700000" algn="tl">
                    <a:srgbClr val="C0C0C0"/>
                  </a:outerShdw>
                </a:effectLst>
                <a:latin typeface="Times New Roman" pitchFamily="18" charset="0"/>
              </a:rPr>
              <a:t> </a:t>
            </a:r>
            <a:r>
              <a:rPr lang="ru-RU" sz="1400" b="1" i="1" dirty="0" smtClean="0">
                <a:solidFill>
                  <a:prstClr val="black">
                    <a:lumMod val="85000"/>
                    <a:lumOff val="15000"/>
                  </a:prstClr>
                </a:solidFill>
                <a:effectLst>
                  <a:outerShdw blurRad="38100" dist="38100" dir="2700000" algn="tl">
                    <a:srgbClr val="C0C0C0"/>
                  </a:outerShdw>
                </a:effectLst>
                <a:latin typeface="Times New Roman" pitchFamily="18" charset="0"/>
              </a:rPr>
              <a:t>района</a:t>
            </a:r>
          </a:p>
          <a:p>
            <a:pPr>
              <a:lnSpc>
                <a:spcPct val="80000"/>
              </a:lnSpc>
              <a:defRPr/>
            </a:pPr>
            <a:endParaRPr lang="ru-RU" sz="1400" b="1" i="1" dirty="0">
              <a:solidFill>
                <a:prstClr val="black">
                  <a:lumMod val="85000"/>
                  <a:lumOff val="15000"/>
                </a:prstClr>
              </a:solidFill>
              <a:effectLst>
                <a:outerShdw blurRad="38100" dist="38100" dir="2700000" algn="tl">
                  <a:srgbClr val="C0C0C0"/>
                </a:outerShdw>
              </a:effectLst>
              <a:latin typeface="Times New Roman" pitchFamily="18" charset="0"/>
            </a:endParaRPr>
          </a:p>
          <a:p>
            <a:pPr>
              <a:lnSpc>
                <a:spcPct val="80000"/>
              </a:lnSpc>
              <a:defRPr/>
            </a:pPr>
            <a:r>
              <a:rPr lang="ru-RU" sz="1400" b="1" i="1" dirty="0" smtClean="0">
                <a:solidFill>
                  <a:prstClr val="black">
                    <a:lumMod val="85000"/>
                    <a:lumOff val="15000"/>
                  </a:prstClr>
                </a:solidFill>
                <a:effectLst>
                  <a:outerShdw blurRad="38100" dist="38100" dir="2700000" algn="tl">
                    <a:srgbClr val="C0C0C0"/>
                  </a:outerShdw>
                </a:effectLst>
                <a:latin typeface="Times New Roman" pitchFamily="18" charset="0"/>
              </a:rPr>
              <a:t>Управление финансов</a:t>
            </a:r>
          </a:p>
          <a:p>
            <a:pPr>
              <a:lnSpc>
                <a:spcPct val="80000"/>
              </a:lnSpc>
              <a:defRPr/>
            </a:pPr>
            <a:r>
              <a:rPr lang="ru-RU" sz="1400" b="1" i="1" dirty="0" smtClean="0">
                <a:solidFill>
                  <a:prstClr val="black">
                    <a:lumMod val="85000"/>
                    <a:lumOff val="15000"/>
                  </a:prstClr>
                </a:solidFill>
                <a:effectLst>
                  <a:outerShdw blurRad="38100" dist="38100" dir="2700000" algn="tl">
                    <a:srgbClr val="C0C0C0"/>
                  </a:outerShdw>
                </a:effectLst>
                <a:latin typeface="Times New Roman" pitchFamily="18" charset="0"/>
              </a:rPr>
              <a:t> </a:t>
            </a:r>
            <a:endParaRPr lang="ru-RU" sz="1400" b="1" i="1" dirty="0">
              <a:solidFill>
                <a:prstClr val="black">
                  <a:lumMod val="85000"/>
                  <a:lumOff val="15000"/>
                </a:prstClr>
              </a:solidFill>
              <a:effectLst>
                <a:outerShdw blurRad="38100" dist="38100" dir="2700000" algn="tl">
                  <a:srgbClr val="C0C0C0"/>
                </a:outerShdw>
              </a:effectLst>
              <a:latin typeface="Times New Roman" pitchFamily="18" charset="0"/>
            </a:endParaRPr>
          </a:p>
          <a:p>
            <a:pPr>
              <a:lnSpc>
                <a:spcPct val="80000"/>
              </a:lnSpc>
              <a:defRPr/>
            </a:pPr>
            <a:r>
              <a:rPr lang="ru-RU" sz="1400" b="1" i="1" dirty="0">
                <a:solidFill>
                  <a:prstClr val="black">
                    <a:lumMod val="85000"/>
                    <a:lumOff val="15000"/>
                  </a:prstClr>
                </a:solidFill>
                <a:effectLst>
                  <a:outerShdw blurRad="38100" dist="38100" dir="2700000" algn="tl">
                    <a:srgbClr val="C0C0C0"/>
                  </a:outerShdw>
                </a:effectLst>
                <a:latin typeface="Times New Roman" pitchFamily="18" charset="0"/>
              </a:rPr>
              <a:t>Главные распорядители средств бюджета </a:t>
            </a:r>
            <a:r>
              <a:rPr lang="ru-RU" sz="1400" b="1" i="1" dirty="0" smtClean="0">
                <a:solidFill>
                  <a:prstClr val="black">
                    <a:lumMod val="85000"/>
                    <a:lumOff val="15000"/>
                  </a:prstClr>
                </a:solidFill>
                <a:effectLst>
                  <a:outerShdw blurRad="38100" dist="38100" dir="2700000" algn="tl">
                    <a:srgbClr val="C0C0C0"/>
                  </a:outerShdw>
                </a:effectLst>
                <a:latin typeface="Times New Roman" pitchFamily="18" charset="0"/>
              </a:rPr>
              <a:t>района</a:t>
            </a:r>
          </a:p>
          <a:p>
            <a:pPr>
              <a:lnSpc>
                <a:spcPct val="80000"/>
              </a:lnSpc>
              <a:defRPr/>
            </a:pPr>
            <a:endParaRPr lang="ru-RU" sz="1400" b="1" i="1" dirty="0">
              <a:solidFill>
                <a:prstClr val="black">
                  <a:lumMod val="85000"/>
                  <a:lumOff val="15000"/>
                </a:prstClr>
              </a:solidFill>
              <a:effectLst>
                <a:outerShdw blurRad="38100" dist="38100" dir="2700000" algn="tl">
                  <a:srgbClr val="C0C0C0"/>
                </a:outerShdw>
              </a:effectLst>
              <a:latin typeface="Times New Roman" pitchFamily="18" charset="0"/>
            </a:endParaRPr>
          </a:p>
          <a:p>
            <a:pPr>
              <a:lnSpc>
                <a:spcPct val="80000"/>
              </a:lnSpc>
              <a:defRPr/>
            </a:pPr>
            <a:r>
              <a:rPr lang="ru-RU" sz="1400" b="1" i="1" dirty="0">
                <a:solidFill>
                  <a:prstClr val="black">
                    <a:lumMod val="85000"/>
                    <a:lumOff val="15000"/>
                  </a:prstClr>
                </a:solidFill>
                <a:effectLst>
                  <a:outerShdw blurRad="38100" dist="38100" dir="2700000" algn="tl">
                    <a:srgbClr val="C0C0C0"/>
                  </a:outerShdw>
                </a:effectLst>
                <a:latin typeface="Times New Roman" pitchFamily="18" charset="0"/>
              </a:rPr>
              <a:t>Главные администраторы доходов бюджета </a:t>
            </a:r>
            <a:r>
              <a:rPr lang="ru-RU" sz="1400" b="1" i="1" dirty="0" smtClean="0">
                <a:solidFill>
                  <a:prstClr val="black">
                    <a:lumMod val="85000"/>
                    <a:lumOff val="15000"/>
                  </a:prstClr>
                </a:solidFill>
                <a:effectLst>
                  <a:outerShdw blurRad="38100" dist="38100" dir="2700000" algn="tl">
                    <a:srgbClr val="C0C0C0"/>
                  </a:outerShdw>
                </a:effectLst>
                <a:latin typeface="Times New Roman" pitchFamily="18" charset="0"/>
              </a:rPr>
              <a:t>района</a:t>
            </a:r>
          </a:p>
          <a:p>
            <a:pPr>
              <a:lnSpc>
                <a:spcPct val="80000"/>
              </a:lnSpc>
              <a:defRPr/>
            </a:pPr>
            <a:endParaRPr lang="ru-RU" sz="1400" b="1" i="1" dirty="0">
              <a:solidFill>
                <a:prstClr val="black">
                  <a:lumMod val="85000"/>
                  <a:lumOff val="15000"/>
                </a:prstClr>
              </a:solidFill>
              <a:effectLst>
                <a:outerShdw blurRad="38100" dist="38100" dir="2700000" algn="tl">
                  <a:srgbClr val="C0C0C0"/>
                </a:outerShdw>
              </a:effectLst>
              <a:latin typeface="Times New Roman" pitchFamily="18" charset="0"/>
            </a:endParaRPr>
          </a:p>
          <a:p>
            <a:pPr>
              <a:lnSpc>
                <a:spcPct val="80000"/>
              </a:lnSpc>
              <a:defRPr/>
            </a:pPr>
            <a:r>
              <a:rPr lang="ru-RU" sz="1400" b="1" i="1" dirty="0">
                <a:solidFill>
                  <a:prstClr val="black">
                    <a:lumMod val="85000"/>
                    <a:lumOff val="15000"/>
                  </a:prstClr>
                </a:solidFill>
                <a:effectLst>
                  <a:outerShdw blurRad="38100" dist="38100" dir="2700000" algn="tl">
                    <a:srgbClr val="C0C0C0"/>
                  </a:outerShdw>
                </a:effectLst>
                <a:latin typeface="Times New Roman" pitchFamily="18" charset="0"/>
              </a:rPr>
              <a:t>Получатели средств бюджета </a:t>
            </a:r>
            <a:r>
              <a:rPr lang="ru-RU" sz="1400" b="1" i="1" dirty="0" smtClean="0">
                <a:solidFill>
                  <a:prstClr val="black">
                    <a:lumMod val="85000"/>
                    <a:lumOff val="15000"/>
                  </a:prstClr>
                </a:solidFill>
                <a:effectLst>
                  <a:outerShdw blurRad="38100" dist="38100" dir="2700000" algn="tl">
                    <a:srgbClr val="C0C0C0"/>
                  </a:outerShdw>
                </a:effectLst>
                <a:latin typeface="Times New Roman" pitchFamily="18" charset="0"/>
              </a:rPr>
              <a:t>района</a:t>
            </a:r>
            <a:endParaRPr lang="ru-RU" sz="1400" b="1" i="1" dirty="0">
              <a:solidFill>
                <a:prstClr val="black">
                  <a:lumMod val="85000"/>
                  <a:lumOff val="15000"/>
                </a:prstClr>
              </a:solidFill>
              <a:effectLst>
                <a:outerShdw blurRad="38100" dist="38100" dir="2700000" algn="tl">
                  <a:srgbClr val="C0C0C0"/>
                </a:outerShdw>
              </a:effectLst>
              <a:latin typeface="Times New Roman" pitchFamily="18" charset="0"/>
            </a:endParaRPr>
          </a:p>
        </p:txBody>
      </p:sp>
      <p:sp>
        <p:nvSpPr>
          <p:cNvPr id="7173" name="TextBox 7172"/>
          <p:cNvSpPr txBox="1"/>
          <p:nvPr/>
        </p:nvSpPr>
        <p:spPr>
          <a:xfrm>
            <a:off x="3131840" y="2708920"/>
            <a:ext cx="2592288" cy="369332"/>
          </a:xfrm>
          <a:prstGeom prst="rect">
            <a:avLst/>
          </a:prstGeom>
          <a:noFill/>
        </p:spPr>
        <p:txBody>
          <a:bodyPr wrap="square" rtlCol="0">
            <a:spAutoFit/>
          </a:bodyPr>
          <a:lstStyle/>
          <a:p>
            <a:pPr algn="ctr"/>
            <a:endParaRPr lang="ru-RU" b="1" dirty="0">
              <a:solidFill>
                <a:prstClr val="black">
                  <a:lumMod val="85000"/>
                  <a:lumOff val="15000"/>
                </a:prstClr>
              </a:solidFill>
            </a:endParaRPr>
          </a:p>
        </p:txBody>
      </p:sp>
      <p:pic>
        <p:nvPicPr>
          <p:cNvPr id="3075" name="Picture 3"/>
          <p:cNvPicPr>
            <a:picLocks noChangeAspect="1" noChangeArrowheads="1"/>
          </p:cNvPicPr>
          <p:nvPr/>
        </p:nvPicPr>
        <p:blipFill>
          <a:blip r:embed="rId3" cstate="email">
            <a:extLst>
              <a:ext uri="{28A0092B-C50C-407E-A947-70E740481C1C}">
                <a14:useLocalDpi xmlns="" xmlns:a14="http://schemas.microsoft.com/office/drawing/2010/main" val="0"/>
              </a:ext>
            </a:extLst>
          </a:blip>
          <a:srcRect/>
          <a:stretch>
            <a:fillRect/>
          </a:stretch>
        </p:blipFill>
        <p:spPr bwMode="auto">
          <a:xfrm>
            <a:off x="6507361" y="2420888"/>
            <a:ext cx="2097087" cy="15668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cstate="email">
            <a:extLst>
              <a:ext uri="{28A0092B-C50C-407E-A947-70E740481C1C}">
                <a14:useLocalDpi xmlns="" xmlns:a14="http://schemas.microsoft.com/office/drawing/2010/main" val="0"/>
              </a:ext>
            </a:extLst>
          </a:blip>
          <a:srcRect/>
          <a:stretch>
            <a:fillRect/>
          </a:stretch>
        </p:blipFill>
        <p:spPr bwMode="auto">
          <a:xfrm>
            <a:off x="357158" y="4857760"/>
            <a:ext cx="1993900" cy="14874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5" cstate="email">
            <a:extLst>
              <a:ext uri="{28A0092B-C50C-407E-A947-70E740481C1C}">
                <a14:useLocalDpi xmlns="" xmlns:a14="http://schemas.microsoft.com/office/drawing/2010/main" val="0"/>
              </a:ext>
            </a:extLst>
          </a:blip>
          <a:srcRect/>
          <a:stretch>
            <a:fillRect/>
          </a:stretch>
        </p:blipFill>
        <p:spPr bwMode="auto">
          <a:xfrm>
            <a:off x="6687567" y="5087321"/>
            <a:ext cx="2204913" cy="165404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3314" name="Picture 2"/>
          <p:cNvPicPr>
            <a:picLocks noChangeAspect="1" noChangeArrowheads="1"/>
          </p:cNvPicPr>
          <p:nvPr/>
        </p:nvPicPr>
        <p:blipFill>
          <a:blip r:embed="rId6" cstate="email">
            <a:extLst>
              <a:ext uri="{28A0092B-C50C-407E-A947-70E740481C1C}">
                <a14:useLocalDpi xmlns="" xmlns:a14="http://schemas.microsoft.com/office/drawing/2010/main" val="0"/>
              </a:ext>
            </a:extLst>
          </a:blip>
          <a:srcRect/>
          <a:stretch>
            <a:fillRect/>
          </a:stretch>
        </p:blipFill>
        <p:spPr bwMode="auto">
          <a:xfrm>
            <a:off x="0" y="0"/>
            <a:ext cx="890587" cy="1158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89391419"/>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1">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Техническая">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Техническая">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хническая">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Техническая">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Техническая">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4.xml><?xml version="1.0" encoding="utf-8"?>
<a:theme xmlns:a="http://schemas.openxmlformats.org/drawingml/2006/main" name="1_Техническая">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Техническая">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Техническая">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5.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25688</TotalTime>
  <Words>7787</Words>
  <Application>Microsoft Office PowerPoint</Application>
  <PresentationFormat>Экран (4:3)</PresentationFormat>
  <Paragraphs>1732</Paragraphs>
  <Slides>74</Slides>
  <Notes>15</Notes>
  <HiddenSlides>0</HiddenSlides>
  <MMClips>0</MMClips>
  <ScaleCrop>false</ScaleCrop>
  <HeadingPairs>
    <vt:vector size="4" baseType="variant">
      <vt:variant>
        <vt:lpstr>Тема</vt:lpstr>
      </vt:variant>
      <vt:variant>
        <vt:i4>4</vt:i4>
      </vt:variant>
      <vt:variant>
        <vt:lpstr>Заголовки слайдов</vt:lpstr>
      </vt:variant>
      <vt:variant>
        <vt:i4>74</vt:i4>
      </vt:variant>
    </vt:vector>
  </HeadingPairs>
  <TitlesOfParts>
    <vt:vector size="78" baseType="lpstr">
      <vt:lpstr>Тема1</vt:lpstr>
      <vt:lpstr>Тема Office</vt:lpstr>
      <vt:lpstr>Техническая</vt:lpstr>
      <vt:lpstr>1_Техническая</vt:lpstr>
      <vt:lpstr>Слайд 1</vt:lpstr>
      <vt:lpstr>Слайд 2</vt:lpstr>
      <vt:lpstr>Слайд 3</vt:lpstr>
      <vt:lpstr>            На сегодняшний день в муниципальном образовании «Муниципальный округ Кизнерский район Удмуртской Республики» проживает 16,7 тыс. человек. Ожидается, что к 2023 году численность населения района сократится незначительно и составит примерно 16,4 тыс. человек. Из общей численности трудоспособное население  составляет 52%.  Основные показатели прогноза социально-экономического развития</vt:lpstr>
      <vt:lpstr> . </vt:lpstr>
      <vt:lpstr>Слайд 6</vt:lpstr>
      <vt:lpstr>Слайд 7</vt:lpstr>
      <vt:lpstr>Слайд 8</vt:lpstr>
      <vt:lpstr>Кто управляет и распоряжается         бюджетом?</vt:lpstr>
      <vt:lpstr>Этапы формирования и исполнения бюджета  Бюджетный процесс – это ежегодное формирование  и исполнение бюджета </vt:lpstr>
      <vt:lpstr>          Основные параметры бюджета</vt:lpstr>
      <vt:lpstr>Слайд 12</vt:lpstr>
      <vt:lpstr>Налоги, уплачиваемые гражданином в бюджет муниципального образования «Муниципальный округ Кизнерский район Удмуртской Республики»</vt:lpstr>
      <vt:lpstr>Налоги, уплачиваемые гражданином в бюджет муниципального образования «Муниципальный округ Кизнерский район Удмуртской Республики» (продолжение)</vt:lpstr>
      <vt:lpstr>Налоговые льготы, установленные на местном уровне</vt:lpstr>
      <vt:lpstr>Основные направления налоговой политики муниципального образования «Муниципальный округ Кизнерский район Удмуртской Республики» на 2023 год и плановый период 2024 и 2025 годов</vt:lpstr>
      <vt:lpstr>Основные направления бюджетной политики муниципального образования «Муниципальный округ Кизнерский район Удмуртской Республики» на 2023 год и плановый период 2024 и 2025 годов </vt:lpstr>
      <vt:lpstr>Слайд 18</vt:lpstr>
      <vt:lpstr>Основные параметры бюджета муниципального образования «Муниципальный округ Кизнерский район Удмуртской Республики» на 2023 год и плановый период 2024 и 2025 годов</vt:lpstr>
      <vt:lpstr>Структура доходной части бюджета МО «Муниципальный округ Кизнерский район Удмуртской Республики» на 2023 год </vt:lpstr>
      <vt:lpstr>Основные налоговые доходы консолидированного бюджета МО «Муници-пальный округ Кизнерский район Удмуртской Республики» на 2023 год </vt:lpstr>
      <vt:lpstr>Основные неналоговые доходы  бюджета МО «Муниципальный округ Кизнерский район Удмуртской Республики» на 2023 год </vt:lpstr>
      <vt:lpstr>Межбюджетные трансферты  (безвозмездные поступления) </vt:lpstr>
      <vt:lpstr>Слайд 24</vt:lpstr>
      <vt:lpstr>Структура безвозмездных поступлений доходной части бюджета МО «Муниципальный округ Кизнерский район Удмуртской Республики »  на 2023 год</vt:lpstr>
      <vt:lpstr>Слайд 26</vt:lpstr>
      <vt:lpstr>Доходная часть бюджета МО «Муниципальный  округ Кизнерский район Удмуртской Республики» на 2023 год и плановый период 2024 и 2025 годов в сравнении с 2022  годом</vt:lpstr>
      <vt:lpstr>Слайд 28</vt:lpstr>
      <vt:lpstr>Слайд 29</vt:lpstr>
      <vt:lpstr>Слайд 30</vt:lpstr>
      <vt:lpstr>Расходы бюджета МО «Муниципальный округ Кизнерский район Удмуртской Республики» на 2023 год</vt:lpstr>
      <vt:lpstr>Слайд 32</vt:lpstr>
      <vt:lpstr>Расходная часть бюджета МО «Муниципальный округ Кизнерский район Удмуртской Республики» в рамках муниципальных программ</vt:lpstr>
      <vt:lpstr> Социальная направленность расходов бюджета МО «Муниципальный округ Кизнерский район Удмуртской Республики» на 2023-2025 годы</vt:lpstr>
      <vt:lpstr>Основные направления расходов бюджета  МО «Муниципальный округ Кизнерский район Удмуртской Республики» на 2023 год </vt:lpstr>
      <vt:lpstr>Слайд 36</vt:lpstr>
      <vt:lpstr>Слайд 37</vt:lpstr>
      <vt:lpstr>Слайд 38</vt:lpstr>
      <vt:lpstr>Слайд 39</vt:lpstr>
      <vt:lpstr>Основные статьи расходов бюджета  МО «Муниципальный округ Кизнерский район     Удмуртской Республики» в 2023 году</vt:lpstr>
      <vt:lpstr>Поддержка отдельных категорий граждан</vt:lpstr>
      <vt:lpstr>Поддержка отдельных категорий граждан (продолжение)</vt:lpstr>
      <vt:lpstr>Что такое муниципальная программа? </vt:lpstr>
      <vt:lpstr>Слайд 44</vt:lpstr>
      <vt:lpstr>Слайд 45</vt:lpstr>
      <vt:lpstr>Слайд 46</vt:lpstr>
      <vt:lpstr>Слайд 47</vt:lpstr>
      <vt:lpstr>Слайд 48</vt:lpstr>
      <vt:lpstr>Слайд 49</vt:lpstr>
      <vt:lpstr>Муниципальная программа  «Развитие культуры на 2020 – 2025 годы»  </vt:lpstr>
      <vt:lpstr>Слайд 51</vt:lpstr>
      <vt:lpstr>Муниципальная программа «Социальная поддержка населения на 2020 – 2025 годы»  </vt:lpstr>
      <vt:lpstr>Слайд 53</vt:lpstr>
      <vt:lpstr>Муниципальная программа «Создание условий для устойчивого экономического развития»  </vt:lpstr>
      <vt:lpstr>Слайд 55</vt:lpstr>
      <vt:lpstr>Муниципальная программа «Безопасность»  </vt:lpstr>
      <vt:lpstr>Слайд 57</vt:lpstr>
      <vt:lpstr>Муниципальная программа «Содержание и развитие муниципального хозяйства на 2020 – 2025 г.г.» </vt:lpstr>
      <vt:lpstr>Слайд 59</vt:lpstr>
      <vt:lpstr>Муниципальная программа «Муниципальное управление на 2020 – 2025 годы» </vt:lpstr>
      <vt:lpstr>Слайд 61</vt:lpstr>
      <vt:lpstr>Муниципальная программа  «Управление муниципальными финансами» </vt:lpstr>
      <vt:lpstr>Слайд 63</vt:lpstr>
      <vt:lpstr>Муниципальная программа «Управление муниципальным имуществом  и земельными ресурсами» </vt:lpstr>
      <vt:lpstr>Слайд 65</vt:lpstr>
      <vt:lpstr>Муниципальная программа «Комплексные меры противодействия немедицинскому потребления наркотических средств и их незаконному обороту» </vt:lpstr>
      <vt:lpstr>Слайд 67</vt:lpstr>
      <vt:lpstr>Муниципальная программа «Реализация молодежной политики»» </vt:lpstr>
      <vt:lpstr>Слайд 69</vt:lpstr>
      <vt:lpstr>Муниципальная программа «Стимулирование улучшения жилищных условий»» </vt:lpstr>
      <vt:lpstr>Объем бюджетных ассигнований дорожного фонда МО «Муниципальный округ Кизнерский район Удмуртской Республики» на 2023 год </vt:lpstr>
      <vt:lpstr>Объем муниципального долга бюджета Кизнерского района </vt:lpstr>
      <vt:lpstr>Основные параметры бюджета   Кизнерского района на 2023 год</vt:lpstr>
      <vt:lpstr>Слайд 74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Бюджет  муниципального образования  «Кизнерский район» на 2019 год и плановый  период 2020 и 2021 годов</dc:title>
  <dc:creator>Ющенко</dc:creator>
  <cp:lastModifiedBy>Пользователь Windows</cp:lastModifiedBy>
  <cp:revision>973</cp:revision>
  <cp:lastPrinted>2020-11-27T07:07:16Z</cp:lastPrinted>
  <dcterms:created xsi:type="dcterms:W3CDTF">2019-01-10T11:40:33Z</dcterms:created>
  <dcterms:modified xsi:type="dcterms:W3CDTF">2022-12-26T12:16:45Z</dcterms:modified>
</cp:coreProperties>
</file>